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433" r:id="rId2"/>
    <p:sldId id="380" r:id="rId3"/>
    <p:sldId id="398" r:id="rId4"/>
    <p:sldId id="399" r:id="rId5"/>
    <p:sldId id="434" r:id="rId6"/>
    <p:sldId id="411" r:id="rId7"/>
    <p:sldId id="435" r:id="rId8"/>
    <p:sldId id="436" r:id="rId9"/>
    <p:sldId id="412" r:id="rId10"/>
    <p:sldId id="400" r:id="rId11"/>
    <p:sldId id="413" r:id="rId12"/>
    <p:sldId id="417" r:id="rId13"/>
    <p:sldId id="418" r:id="rId14"/>
    <p:sldId id="437" r:id="rId15"/>
    <p:sldId id="419" r:id="rId16"/>
    <p:sldId id="421" r:id="rId17"/>
    <p:sldId id="455" r:id="rId18"/>
    <p:sldId id="452" r:id="rId19"/>
    <p:sldId id="459" r:id="rId20"/>
    <p:sldId id="460" r:id="rId21"/>
    <p:sldId id="461" r:id="rId22"/>
    <p:sldId id="462" r:id="rId23"/>
    <p:sldId id="458" r:id="rId24"/>
    <p:sldId id="457" r:id="rId25"/>
    <p:sldId id="330" r:id="rId26"/>
    <p:sldId id="428" r:id="rId27"/>
    <p:sldId id="426" r:id="rId28"/>
    <p:sldId id="431" r:id="rId29"/>
    <p:sldId id="324" r:id="rId30"/>
    <p:sldId id="456" r:id="rId31"/>
    <p:sldId id="448" r:id="rId32"/>
    <p:sldId id="454" r:id="rId33"/>
    <p:sldId id="432" r:id="rId34"/>
    <p:sldId id="445" r:id="rId35"/>
    <p:sldId id="450" r:id="rId36"/>
    <p:sldId id="423" r:id="rId37"/>
    <p:sldId id="420" r:id="rId38"/>
    <p:sldId id="414" r:id="rId39"/>
    <p:sldId id="415" r:id="rId40"/>
    <p:sldId id="416" r:id="rId41"/>
    <p:sldId id="422" r:id="rId42"/>
    <p:sldId id="424" r:id="rId43"/>
    <p:sldId id="425" r:id="rId44"/>
    <p:sldId id="429" r:id="rId45"/>
    <p:sldId id="438" r:id="rId46"/>
    <p:sldId id="439" r:id="rId47"/>
    <p:sldId id="440" r:id="rId48"/>
    <p:sldId id="443" r:id="rId49"/>
    <p:sldId id="442" r:id="rId50"/>
    <p:sldId id="449" r:id="rId51"/>
    <p:sldId id="451"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BE0806"/>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37"/>
    <p:restoredTop sz="86016"/>
  </p:normalViewPr>
  <p:slideViewPr>
    <p:cSldViewPr snapToGrid="0">
      <p:cViewPr varScale="1">
        <p:scale>
          <a:sx n="94" d="100"/>
          <a:sy n="94" d="100"/>
        </p:scale>
        <p:origin x="1240" y="19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benjaminreidys/Research/Presentations/GCattack.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benjaminreidys/Research/Presentations/GCattack.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benjaminreidys/Research/Presentations/GCattack.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benjaminreidys/Research/Presentations/GCattack.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benjaminreidys/Research/Presentations/GCattack.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benjaminreidys/Research/Presentations/GCattack.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benjaminreidys/Research/Presentations/GCattack.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solidFill>
              <a:srgbClr val="C00000"/>
            </a:solidFill>
          </c:spPr>
          <c:dPt>
            <c:idx val="0"/>
            <c:bubble3D val="0"/>
            <c:explosion val="9"/>
            <c:spPr>
              <a:solidFill>
                <a:srgbClr val="92D050"/>
              </a:solidFill>
              <a:ln w="19050">
                <a:solidFill>
                  <a:schemeClr val="lt1"/>
                </a:solidFill>
              </a:ln>
              <a:effectLst/>
            </c:spPr>
            <c:extLst>
              <c:ext xmlns:c16="http://schemas.microsoft.com/office/drawing/2014/chart" uri="{C3380CC4-5D6E-409C-BE32-E72D297353CC}">
                <c16:uniqueId val="{00000001-D16F-0349-B726-48EE180ACEAD}"/>
              </c:ext>
            </c:extLst>
          </c:dPt>
          <c:dPt>
            <c:idx val="1"/>
            <c:bubble3D val="0"/>
            <c:spPr>
              <a:solidFill>
                <a:srgbClr val="FF0000"/>
              </a:solidFill>
              <a:ln w="19050">
                <a:solidFill>
                  <a:schemeClr val="lt1"/>
                </a:solidFill>
              </a:ln>
              <a:effectLst/>
            </c:spPr>
            <c:extLst>
              <c:ext xmlns:c16="http://schemas.microsoft.com/office/drawing/2014/chart" uri="{C3380CC4-5D6E-409C-BE32-E72D297353CC}">
                <c16:uniqueId val="{00000003-D16F-0349-B726-48EE180ACEAD}"/>
              </c:ext>
            </c:extLst>
          </c:dPt>
          <c:val>
            <c:numRef>
              <c:f>(Sheet1!$A$1,Sheet1!$B$1)</c:f>
              <c:numCache>
                <c:formatCode>General</c:formatCode>
                <c:ptCount val="2"/>
                <c:pt idx="0">
                  <c:v>24</c:v>
                </c:pt>
                <c:pt idx="1">
                  <c:v>76</c:v>
                </c:pt>
              </c:numCache>
            </c:numRef>
          </c:val>
          <c:extLst>
            <c:ext xmlns:c16="http://schemas.microsoft.com/office/drawing/2014/chart" uri="{C3380CC4-5D6E-409C-BE32-E72D297353CC}">
              <c16:uniqueId val="{00000004-D16F-0349-B726-48EE180ACEA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LocalSSD</c:v>
          </c:tx>
          <c:spPr>
            <a:solidFill>
              <a:schemeClr val="accent1"/>
            </a:solidFill>
            <a:ln>
              <a:noFill/>
            </a:ln>
            <a:effectLst/>
          </c:spPr>
          <c:invertIfNegative val="0"/>
          <c:cat>
            <c:strRef>
              <c:f>Retention!$B$6:$M$6</c:f>
              <c:strCache>
                <c:ptCount val="12"/>
                <c:pt idx="0">
                  <c:v>hm</c:v>
                </c:pt>
                <c:pt idx="1">
                  <c:v>src</c:v>
                </c:pt>
                <c:pt idx="2">
                  <c:v>ts</c:v>
                </c:pt>
                <c:pt idx="3">
                  <c:v>wdev</c:v>
                </c:pt>
                <c:pt idx="4">
                  <c:v>rsrch</c:v>
                </c:pt>
                <c:pt idx="5">
                  <c:v>stg</c:v>
                </c:pt>
                <c:pt idx="6">
                  <c:v>usr</c:v>
                </c:pt>
                <c:pt idx="7">
                  <c:v>fiu-res</c:v>
                </c:pt>
                <c:pt idx="8">
                  <c:v>email</c:v>
                </c:pt>
                <c:pt idx="9">
                  <c:v>online</c:v>
                </c:pt>
                <c:pt idx="10">
                  <c:v>web</c:v>
                </c:pt>
                <c:pt idx="11">
                  <c:v>webusers</c:v>
                </c:pt>
              </c:strCache>
            </c:strRef>
          </c:cat>
          <c:val>
            <c:numRef>
              <c:f>Retention!$B$3:$M$3</c:f>
              <c:numCache>
                <c:formatCode>General</c:formatCode>
                <c:ptCount val="12"/>
                <c:pt idx="0">
                  <c:v>0.9</c:v>
                </c:pt>
                <c:pt idx="1">
                  <c:v>7.6</c:v>
                </c:pt>
                <c:pt idx="2">
                  <c:v>5.6</c:v>
                </c:pt>
                <c:pt idx="3">
                  <c:v>11.2</c:v>
                </c:pt>
                <c:pt idx="4">
                  <c:v>9.6</c:v>
                </c:pt>
                <c:pt idx="5">
                  <c:v>6.6</c:v>
                </c:pt>
                <c:pt idx="6">
                  <c:v>1.4</c:v>
                </c:pt>
                <c:pt idx="7">
                  <c:v>7.4</c:v>
                </c:pt>
                <c:pt idx="8">
                  <c:v>7</c:v>
                </c:pt>
                <c:pt idx="9">
                  <c:v>7.6</c:v>
                </c:pt>
                <c:pt idx="10">
                  <c:v>7</c:v>
                </c:pt>
                <c:pt idx="11">
                  <c:v>7.2</c:v>
                </c:pt>
              </c:numCache>
            </c:numRef>
          </c:val>
          <c:extLst>
            <c:ext xmlns:c16="http://schemas.microsoft.com/office/drawing/2014/chart" uri="{C3380CC4-5D6E-409C-BE32-E72D297353CC}">
              <c16:uniqueId val="{00000000-E4A3-E445-98E7-686B87CDE489}"/>
            </c:ext>
          </c:extLst>
        </c:ser>
        <c:ser>
          <c:idx val="1"/>
          <c:order val="1"/>
          <c:tx>
            <c:v>LocalSSD+Compression</c:v>
          </c:tx>
          <c:spPr>
            <a:solidFill>
              <a:schemeClr val="accent4"/>
            </a:solidFill>
            <a:ln>
              <a:noFill/>
            </a:ln>
            <a:effectLst/>
          </c:spPr>
          <c:invertIfNegative val="0"/>
          <c:cat>
            <c:strRef>
              <c:f>Retention!$B$6:$M$6</c:f>
              <c:strCache>
                <c:ptCount val="12"/>
                <c:pt idx="0">
                  <c:v>hm</c:v>
                </c:pt>
                <c:pt idx="1">
                  <c:v>src</c:v>
                </c:pt>
                <c:pt idx="2">
                  <c:v>ts</c:v>
                </c:pt>
                <c:pt idx="3">
                  <c:v>wdev</c:v>
                </c:pt>
                <c:pt idx="4">
                  <c:v>rsrch</c:v>
                </c:pt>
                <c:pt idx="5">
                  <c:v>stg</c:v>
                </c:pt>
                <c:pt idx="6">
                  <c:v>usr</c:v>
                </c:pt>
                <c:pt idx="7">
                  <c:v>fiu-res</c:v>
                </c:pt>
                <c:pt idx="8">
                  <c:v>email</c:v>
                </c:pt>
                <c:pt idx="9">
                  <c:v>online</c:v>
                </c:pt>
                <c:pt idx="10">
                  <c:v>web</c:v>
                </c:pt>
                <c:pt idx="11">
                  <c:v>webusers</c:v>
                </c:pt>
              </c:strCache>
            </c:strRef>
          </c:cat>
          <c:val>
            <c:numRef>
              <c:f>Retention!$B$4:$M$4</c:f>
              <c:numCache>
                <c:formatCode>General</c:formatCode>
                <c:ptCount val="12"/>
                <c:pt idx="0">
                  <c:v>5</c:v>
                </c:pt>
                <c:pt idx="1">
                  <c:v>38</c:v>
                </c:pt>
                <c:pt idx="2">
                  <c:v>28</c:v>
                </c:pt>
                <c:pt idx="3">
                  <c:v>56</c:v>
                </c:pt>
                <c:pt idx="4">
                  <c:v>48</c:v>
                </c:pt>
                <c:pt idx="5">
                  <c:v>33</c:v>
                </c:pt>
                <c:pt idx="6">
                  <c:v>7</c:v>
                </c:pt>
                <c:pt idx="7">
                  <c:v>37</c:v>
                </c:pt>
                <c:pt idx="8">
                  <c:v>35</c:v>
                </c:pt>
                <c:pt idx="9">
                  <c:v>38</c:v>
                </c:pt>
                <c:pt idx="10">
                  <c:v>35</c:v>
                </c:pt>
                <c:pt idx="11">
                  <c:v>46</c:v>
                </c:pt>
              </c:numCache>
            </c:numRef>
          </c:val>
          <c:extLst>
            <c:ext xmlns:c16="http://schemas.microsoft.com/office/drawing/2014/chart" uri="{C3380CC4-5D6E-409C-BE32-E72D297353CC}">
              <c16:uniqueId val="{00000001-E4A3-E445-98E7-686B87CDE489}"/>
            </c:ext>
          </c:extLst>
        </c:ser>
        <c:ser>
          <c:idx val="2"/>
          <c:order val="2"/>
          <c:tx>
            <c:v>RSSD</c:v>
          </c:tx>
          <c:spPr>
            <a:solidFill>
              <a:schemeClr val="accent6"/>
            </a:solidFill>
            <a:ln>
              <a:noFill/>
            </a:ln>
            <a:effectLst/>
          </c:spPr>
          <c:invertIfNegative val="0"/>
          <c:cat>
            <c:strRef>
              <c:f>Retention!$B$6:$M$6</c:f>
              <c:strCache>
                <c:ptCount val="12"/>
                <c:pt idx="0">
                  <c:v>hm</c:v>
                </c:pt>
                <c:pt idx="1">
                  <c:v>src</c:v>
                </c:pt>
                <c:pt idx="2">
                  <c:v>ts</c:v>
                </c:pt>
                <c:pt idx="3">
                  <c:v>wdev</c:v>
                </c:pt>
                <c:pt idx="4">
                  <c:v>rsrch</c:v>
                </c:pt>
                <c:pt idx="5">
                  <c:v>stg</c:v>
                </c:pt>
                <c:pt idx="6">
                  <c:v>usr</c:v>
                </c:pt>
                <c:pt idx="7">
                  <c:v>fiu-res</c:v>
                </c:pt>
                <c:pt idx="8">
                  <c:v>email</c:v>
                </c:pt>
                <c:pt idx="9">
                  <c:v>online</c:v>
                </c:pt>
                <c:pt idx="10">
                  <c:v>web</c:v>
                </c:pt>
                <c:pt idx="11">
                  <c:v>webusers</c:v>
                </c:pt>
              </c:strCache>
            </c:strRef>
          </c:cat>
          <c:val>
            <c:numRef>
              <c:f>Retention!$B$5:$M$5</c:f>
              <c:numCache>
                <c:formatCode>General</c:formatCode>
                <c:ptCount val="12"/>
                <c:pt idx="0">
                  <c:v>21</c:v>
                </c:pt>
                <c:pt idx="1">
                  <c:v>149.6</c:v>
                </c:pt>
                <c:pt idx="2">
                  <c:v>107.6</c:v>
                </c:pt>
                <c:pt idx="3">
                  <c:v>215.2</c:v>
                </c:pt>
                <c:pt idx="4">
                  <c:v>181.6</c:v>
                </c:pt>
                <c:pt idx="5">
                  <c:v>108.7</c:v>
                </c:pt>
                <c:pt idx="6">
                  <c:v>29.4</c:v>
                </c:pt>
                <c:pt idx="7">
                  <c:v>135.4</c:v>
                </c:pt>
                <c:pt idx="8">
                  <c:v>127</c:v>
                </c:pt>
                <c:pt idx="9">
                  <c:v>163.19999999999999</c:v>
                </c:pt>
                <c:pt idx="10">
                  <c:v>117</c:v>
                </c:pt>
                <c:pt idx="11">
                  <c:v>163.19999999999999</c:v>
                </c:pt>
              </c:numCache>
            </c:numRef>
          </c:val>
          <c:extLst>
            <c:ext xmlns:c16="http://schemas.microsoft.com/office/drawing/2014/chart" uri="{C3380CC4-5D6E-409C-BE32-E72D297353CC}">
              <c16:uniqueId val="{00000002-E4A3-E445-98E7-686B87CDE489}"/>
            </c:ext>
          </c:extLst>
        </c:ser>
        <c:dLbls>
          <c:showLegendKey val="0"/>
          <c:showVal val="0"/>
          <c:showCatName val="0"/>
          <c:showSerName val="0"/>
          <c:showPercent val="0"/>
          <c:showBubbleSize val="0"/>
        </c:dLbls>
        <c:gapWidth val="219"/>
        <c:axId val="757585007"/>
        <c:axId val="757805583"/>
      </c:barChart>
      <c:catAx>
        <c:axId val="757585007"/>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endParaRPr lang="en-US"/>
          </a:p>
        </c:txPr>
        <c:crossAx val="757805583"/>
        <c:crosses val="autoZero"/>
        <c:auto val="1"/>
        <c:lblAlgn val="ctr"/>
        <c:lblOffset val="100"/>
        <c:noMultiLvlLbl val="0"/>
      </c:catAx>
      <c:valAx>
        <c:axId val="7578055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r>
                  <a:rPr lang="en-US"/>
                  <a:t>Data Retention Time (Days)</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endParaRPr lang="en-US"/>
            </a:p>
          </c:txPr>
        </c:title>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endParaRPr lang="en-US"/>
          </a:p>
        </c:txPr>
        <c:crossAx val="757585007"/>
        <c:crosses val="autoZero"/>
        <c:crossBetween val="between"/>
      </c:valAx>
      <c:spPr>
        <a:noFill/>
        <a:ln>
          <a:solidFill>
            <a:schemeClr val="tx1"/>
          </a:solidFill>
        </a:ln>
        <a:effectLst/>
      </c:spPr>
    </c:plotArea>
    <c:legend>
      <c:legendPos val="t"/>
      <c:layout>
        <c:manualLayout>
          <c:xMode val="edge"/>
          <c:yMode val="edge"/>
          <c:x val="0.37974846894138231"/>
          <c:y val="5.5555555555555552E-2"/>
          <c:w val="0.61692783565002995"/>
          <c:h val="7.5576632035453575E-2"/>
        </c:manualLayout>
      </c:layout>
      <c:overlay val="1"/>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latin typeface="Georgia" panose="02040502050405020303" pitchFamily="18"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Regular SSD</c:v>
          </c:tx>
          <c:spPr>
            <a:solidFill>
              <a:srgbClr val="C00000"/>
            </a:solidFill>
            <a:ln>
              <a:noFill/>
            </a:ln>
            <a:effectLst/>
          </c:spPr>
          <c:invertIfNegative val="0"/>
          <c:cat>
            <c:strRef>
              <c:f>Latency!$B$6:$M$6</c:f>
              <c:strCache>
                <c:ptCount val="12"/>
                <c:pt idx="0">
                  <c:v>hm</c:v>
                </c:pt>
                <c:pt idx="1">
                  <c:v>src</c:v>
                </c:pt>
                <c:pt idx="2">
                  <c:v>ts</c:v>
                </c:pt>
                <c:pt idx="3">
                  <c:v>wdev</c:v>
                </c:pt>
                <c:pt idx="4">
                  <c:v>rsrch</c:v>
                </c:pt>
                <c:pt idx="5">
                  <c:v>stg</c:v>
                </c:pt>
                <c:pt idx="6">
                  <c:v>usr</c:v>
                </c:pt>
                <c:pt idx="7">
                  <c:v>fiu-res</c:v>
                </c:pt>
                <c:pt idx="8">
                  <c:v>email</c:v>
                </c:pt>
                <c:pt idx="9">
                  <c:v>online</c:v>
                </c:pt>
                <c:pt idx="10">
                  <c:v>web</c:v>
                </c:pt>
                <c:pt idx="11">
                  <c:v>webusers</c:v>
                </c:pt>
              </c:strCache>
            </c:strRef>
          </c:cat>
          <c:val>
            <c:numRef>
              <c:f>Latency!$B$2:$M$2</c:f>
              <c:numCache>
                <c:formatCode>General</c:formatCode>
                <c:ptCount val="12"/>
                <c:pt idx="0">
                  <c:v>1.2</c:v>
                </c:pt>
                <c:pt idx="1">
                  <c:v>0.8</c:v>
                </c:pt>
                <c:pt idx="2">
                  <c:v>1.01</c:v>
                </c:pt>
                <c:pt idx="3">
                  <c:v>0.9</c:v>
                </c:pt>
                <c:pt idx="4">
                  <c:v>1.05</c:v>
                </c:pt>
                <c:pt idx="5">
                  <c:v>1.5</c:v>
                </c:pt>
                <c:pt idx="6">
                  <c:v>1</c:v>
                </c:pt>
                <c:pt idx="7">
                  <c:v>0.65</c:v>
                </c:pt>
                <c:pt idx="8">
                  <c:v>0.59</c:v>
                </c:pt>
                <c:pt idx="9">
                  <c:v>0.54</c:v>
                </c:pt>
                <c:pt idx="10">
                  <c:v>0.61</c:v>
                </c:pt>
                <c:pt idx="11">
                  <c:v>0.64</c:v>
                </c:pt>
              </c:numCache>
            </c:numRef>
          </c:val>
          <c:extLst>
            <c:ext xmlns:c16="http://schemas.microsoft.com/office/drawing/2014/chart" uri="{C3380CC4-5D6E-409C-BE32-E72D297353CC}">
              <c16:uniqueId val="{00000000-60F8-D640-B3D7-787000F60479}"/>
            </c:ext>
          </c:extLst>
        </c:ser>
        <c:ser>
          <c:idx val="1"/>
          <c:order val="1"/>
          <c:tx>
            <c:v>LocalSSD</c:v>
          </c:tx>
          <c:spPr>
            <a:solidFill>
              <a:schemeClr val="accent1"/>
            </a:solidFill>
            <a:ln>
              <a:noFill/>
            </a:ln>
            <a:effectLst/>
          </c:spPr>
          <c:invertIfNegative val="0"/>
          <c:cat>
            <c:strRef>
              <c:f>Latency!$B$6:$M$6</c:f>
              <c:strCache>
                <c:ptCount val="12"/>
                <c:pt idx="0">
                  <c:v>hm</c:v>
                </c:pt>
                <c:pt idx="1">
                  <c:v>src</c:v>
                </c:pt>
                <c:pt idx="2">
                  <c:v>ts</c:v>
                </c:pt>
                <c:pt idx="3">
                  <c:v>wdev</c:v>
                </c:pt>
                <c:pt idx="4">
                  <c:v>rsrch</c:v>
                </c:pt>
                <c:pt idx="5">
                  <c:v>stg</c:v>
                </c:pt>
                <c:pt idx="6">
                  <c:v>usr</c:v>
                </c:pt>
                <c:pt idx="7">
                  <c:v>fiu-res</c:v>
                </c:pt>
                <c:pt idx="8">
                  <c:v>email</c:v>
                </c:pt>
                <c:pt idx="9">
                  <c:v>online</c:v>
                </c:pt>
                <c:pt idx="10">
                  <c:v>web</c:v>
                </c:pt>
                <c:pt idx="11">
                  <c:v>webusers</c:v>
                </c:pt>
              </c:strCache>
            </c:strRef>
          </c:cat>
          <c:val>
            <c:numRef>
              <c:f>Latency!$B$3:$M$3</c:f>
              <c:numCache>
                <c:formatCode>General</c:formatCode>
                <c:ptCount val="12"/>
                <c:pt idx="0">
                  <c:v>2.16</c:v>
                </c:pt>
                <c:pt idx="1">
                  <c:v>1.28</c:v>
                </c:pt>
                <c:pt idx="2">
                  <c:v>2.0099999999999998</c:v>
                </c:pt>
                <c:pt idx="3">
                  <c:v>1.65</c:v>
                </c:pt>
                <c:pt idx="4">
                  <c:v>2.31</c:v>
                </c:pt>
                <c:pt idx="5">
                  <c:v>2.79</c:v>
                </c:pt>
                <c:pt idx="6">
                  <c:v>1.5</c:v>
                </c:pt>
                <c:pt idx="7">
                  <c:v>1.44</c:v>
                </c:pt>
                <c:pt idx="8">
                  <c:v>1.1200000000000001</c:v>
                </c:pt>
                <c:pt idx="9">
                  <c:v>0.97</c:v>
                </c:pt>
                <c:pt idx="10">
                  <c:v>1.05</c:v>
                </c:pt>
                <c:pt idx="11">
                  <c:v>1.17</c:v>
                </c:pt>
              </c:numCache>
            </c:numRef>
          </c:val>
          <c:extLst>
            <c:ext xmlns:c16="http://schemas.microsoft.com/office/drawing/2014/chart" uri="{C3380CC4-5D6E-409C-BE32-E72D297353CC}">
              <c16:uniqueId val="{00000001-60F8-D640-B3D7-787000F60479}"/>
            </c:ext>
          </c:extLst>
        </c:ser>
        <c:ser>
          <c:idx val="2"/>
          <c:order val="2"/>
          <c:tx>
            <c:v>LocalSSD+Compression</c:v>
          </c:tx>
          <c:spPr>
            <a:solidFill>
              <a:schemeClr val="accent4"/>
            </a:solidFill>
            <a:ln>
              <a:noFill/>
            </a:ln>
            <a:effectLst/>
          </c:spPr>
          <c:invertIfNegative val="0"/>
          <c:cat>
            <c:strRef>
              <c:f>Latency!$B$6:$M$6</c:f>
              <c:strCache>
                <c:ptCount val="12"/>
                <c:pt idx="0">
                  <c:v>hm</c:v>
                </c:pt>
                <c:pt idx="1">
                  <c:v>src</c:v>
                </c:pt>
                <c:pt idx="2">
                  <c:v>ts</c:v>
                </c:pt>
                <c:pt idx="3">
                  <c:v>wdev</c:v>
                </c:pt>
                <c:pt idx="4">
                  <c:v>rsrch</c:v>
                </c:pt>
                <c:pt idx="5">
                  <c:v>stg</c:v>
                </c:pt>
                <c:pt idx="6">
                  <c:v>usr</c:v>
                </c:pt>
                <c:pt idx="7">
                  <c:v>fiu-res</c:v>
                </c:pt>
                <c:pt idx="8">
                  <c:v>email</c:v>
                </c:pt>
                <c:pt idx="9">
                  <c:v>online</c:v>
                </c:pt>
                <c:pt idx="10">
                  <c:v>web</c:v>
                </c:pt>
                <c:pt idx="11">
                  <c:v>webusers</c:v>
                </c:pt>
              </c:strCache>
            </c:strRef>
          </c:cat>
          <c:val>
            <c:numRef>
              <c:f>Latency!$B$4:$M$4</c:f>
              <c:numCache>
                <c:formatCode>General</c:formatCode>
                <c:ptCount val="12"/>
                <c:pt idx="0">
                  <c:v>1.36</c:v>
                </c:pt>
                <c:pt idx="1">
                  <c:v>0.88</c:v>
                </c:pt>
                <c:pt idx="2">
                  <c:v>1.1100000000000001</c:v>
                </c:pt>
                <c:pt idx="3">
                  <c:v>1.02</c:v>
                </c:pt>
                <c:pt idx="4">
                  <c:v>1.1100000000000001</c:v>
                </c:pt>
                <c:pt idx="5">
                  <c:v>1.62</c:v>
                </c:pt>
                <c:pt idx="6">
                  <c:v>1.07</c:v>
                </c:pt>
                <c:pt idx="7">
                  <c:v>0.66</c:v>
                </c:pt>
                <c:pt idx="8">
                  <c:v>0.62</c:v>
                </c:pt>
                <c:pt idx="9">
                  <c:v>0.56000000000000005</c:v>
                </c:pt>
                <c:pt idx="10">
                  <c:v>0.66</c:v>
                </c:pt>
                <c:pt idx="11">
                  <c:v>0.65</c:v>
                </c:pt>
              </c:numCache>
            </c:numRef>
          </c:val>
          <c:extLst>
            <c:ext xmlns:c16="http://schemas.microsoft.com/office/drawing/2014/chart" uri="{C3380CC4-5D6E-409C-BE32-E72D297353CC}">
              <c16:uniqueId val="{00000002-60F8-D640-B3D7-787000F60479}"/>
            </c:ext>
          </c:extLst>
        </c:ser>
        <c:ser>
          <c:idx val="3"/>
          <c:order val="3"/>
          <c:tx>
            <c:v>RSSD</c:v>
          </c:tx>
          <c:spPr>
            <a:solidFill>
              <a:schemeClr val="accent6"/>
            </a:solidFill>
            <a:ln>
              <a:noFill/>
            </a:ln>
            <a:effectLst/>
          </c:spPr>
          <c:invertIfNegative val="0"/>
          <c:cat>
            <c:strRef>
              <c:f>Latency!$B$6:$M$6</c:f>
              <c:strCache>
                <c:ptCount val="12"/>
                <c:pt idx="0">
                  <c:v>hm</c:v>
                </c:pt>
                <c:pt idx="1">
                  <c:v>src</c:v>
                </c:pt>
                <c:pt idx="2">
                  <c:v>ts</c:v>
                </c:pt>
                <c:pt idx="3">
                  <c:v>wdev</c:v>
                </c:pt>
                <c:pt idx="4">
                  <c:v>rsrch</c:v>
                </c:pt>
                <c:pt idx="5">
                  <c:v>stg</c:v>
                </c:pt>
                <c:pt idx="6">
                  <c:v>usr</c:v>
                </c:pt>
                <c:pt idx="7">
                  <c:v>fiu-res</c:v>
                </c:pt>
                <c:pt idx="8">
                  <c:v>email</c:v>
                </c:pt>
                <c:pt idx="9">
                  <c:v>online</c:v>
                </c:pt>
                <c:pt idx="10">
                  <c:v>web</c:v>
                </c:pt>
                <c:pt idx="11">
                  <c:v>webusers</c:v>
                </c:pt>
              </c:strCache>
            </c:strRef>
          </c:cat>
          <c:val>
            <c:numRef>
              <c:f>Latency!$B$5:$M$5</c:f>
              <c:numCache>
                <c:formatCode>General</c:formatCode>
                <c:ptCount val="12"/>
                <c:pt idx="0">
                  <c:v>1.37</c:v>
                </c:pt>
                <c:pt idx="1">
                  <c:v>0.89</c:v>
                </c:pt>
                <c:pt idx="2">
                  <c:v>1.1100000000000001</c:v>
                </c:pt>
                <c:pt idx="3">
                  <c:v>1.04</c:v>
                </c:pt>
                <c:pt idx="4">
                  <c:v>1.1299999999999999</c:v>
                </c:pt>
                <c:pt idx="5">
                  <c:v>1.63</c:v>
                </c:pt>
                <c:pt idx="6">
                  <c:v>1.07</c:v>
                </c:pt>
                <c:pt idx="7">
                  <c:v>0.67</c:v>
                </c:pt>
                <c:pt idx="8">
                  <c:v>0.62</c:v>
                </c:pt>
                <c:pt idx="9">
                  <c:v>0.56000000000000005</c:v>
                </c:pt>
                <c:pt idx="10">
                  <c:v>0.67</c:v>
                </c:pt>
                <c:pt idx="11">
                  <c:v>0.65</c:v>
                </c:pt>
              </c:numCache>
            </c:numRef>
          </c:val>
          <c:extLst>
            <c:ext xmlns:c16="http://schemas.microsoft.com/office/drawing/2014/chart" uri="{C3380CC4-5D6E-409C-BE32-E72D297353CC}">
              <c16:uniqueId val="{00000003-60F8-D640-B3D7-787000F60479}"/>
            </c:ext>
          </c:extLst>
        </c:ser>
        <c:dLbls>
          <c:showLegendKey val="0"/>
          <c:showVal val="0"/>
          <c:showCatName val="0"/>
          <c:showSerName val="0"/>
          <c:showPercent val="0"/>
          <c:showBubbleSize val="0"/>
        </c:dLbls>
        <c:gapWidth val="121"/>
        <c:axId val="211075472"/>
        <c:axId val="211077120"/>
      </c:barChart>
      <c:catAx>
        <c:axId val="21107547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endParaRPr lang="en-US"/>
          </a:p>
        </c:txPr>
        <c:crossAx val="211077120"/>
        <c:crosses val="autoZero"/>
        <c:auto val="1"/>
        <c:lblAlgn val="ctr"/>
        <c:lblOffset val="100"/>
        <c:noMultiLvlLbl val="0"/>
      </c:catAx>
      <c:valAx>
        <c:axId val="2110771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r>
                  <a:rPr lang="en-US"/>
                  <a:t>Avg. I/O Latency (ms)</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endParaRPr lang="en-US"/>
            </a:p>
          </c:txPr>
        </c:title>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endParaRPr lang="en-US"/>
          </a:p>
        </c:txPr>
        <c:crossAx val="211075472"/>
        <c:crosses val="autoZero"/>
        <c:crossBetween val="between"/>
      </c:valAx>
      <c:spPr>
        <a:noFill/>
        <a:ln>
          <a:solidFill>
            <a:schemeClr val="tx1"/>
          </a:solidFill>
        </a:ln>
        <a:effectLst/>
      </c:spPr>
    </c:plotArea>
    <c:legend>
      <c:legendPos val="t"/>
      <c:layout>
        <c:manualLayout>
          <c:xMode val="edge"/>
          <c:yMode val="edge"/>
          <c:x val="0.53085003028467581"/>
          <c:y val="7.0000000000000007E-2"/>
          <c:w val="0.45288721491953698"/>
          <c:h val="5.3863235614915031E-2"/>
        </c:manualLayout>
      </c:layout>
      <c:overlay val="1"/>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latin typeface="Georgia" panose="02040502050405020303" pitchFamily="18"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Regular SSD</c:v>
          </c:tx>
          <c:spPr>
            <a:solidFill>
              <a:schemeClr val="accent6"/>
            </a:solidFill>
            <a:ln>
              <a:noFill/>
            </a:ln>
            <a:effectLst/>
          </c:spPr>
          <c:invertIfNegative val="0"/>
          <c:cat>
            <c:strRef>
              <c:f>Tput!$A$6:$H$6</c:f>
              <c:strCache>
                <c:ptCount val="8"/>
                <c:pt idx="0">
                  <c:v>SeqRead</c:v>
                </c:pt>
                <c:pt idx="1">
                  <c:v>SeqWrite</c:v>
                </c:pt>
                <c:pt idx="2">
                  <c:v>RanRead</c:v>
                </c:pt>
                <c:pt idx="3">
                  <c:v>RanWrite</c:v>
                </c:pt>
                <c:pt idx="4">
                  <c:v>PostMark</c:v>
                </c:pt>
                <c:pt idx="5">
                  <c:v>TPCC</c:v>
                </c:pt>
                <c:pt idx="6">
                  <c:v>TPCB</c:v>
                </c:pt>
                <c:pt idx="7">
                  <c:v>TATP</c:v>
                </c:pt>
              </c:strCache>
            </c:strRef>
          </c:cat>
          <c:val>
            <c:numRef>
              <c:f>Tput!$A$2:$H$2</c:f>
              <c:numCache>
                <c:formatCode>General</c:formatCode>
                <c:ptCount val="8"/>
                <c:pt idx="0">
                  <c:v>1</c:v>
                </c:pt>
                <c:pt idx="1">
                  <c:v>1</c:v>
                </c:pt>
                <c:pt idx="2">
                  <c:v>1</c:v>
                </c:pt>
                <c:pt idx="3">
                  <c:v>1</c:v>
                </c:pt>
                <c:pt idx="4">
                  <c:v>1</c:v>
                </c:pt>
                <c:pt idx="5">
                  <c:v>1</c:v>
                </c:pt>
                <c:pt idx="6">
                  <c:v>1</c:v>
                </c:pt>
                <c:pt idx="7">
                  <c:v>1</c:v>
                </c:pt>
              </c:numCache>
            </c:numRef>
          </c:val>
          <c:extLst>
            <c:ext xmlns:c16="http://schemas.microsoft.com/office/drawing/2014/chart" uri="{C3380CC4-5D6E-409C-BE32-E72D297353CC}">
              <c16:uniqueId val="{00000000-6932-3740-B01C-20957B93E4BE}"/>
            </c:ext>
          </c:extLst>
        </c:ser>
        <c:ser>
          <c:idx val="1"/>
          <c:order val="1"/>
          <c:tx>
            <c:v>LocalSSD</c:v>
          </c:tx>
          <c:spPr>
            <a:solidFill>
              <a:schemeClr val="accent1"/>
            </a:solidFill>
            <a:ln>
              <a:noFill/>
            </a:ln>
            <a:effectLst/>
          </c:spPr>
          <c:invertIfNegative val="0"/>
          <c:cat>
            <c:strRef>
              <c:f>Tput!$A$6:$H$6</c:f>
              <c:strCache>
                <c:ptCount val="8"/>
                <c:pt idx="0">
                  <c:v>SeqRead</c:v>
                </c:pt>
                <c:pt idx="1">
                  <c:v>SeqWrite</c:v>
                </c:pt>
                <c:pt idx="2">
                  <c:v>RanRead</c:v>
                </c:pt>
                <c:pt idx="3">
                  <c:v>RanWrite</c:v>
                </c:pt>
                <c:pt idx="4">
                  <c:v>PostMark</c:v>
                </c:pt>
                <c:pt idx="5">
                  <c:v>TPCC</c:v>
                </c:pt>
                <c:pt idx="6">
                  <c:v>TPCB</c:v>
                </c:pt>
                <c:pt idx="7">
                  <c:v>TATP</c:v>
                </c:pt>
              </c:strCache>
            </c:strRef>
          </c:cat>
          <c:val>
            <c:numRef>
              <c:f>Tput!$A$3:$H$3</c:f>
              <c:numCache>
                <c:formatCode>General</c:formatCode>
                <c:ptCount val="8"/>
                <c:pt idx="0">
                  <c:v>1</c:v>
                </c:pt>
                <c:pt idx="1">
                  <c:v>0.42</c:v>
                </c:pt>
                <c:pt idx="2">
                  <c:v>1</c:v>
                </c:pt>
                <c:pt idx="3">
                  <c:v>0.36</c:v>
                </c:pt>
                <c:pt idx="4">
                  <c:v>0.76</c:v>
                </c:pt>
                <c:pt idx="5">
                  <c:v>0.74</c:v>
                </c:pt>
                <c:pt idx="6">
                  <c:v>0.83</c:v>
                </c:pt>
                <c:pt idx="7">
                  <c:v>0.89</c:v>
                </c:pt>
              </c:numCache>
            </c:numRef>
          </c:val>
          <c:extLst>
            <c:ext xmlns:c16="http://schemas.microsoft.com/office/drawing/2014/chart" uri="{C3380CC4-5D6E-409C-BE32-E72D297353CC}">
              <c16:uniqueId val="{00000001-6932-3740-B01C-20957B93E4BE}"/>
            </c:ext>
          </c:extLst>
        </c:ser>
        <c:ser>
          <c:idx val="2"/>
          <c:order val="2"/>
          <c:tx>
            <c:v>LocalSSD+Compression</c:v>
          </c:tx>
          <c:spPr>
            <a:solidFill>
              <a:schemeClr val="accent4"/>
            </a:solidFill>
            <a:ln>
              <a:noFill/>
            </a:ln>
            <a:effectLst/>
          </c:spPr>
          <c:invertIfNegative val="0"/>
          <c:cat>
            <c:strRef>
              <c:f>Tput!$A$6:$H$6</c:f>
              <c:strCache>
                <c:ptCount val="8"/>
                <c:pt idx="0">
                  <c:v>SeqRead</c:v>
                </c:pt>
                <c:pt idx="1">
                  <c:v>SeqWrite</c:v>
                </c:pt>
                <c:pt idx="2">
                  <c:v>RanRead</c:v>
                </c:pt>
                <c:pt idx="3">
                  <c:v>RanWrite</c:v>
                </c:pt>
                <c:pt idx="4">
                  <c:v>PostMark</c:v>
                </c:pt>
                <c:pt idx="5">
                  <c:v>TPCC</c:v>
                </c:pt>
                <c:pt idx="6">
                  <c:v>TPCB</c:v>
                </c:pt>
                <c:pt idx="7">
                  <c:v>TATP</c:v>
                </c:pt>
              </c:strCache>
            </c:strRef>
          </c:cat>
          <c:val>
            <c:numRef>
              <c:f>Tput!$A$4:$H$4</c:f>
              <c:numCache>
                <c:formatCode>General</c:formatCode>
                <c:ptCount val="8"/>
                <c:pt idx="0">
                  <c:v>1</c:v>
                </c:pt>
                <c:pt idx="1">
                  <c:v>0.42</c:v>
                </c:pt>
                <c:pt idx="2">
                  <c:v>1</c:v>
                </c:pt>
                <c:pt idx="3">
                  <c:v>0.4</c:v>
                </c:pt>
                <c:pt idx="4">
                  <c:v>0.98</c:v>
                </c:pt>
                <c:pt idx="5">
                  <c:v>0.9</c:v>
                </c:pt>
                <c:pt idx="6">
                  <c:v>0.97</c:v>
                </c:pt>
                <c:pt idx="7">
                  <c:v>1.1399999999999999</c:v>
                </c:pt>
              </c:numCache>
            </c:numRef>
          </c:val>
          <c:extLst>
            <c:ext xmlns:c16="http://schemas.microsoft.com/office/drawing/2014/chart" uri="{C3380CC4-5D6E-409C-BE32-E72D297353CC}">
              <c16:uniqueId val="{00000002-6932-3740-B01C-20957B93E4BE}"/>
            </c:ext>
          </c:extLst>
        </c:ser>
        <c:ser>
          <c:idx val="3"/>
          <c:order val="3"/>
          <c:tx>
            <c:v>RSSD</c:v>
          </c:tx>
          <c:spPr>
            <a:solidFill>
              <a:srgbClr val="C00000"/>
            </a:solidFill>
            <a:ln>
              <a:noFill/>
            </a:ln>
            <a:effectLst/>
          </c:spPr>
          <c:invertIfNegative val="0"/>
          <c:cat>
            <c:strRef>
              <c:f>Tput!$A$6:$H$6</c:f>
              <c:strCache>
                <c:ptCount val="8"/>
                <c:pt idx="0">
                  <c:v>SeqRead</c:v>
                </c:pt>
                <c:pt idx="1">
                  <c:v>SeqWrite</c:v>
                </c:pt>
                <c:pt idx="2">
                  <c:v>RanRead</c:v>
                </c:pt>
                <c:pt idx="3">
                  <c:v>RanWrite</c:v>
                </c:pt>
                <c:pt idx="4">
                  <c:v>PostMark</c:v>
                </c:pt>
                <c:pt idx="5">
                  <c:v>TPCC</c:v>
                </c:pt>
                <c:pt idx="6">
                  <c:v>TPCB</c:v>
                </c:pt>
                <c:pt idx="7">
                  <c:v>TATP</c:v>
                </c:pt>
              </c:strCache>
            </c:strRef>
          </c:cat>
          <c:val>
            <c:numRef>
              <c:f>Tput!$A$5:$H$5</c:f>
              <c:numCache>
                <c:formatCode>General</c:formatCode>
                <c:ptCount val="8"/>
                <c:pt idx="0">
                  <c:v>1</c:v>
                </c:pt>
                <c:pt idx="1">
                  <c:v>0.46</c:v>
                </c:pt>
                <c:pt idx="2">
                  <c:v>1</c:v>
                </c:pt>
                <c:pt idx="3">
                  <c:v>0.44</c:v>
                </c:pt>
                <c:pt idx="4">
                  <c:v>1.3</c:v>
                </c:pt>
                <c:pt idx="5">
                  <c:v>1.21</c:v>
                </c:pt>
                <c:pt idx="6">
                  <c:v>1.19</c:v>
                </c:pt>
                <c:pt idx="7">
                  <c:v>1.26</c:v>
                </c:pt>
              </c:numCache>
            </c:numRef>
          </c:val>
          <c:extLst>
            <c:ext xmlns:c16="http://schemas.microsoft.com/office/drawing/2014/chart" uri="{C3380CC4-5D6E-409C-BE32-E72D297353CC}">
              <c16:uniqueId val="{00000003-6932-3740-B01C-20957B93E4BE}"/>
            </c:ext>
          </c:extLst>
        </c:ser>
        <c:dLbls>
          <c:showLegendKey val="0"/>
          <c:showVal val="0"/>
          <c:showCatName val="0"/>
          <c:showSerName val="0"/>
          <c:showPercent val="0"/>
          <c:showBubbleSize val="0"/>
        </c:dLbls>
        <c:gapWidth val="219"/>
        <c:axId val="728501504"/>
        <c:axId val="1991979936"/>
      </c:barChart>
      <c:catAx>
        <c:axId val="728501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1320000" spcFirstLastPara="1" vertOverflow="ellipsis"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endParaRPr lang="en-US"/>
          </a:p>
        </c:txPr>
        <c:crossAx val="1991979936"/>
        <c:crosses val="autoZero"/>
        <c:auto val="1"/>
        <c:lblAlgn val="ctr"/>
        <c:lblOffset val="100"/>
        <c:noMultiLvlLbl val="0"/>
      </c:catAx>
      <c:valAx>
        <c:axId val="19919799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r>
                  <a:rPr lang="en-US"/>
                  <a:t>Normalized Speedup</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endParaRPr lang="en-US"/>
          </a:p>
        </c:txPr>
        <c:crossAx val="728501504"/>
        <c:crosses val="autoZero"/>
        <c:crossBetween val="between"/>
      </c:valAx>
      <c:spPr>
        <a:noFill/>
        <a:ln>
          <a:noFill/>
        </a:ln>
        <a:effectLst/>
      </c:spPr>
    </c:plotArea>
    <c:legend>
      <c:legendPos val="t"/>
      <c:layout>
        <c:manualLayout>
          <c:xMode val="edge"/>
          <c:yMode val="edge"/>
          <c:x val="9.2290503079731204E-2"/>
          <c:y val="3.5437830591134249E-2"/>
          <c:w val="0.81168670187016978"/>
          <c:h val="7.5337333265612733E-2"/>
        </c:manualLayout>
      </c:layout>
      <c:overlay val="1"/>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latin typeface="Georgia" panose="02040502050405020303" pitchFamily="18"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Georgia" panose="02040502050405020303" pitchFamily="18" charset="0"/>
                <a:ea typeface="+mn-ea"/>
                <a:cs typeface="+mn-cs"/>
              </a:defRPr>
            </a:pPr>
            <a:r>
              <a:rPr lang="en-US" sz="1800"/>
              <a:t>GC Attack</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Georgia" panose="02040502050405020303" pitchFamily="18" charset="0"/>
              <a:ea typeface="+mn-ea"/>
              <a:cs typeface="+mn-cs"/>
            </a:defRPr>
          </a:pPr>
          <a:endParaRPr lang="en-US"/>
        </a:p>
      </c:txPr>
    </c:title>
    <c:autoTitleDeleted val="0"/>
    <c:plotArea>
      <c:layout/>
      <c:lineChart>
        <c:grouping val="standard"/>
        <c:varyColors val="0"/>
        <c:ser>
          <c:idx val="0"/>
          <c:order val="0"/>
          <c:spPr>
            <a:ln w="28575" cap="rnd">
              <a:solidFill>
                <a:srgbClr val="C00000"/>
              </a:solidFill>
              <a:round/>
            </a:ln>
            <a:effectLst/>
          </c:spPr>
          <c:marker>
            <c:symbol val="none"/>
          </c:marker>
          <c:cat>
            <c:numRef>
              <c:f>GCAttack!$B$1:$B$22</c:f>
              <c:numCache>
                <c:formatCode>General</c:formatCode>
                <c:ptCount val="22"/>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numCache>
            </c:numRef>
          </c:cat>
          <c:val>
            <c:numRef>
              <c:f>GCAttack!$A$1:$A$22</c:f>
              <c:numCache>
                <c:formatCode>General</c:formatCode>
                <c:ptCount val="22"/>
                <c:pt idx="0">
                  <c:v>100</c:v>
                </c:pt>
                <c:pt idx="1">
                  <c:v>100</c:v>
                </c:pt>
                <c:pt idx="2">
                  <c:v>100</c:v>
                </c:pt>
                <c:pt idx="3">
                  <c:v>98</c:v>
                </c:pt>
                <c:pt idx="4">
                  <c:v>82</c:v>
                </c:pt>
                <c:pt idx="5">
                  <c:v>82</c:v>
                </c:pt>
                <c:pt idx="6">
                  <c:v>82</c:v>
                </c:pt>
                <c:pt idx="7">
                  <c:v>74</c:v>
                </c:pt>
                <c:pt idx="8">
                  <c:v>53</c:v>
                </c:pt>
                <c:pt idx="9">
                  <c:v>33</c:v>
                </c:pt>
                <c:pt idx="10">
                  <c:v>20</c:v>
                </c:pt>
                <c:pt idx="11">
                  <c:v>11</c:v>
                </c:pt>
                <c:pt idx="12">
                  <c:v>9</c:v>
                </c:pt>
                <c:pt idx="13">
                  <c:v>0</c:v>
                </c:pt>
                <c:pt idx="14">
                  <c:v>0</c:v>
                </c:pt>
                <c:pt idx="15">
                  <c:v>0</c:v>
                </c:pt>
                <c:pt idx="16">
                  <c:v>0</c:v>
                </c:pt>
                <c:pt idx="17">
                  <c:v>0</c:v>
                </c:pt>
                <c:pt idx="18">
                  <c:v>0</c:v>
                </c:pt>
                <c:pt idx="19">
                  <c:v>0</c:v>
                </c:pt>
                <c:pt idx="20">
                  <c:v>0</c:v>
                </c:pt>
                <c:pt idx="21">
                  <c:v>0</c:v>
                </c:pt>
              </c:numCache>
            </c:numRef>
          </c:val>
          <c:smooth val="0"/>
          <c:extLst>
            <c:ext xmlns:c16="http://schemas.microsoft.com/office/drawing/2014/chart" uri="{C3380CC4-5D6E-409C-BE32-E72D297353CC}">
              <c16:uniqueId val="{00000000-FA12-E943-8017-D87C23ADD480}"/>
            </c:ext>
          </c:extLst>
        </c:ser>
        <c:dLbls>
          <c:showLegendKey val="0"/>
          <c:showVal val="0"/>
          <c:showCatName val="0"/>
          <c:showSerName val="0"/>
          <c:showPercent val="0"/>
          <c:showBubbleSize val="0"/>
        </c:dLbls>
        <c:smooth val="0"/>
        <c:axId val="1049433951"/>
        <c:axId val="1049438591"/>
      </c:lineChart>
      <c:catAx>
        <c:axId val="1049433951"/>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r>
                  <a:rPr lang="en-US" sz="1500" dirty="0"/>
                  <a:t>Time (minutes)</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endParaRPr lang="en-US"/>
            </a:p>
          </c:txPr>
        </c:title>
        <c:numFmt formatCode="#,##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Georgia" panose="02040502050405020303" pitchFamily="18" charset="0"/>
                <a:ea typeface="+mn-ea"/>
                <a:cs typeface="+mn-cs"/>
              </a:defRPr>
            </a:pPr>
            <a:endParaRPr lang="en-US"/>
          </a:p>
        </c:txPr>
        <c:crossAx val="1049438591"/>
        <c:crosses val="autoZero"/>
        <c:auto val="1"/>
        <c:lblAlgn val="ctr"/>
        <c:lblOffset val="100"/>
        <c:tickLblSkip val="5"/>
        <c:tickMarkSkip val="5"/>
        <c:noMultiLvlLbl val="0"/>
      </c:catAx>
      <c:valAx>
        <c:axId val="1049438591"/>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r>
                  <a:rPr lang="en-US" sz="1500"/>
                  <a:t>Recoverable Data (%)</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Georgia" panose="02040502050405020303" pitchFamily="18" charset="0"/>
                <a:ea typeface="+mn-ea"/>
                <a:cs typeface="+mn-cs"/>
              </a:defRPr>
            </a:pPr>
            <a:endParaRPr lang="en-US"/>
          </a:p>
        </c:txPr>
        <c:crossAx val="1049433951"/>
        <c:crossesAt val="1"/>
        <c:crossBetween val="between"/>
        <c:majorUnit val="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200">
          <a:latin typeface="Georgia" panose="02040502050405020303" pitchFamily="18"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Georgia" panose="02040502050405020303" pitchFamily="18" charset="0"/>
                <a:ea typeface="+mn-ea"/>
                <a:cs typeface="+mn-cs"/>
              </a:defRPr>
            </a:pPr>
            <a:r>
              <a:rPr lang="en-US" sz="1800">
                <a:latin typeface="Georgia" panose="02040502050405020303" pitchFamily="18" charset="0"/>
              </a:rPr>
              <a:t>Timing</a:t>
            </a:r>
            <a:r>
              <a:rPr lang="en-US" sz="1800" baseline="0">
                <a:latin typeface="Georgia" panose="02040502050405020303" pitchFamily="18" charset="0"/>
              </a:rPr>
              <a:t> Attack</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Georgia" panose="02040502050405020303" pitchFamily="18" charset="0"/>
              <a:ea typeface="+mn-ea"/>
              <a:cs typeface="+mn-cs"/>
            </a:defRPr>
          </a:pPr>
          <a:endParaRPr lang="en-US"/>
        </a:p>
      </c:txPr>
    </c:title>
    <c:autoTitleDeleted val="0"/>
    <c:plotArea>
      <c:layout/>
      <c:lineChart>
        <c:grouping val="standard"/>
        <c:varyColors val="0"/>
        <c:ser>
          <c:idx val="0"/>
          <c:order val="0"/>
          <c:tx>
            <c:v>Timing Attack</c:v>
          </c:tx>
          <c:spPr>
            <a:ln w="28575" cap="rnd">
              <a:solidFill>
                <a:srgbClr val="C00000"/>
              </a:solidFill>
              <a:prstDash val="solid"/>
              <a:round/>
            </a:ln>
            <a:effectLst/>
          </c:spPr>
          <c:marker>
            <c:symbol val="none"/>
          </c:marker>
          <c:cat>
            <c:numRef>
              <c:f>'Timing Trim'!$E$1:$E$26</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cat>
          <c:val>
            <c:numRef>
              <c:f>'Timing Trim'!$B$1:$B$26</c:f>
              <c:numCache>
                <c:formatCode>General</c:formatCode>
                <c:ptCount val="26"/>
                <c:pt idx="0">
                  <c:v>100</c:v>
                </c:pt>
                <c:pt idx="1">
                  <c:v>100</c:v>
                </c:pt>
                <c:pt idx="2">
                  <c:v>100</c:v>
                </c:pt>
                <c:pt idx="3">
                  <c:v>100</c:v>
                </c:pt>
                <c:pt idx="4">
                  <c:v>100</c:v>
                </c:pt>
                <c:pt idx="5">
                  <c:v>64</c:v>
                </c:pt>
                <c:pt idx="6">
                  <c:v>64</c:v>
                </c:pt>
                <c:pt idx="7">
                  <c:v>64</c:v>
                </c:pt>
                <c:pt idx="8">
                  <c:v>64</c:v>
                </c:pt>
                <c:pt idx="9">
                  <c:v>64</c:v>
                </c:pt>
                <c:pt idx="10">
                  <c:v>64</c:v>
                </c:pt>
                <c:pt idx="11">
                  <c:v>64</c:v>
                </c:pt>
                <c:pt idx="12">
                  <c:v>12</c:v>
                </c:pt>
                <c:pt idx="13">
                  <c:v>12</c:v>
                </c:pt>
                <c:pt idx="14">
                  <c:v>12</c:v>
                </c:pt>
                <c:pt idx="15">
                  <c:v>12</c:v>
                </c:pt>
                <c:pt idx="16">
                  <c:v>12</c:v>
                </c:pt>
                <c:pt idx="17">
                  <c:v>12</c:v>
                </c:pt>
                <c:pt idx="18">
                  <c:v>0</c:v>
                </c:pt>
                <c:pt idx="19">
                  <c:v>0</c:v>
                </c:pt>
                <c:pt idx="20">
                  <c:v>0</c:v>
                </c:pt>
                <c:pt idx="21">
                  <c:v>0</c:v>
                </c:pt>
                <c:pt idx="22">
                  <c:v>0</c:v>
                </c:pt>
                <c:pt idx="23">
                  <c:v>0</c:v>
                </c:pt>
                <c:pt idx="24">
                  <c:v>0</c:v>
                </c:pt>
                <c:pt idx="25">
                  <c:v>0</c:v>
                </c:pt>
              </c:numCache>
            </c:numRef>
          </c:val>
          <c:smooth val="0"/>
          <c:extLst>
            <c:ext xmlns:c16="http://schemas.microsoft.com/office/drawing/2014/chart" uri="{C3380CC4-5D6E-409C-BE32-E72D297353CC}">
              <c16:uniqueId val="{00000000-CCCF-F64A-958C-9B0AC2136930}"/>
            </c:ext>
          </c:extLst>
        </c:ser>
        <c:dLbls>
          <c:showLegendKey val="0"/>
          <c:showVal val="0"/>
          <c:showCatName val="0"/>
          <c:showSerName val="0"/>
          <c:showPercent val="0"/>
          <c:showBubbleSize val="0"/>
        </c:dLbls>
        <c:smooth val="0"/>
        <c:axId val="2087465839"/>
        <c:axId val="2087467487"/>
      </c:lineChart>
      <c:catAx>
        <c:axId val="2087465839"/>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r>
                  <a:rPr lang="en-US" sz="1500">
                    <a:latin typeface="Georgia" panose="02040502050405020303" pitchFamily="18" charset="0"/>
                  </a:rPr>
                  <a:t>Time (hours)</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endParaRPr lang="en-US"/>
          </a:p>
        </c:txPr>
        <c:crossAx val="2087467487"/>
        <c:crosses val="autoZero"/>
        <c:auto val="1"/>
        <c:lblAlgn val="ctr"/>
        <c:lblOffset val="100"/>
        <c:tickLblSkip val="5"/>
        <c:noMultiLvlLbl val="0"/>
      </c:catAx>
      <c:valAx>
        <c:axId val="2087467487"/>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r>
                  <a:rPr lang="en-US" sz="1500">
                    <a:latin typeface="Georgia" panose="02040502050405020303" pitchFamily="18" charset="0"/>
                  </a:rPr>
                  <a:t>Recoverable Data (%)</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endParaRPr lang="en-US"/>
          </a:p>
        </c:txPr>
        <c:crossAx val="2087465839"/>
        <c:crosses val="autoZero"/>
        <c:crossBetween val="between"/>
        <c:majorUnit val="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Georgia" panose="02040502050405020303" pitchFamily="18" charset="0"/>
              <a:ea typeface="+mn-ea"/>
              <a:cs typeface="+mn-cs"/>
            </a:defRPr>
          </a:pPr>
          <a:endParaRPr lang="en-US"/>
        </a:p>
      </c:txPr>
    </c:title>
    <c:autoTitleDeleted val="0"/>
    <c:plotArea>
      <c:layout/>
      <c:lineChart>
        <c:grouping val="standard"/>
        <c:varyColors val="0"/>
        <c:ser>
          <c:idx val="0"/>
          <c:order val="0"/>
          <c:tx>
            <c:v>Trim Attack</c:v>
          </c:tx>
          <c:spPr>
            <a:ln w="28575" cap="rnd">
              <a:solidFill>
                <a:schemeClr val="accent1"/>
              </a:solidFill>
              <a:round/>
            </a:ln>
            <a:effectLst/>
          </c:spPr>
          <c:marker>
            <c:symbol val="none"/>
          </c:marker>
          <c:cat>
            <c:numRef>
              <c:f>'Timing Trim'!$E$1:$E$26</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numCache>
            </c:numRef>
          </c:cat>
          <c:val>
            <c:numRef>
              <c:f>'Timing Trim'!$D$1:$D$26</c:f>
              <c:numCache>
                <c:formatCode>General</c:formatCode>
                <c:ptCount val="26"/>
                <c:pt idx="0">
                  <c:v>100</c:v>
                </c:pt>
                <c:pt idx="1">
                  <c:v>100</c:v>
                </c:pt>
                <c:pt idx="2">
                  <c:v>100</c:v>
                </c:pt>
                <c:pt idx="3">
                  <c:v>100</c:v>
                </c:pt>
                <c:pt idx="4">
                  <c:v>100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numCache>
            </c:numRef>
          </c:val>
          <c:smooth val="0"/>
          <c:extLst>
            <c:ext xmlns:c16="http://schemas.microsoft.com/office/drawing/2014/chart" uri="{C3380CC4-5D6E-409C-BE32-E72D297353CC}">
              <c16:uniqueId val="{00000000-FDBA-6F40-A2AE-AD3CDC9F916B}"/>
            </c:ext>
          </c:extLst>
        </c:ser>
        <c:dLbls>
          <c:showLegendKey val="0"/>
          <c:showVal val="0"/>
          <c:showCatName val="0"/>
          <c:showSerName val="0"/>
          <c:showPercent val="0"/>
          <c:showBubbleSize val="0"/>
        </c:dLbls>
        <c:smooth val="0"/>
        <c:axId val="579998192"/>
        <c:axId val="579999872"/>
      </c:lineChart>
      <c:catAx>
        <c:axId val="579998192"/>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r>
                  <a:rPr lang="en-US" sz="1500">
                    <a:latin typeface="Georgia" panose="02040502050405020303" pitchFamily="18" charset="0"/>
                  </a:rPr>
                  <a:t>Time</a:t>
                </a:r>
                <a:r>
                  <a:rPr lang="en-US" sz="1500" baseline="0">
                    <a:latin typeface="Georgia" panose="02040502050405020303" pitchFamily="18" charset="0"/>
                  </a:rPr>
                  <a:t> (hours)</a:t>
                </a:r>
                <a:endParaRPr lang="en-US" sz="1500">
                  <a:latin typeface="Georgia" panose="02040502050405020303" pitchFamily="18" charset="0"/>
                </a:endParaRP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endParaRPr lang="en-US"/>
          </a:p>
        </c:txPr>
        <c:crossAx val="579999872"/>
        <c:crosses val="autoZero"/>
        <c:auto val="1"/>
        <c:lblAlgn val="ctr"/>
        <c:lblOffset val="100"/>
        <c:tickLblSkip val="5"/>
        <c:tickMarkSkip val="1"/>
        <c:noMultiLvlLbl val="0"/>
      </c:catAx>
      <c:valAx>
        <c:axId val="579999872"/>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r>
                  <a:rPr lang="en-US" sz="1500">
                    <a:latin typeface="Georgia" panose="02040502050405020303" pitchFamily="18" charset="0"/>
                  </a:rPr>
                  <a:t>Recoverable Data (%)</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endParaRPr lang="en-US"/>
          </a:p>
        </c:txPr>
        <c:crossAx val="579998192"/>
        <c:crosses val="autoZero"/>
        <c:crossBetween val="between"/>
        <c:majorUnit val="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Georgia" panose="02040502050405020303" pitchFamily="18" charset="0"/>
                <a:ea typeface="+mn-ea"/>
                <a:cs typeface="+mn-cs"/>
              </a:defRPr>
            </a:pPr>
            <a:r>
              <a:rPr lang="en-US" sz="1800">
                <a:latin typeface="Georgia" panose="02040502050405020303" pitchFamily="18" charset="0"/>
              </a:rPr>
              <a:t>Data Recovery</a:t>
            </a:r>
            <a:r>
              <a:rPr lang="en-US" sz="1800" baseline="0">
                <a:latin typeface="Georgia" panose="02040502050405020303" pitchFamily="18" charset="0"/>
              </a:rPr>
              <a:t> Time after Attack</a:t>
            </a:r>
            <a:endParaRPr lang="en-US" sz="1800">
              <a:latin typeface="Georgia" panose="02040502050405020303" pitchFamily="18" charset="0"/>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Georgia" panose="02040502050405020303" pitchFamily="18" charset="0"/>
              <a:ea typeface="+mn-ea"/>
              <a:cs typeface="+mn-cs"/>
            </a:defRPr>
          </a:pPr>
          <a:endParaRPr lang="en-US"/>
        </a:p>
      </c:txPr>
    </c:title>
    <c:autoTitleDeleted val="0"/>
    <c:plotArea>
      <c:layout/>
      <c:barChart>
        <c:barDir val="col"/>
        <c:grouping val="clustered"/>
        <c:varyColors val="0"/>
        <c:ser>
          <c:idx val="0"/>
          <c:order val="0"/>
          <c:tx>
            <c:v>FlashGuard</c:v>
          </c:tx>
          <c:spPr>
            <a:solidFill>
              <a:schemeClr val="accent6"/>
            </a:solidFill>
            <a:ln>
              <a:noFill/>
            </a:ln>
            <a:effectLst/>
          </c:spPr>
          <c:invertIfNegative val="0"/>
          <c:cat>
            <c:strRef>
              <c:f>Recovery!$B$5:$N$5</c:f>
              <c:strCache>
                <c:ptCount val="13"/>
                <c:pt idx="0">
                  <c:v>7ev3n</c:v>
                </c:pt>
                <c:pt idx="1">
                  <c:v>Cerber</c:v>
                </c:pt>
                <c:pt idx="2">
                  <c:v>CTB-Locker</c:v>
                </c:pt>
                <c:pt idx="3">
                  <c:v>CryptoFortress</c:v>
                </c:pt>
                <c:pt idx="4">
                  <c:v>CryptoWall</c:v>
                </c:pt>
                <c:pt idx="5">
                  <c:v>HydraCrypt</c:v>
                </c:pt>
                <c:pt idx="6">
                  <c:v>JigSaw</c:v>
                </c:pt>
                <c:pt idx="7">
                  <c:v>Locky</c:v>
                </c:pt>
                <c:pt idx="8">
                  <c:v>Marktub</c:v>
                </c:pt>
                <c:pt idx="9">
                  <c:v>Mobef</c:v>
                </c:pt>
                <c:pt idx="10">
                  <c:v>Petya</c:v>
                </c:pt>
                <c:pt idx="11">
                  <c:v>Stampado</c:v>
                </c:pt>
                <c:pt idx="12">
                  <c:v>TeslaCrypt</c:v>
                </c:pt>
              </c:strCache>
            </c:strRef>
          </c:cat>
          <c:val>
            <c:numRef>
              <c:f>Recovery!$B$2:$N$2</c:f>
              <c:numCache>
                <c:formatCode>General</c:formatCode>
                <c:ptCount val="13"/>
                <c:pt idx="0">
                  <c:v>28.1</c:v>
                </c:pt>
                <c:pt idx="1">
                  <c:v>53.2</c:v>
                </c:pt>
                <c:pt idx="2">
                  <c:v>16.399999999999999</c:v>
                </c:pt>
                <c:pt idx="3">
                  <c:v>51.3</c:v>
                </c:pt>
                <c:pt idx="4">
                  <c:v>29.1</c:v>
                </c:pt>
                <c:pt idx="5">
                  <c:v>43.2</c:v>
                </c:pt>
                <c:pt idx="6">
                  <c:v>23.1</c:v>
                </c:pt>
                <c:pt idx="7">
                  <c:v>28.1</c:v>
                </c:pt>
                <c:pt idx="8">
                  <c:v>24.2</c:v>
                </c:pt>
                <c:pt idx="9">
                  <c:v>23.2</c:v>
                </c:pt>
                <c:pt idx="10">
                  <c:v>4.2</c:v>
                </c:pt>
                <c:pt idx="11">
                  <c:v>31.2</c:v>
                </c:pt>
                <c:pt idx="12">
                  <c:v>31.2</c:v>
                </c:pt>
              </c:numCache>
            </c:numRef>
          </c:val>
          <c:extLst>
            <c:ext xmlns:c16="http://schemas.microsoft.com/office/drawing/2014/chart" uri="{C3380CC4-5D6E-409C-BE32-E72D297353CC}">
              <c16:uniqueId val="{00000000-9913-BF40-8D54-1E40E2FBECBB}"/>
            </c:ext>
          </c:extLst>
        </c:ser>
        <c:ser>
          <c:idx val="1"/>
          <c:order val="1"/>
          <c:tx>
            <c:v>LocalSSD+Compression</c:v>
          </c:tx>
          <c:spPr>
            <a:solidFill>
              <a:schemeClr val="accent3"/>
            </a:solidFill>
            <a:ln>
              <a:noFill/>
            </a:ln>
            <a:effectLst/>
          </c:spPr>
          <c:invertIfNegative val="0"/>
          <c:cat>
            <c:strRef>
              <c:f>Recovery!$B$5:$N$5</c:f>
              <c:strCache>
                <c:ptCount val="13"/>
                <c:pt idx="0">
                  <c:v>7ev3n</c:v>
                </c:pt>
                <c:pt idx="1">
                  <c:v>Cerber</c:v>
                </c:pt>
                <c:pt idx="2">
                  <c:v>CTB-Locker</c:v>
                </c:pt>
                <c:pt idx="3">
                  <c:v>CryptoFortress</c:v>
                </c:pt>
                <c:pt idx="4">
                  <c:v>CryptoWall</c:v>
                </c:pt>
                <c:pt idx="5">
                  <c:v>HydraCrypt</c:v>
                </c:pt>
                <c:pt idx="6">
                  <c:v>JigSaw</c:v>
                </c:pt>
                <c:pt idx="7">
                  <c:v>Locky</c:v>
                </c:pt>
                <c:pt idx="8">
                  <c:v>Marktub</c:v>
                </c:pt>
                <c:pt idx="9">
                  <c:v>Mobef</c:v>
                </c:pt>
                <c:pt idx="10">
                  <c:v>Petya</c:v>
                </c:pt>
                <c:pt idx="11">
                  <c:v>Stampado</c:v>
                </c:pt>
                <c:pt idx="12">
                  <c:v>TeslaCrypt</c:v>
                </c:pt>
              </c:strCache>
            </c:strRef>
          </c:cat>
          <c:val>
            <c:numRef>
              <c:f>Recovery!$B$3:$N$3</c:f>
              <c:numCache>
                <c:formatCode>General</c:formatCode>
                <c:ptCount val="13"/>
                <c:pt idx="0">
                  <c:v>30.1</c:v>
                </c:pt>
                <c:pt idx="1">
                  <c:v>56.5</c:v>
                </c:pt>
                <c:pt idx="2">
                  <c:v>17.5</c:v>
                </c:pt>
                <c:pt idx="3">
                  <c:v>53.5</c:v>
                </c:pt>
                <c:pt idx="4">
                  <c:v>31.2</c:v>
                </c:pt>
                <c:pt idx="5">
                  <c:v>47.5</c:v>
                </c:pt>
                <c:pt idx="6">
                  <c:v>24.5</c:v>
                </c:pt>
                <c:pt idx="7">
                  <c:v>30.1</c:v>
                </c:pt>
                <c:pt idx="8">
                  <c:v>25.2</c:v>
                </c:pt>
                <c:pt idx="9">
                  <c:v>25</c:v>
                </c:pt>
                <c:pt idx="10">
                  <c:v>4.5</c:v>
                </c:pt>
                <c:pt idx="11">
                  <c:v>34.5</c:v>
                </c:pt>
                <c:pt idx="12">
                  <c:v>32.5</c:v>
                </c:pt>
              </c:numCache>
            </c:numRef>
          </c:val>
          <c:extLst>
            <c:ext xmlns:c16="http://schemas.microsoft.com/office/drawing/2014/chart" uri="{C3380CC4-5D6E-409C-BE32-E72D297353CC}">
              <c16:uniqueId val="{00000001-9913-BF40-8D54-1E40E2FBECBB}"/>
            </c:ext>
          </c:extLst>
        </c:ser>
        <c:ser>
          <c:idx val="2"/>
          <c:order val="2"/>
          <c:tx>
            <c:v>RSSD</c:v>
          </c:tx>
          <c:spPr>
            <a:solidFill>
              <a:schemeClr val="accent4"/>
            </a:solidFill>
            <a:ln>
              <a:noFill/>
            </a:ln>
            <a:effectLst/>
          </c:spPr>
          <c:invertIfNegative val="0"/>
          <c:cat>
            <c:strRef>
              <c:f>Recovery!$B$5:$N$5</c:f>
              <c:strCache>
                <c:ptCount val="13"/>
                <c:pt idx="0">
                  <c:v>7ev3n</c:v>
                </c:pt>
                <c:pt idx="1">
                  <c:v>Cerber</c:v>
                </c:pt>
                <c:pt idx="2">
                  <c:v>CTB-Locker</c:v>
                </c:pt>
                <c:pt idx="3">
                  <c:v>CryptoFortress</c:v>
                </c:pt>
                <c:pt idx="4">
                  <c:v>CryptoWall</c:v>
                </c:pt>
                <c:pt idx="5">
                  <c:v>HydraCrypt</c:v>
                </c:pt>
                <c:pt idx="6">
                  <c:v>JigSaw</c:v>
                </c:pt>
                <c:pt idx="7">
                  <c:v>Locky</c:v>
                </c:pt>
                <c:pt idx="8">
                  <c:v>Marktub</c:v>
                </c:pt>
                <c:pt idx="9">
                  <c:v>Mobef</c:v>
                </c:pt>
                <c:pt idx="10">
                  <c:v>Petya</c:v>
                </c:pt>
                <c:pt idx="11">
                  <c:v>Stampado</c:v>
                </c:pt>
                <c:pt idx="12">
                  <c:v>TeslaCrypt</c:v>
                </c:pt>
              </c:strCache>
            </c:strRef>
          </c:cat>
          <c:val>
            <c:numRef>
              <c:f>Recovery!$B$4:$N$4</c:f>
              <c:numCache>
                <c:formatCode>General</c:formatCode>
                <c:ptCount val="13"/>
                <c:pt idx="0">
                  <c:v>5.5</c:v>
                </c:pt>
                <c:pt idx="1">
                  <c:v>10.199999999999999</c:v>
                </c:pt>
                <c:pt idx="2">
                  <c:v>4.7</c:v>
                </c:pt>
                <c:pt idx="3">
                  <c:v>10.1</c:v>
                </c:pt>
                <c:pt idx="4">
                  <c:v>9.8000000000000007</c:v>
                </c:pt>
                <c:pt idx="5">
                  <c:v>10.4</c:v>
                </c:pt>
                <c:pt idx="6">
                  <c:v>8.6</c:v>
                </c:pt>
                <c:pt idx="7">
                  <c:v>10.199999999999999</c:v>
                </c:pt>
                <c:pt idx="8">
                  <c:v>10.199999999999999</c:v>
                </c:pt>
                <c:pt idx="9">
                  <c:v>9.1999999999999993</c:v>
                </c:pt>
                <c:pt idx="10">
                  <c:v>0.52</c:v>
                </c:pt>
                <c:pt idx="11">
                  <c:v>10.1</c:v>
                </c:pt>
                <c:pt idx="12">
                  <c:v>10.01</c:v>
                </c:pt>
              </c:numCache>
            </c:numRef>
          </c:val>
          <c:extLst>
            <c:ext xmlns:c16="http://schemas.microsoft.com/office/drawing/2014/chart" uri="{C3380CC4-5D6E-409C-BE32-E72D297353CC}">
              <c16:uniqueId val="{00000002-9913-BF40-8D54-1E40E2FBECBB}"/>
            </c:ext>
          </c:extLst>
        </c:ser>
        <c:dLbls>
          <c:showLegendKey val="0"/>
          <c:showVal val="0"/>
          <c:showCatName val="0"/>
          <c:showSerName val="0"/>
          <c:showPercent val="0"/>
          <c:showBubbleSize val="0"/>
        </c:dLbls>
        <c:gapWidth val="219"/>
        <c:overlap val="-27"/>
        <c:axId val="1001630319"/>
        <c:axId val="1001540063"/>
      </c:barChart>
      <c:catAx>
        <c:axId val="1001630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Georgia" panose="02040502050405020303" pitchFamily="18" charset="0"/>
                <a:ea typeface="+mn-ea"/>
                <a:cs typeface="Geeza Pro" panose="02000400000000000000" pitchFamily="2" charset="-78"/>
              </a:defRPr>
            </a:pPr>
            <a:endParaRPr lang="en-US"/>
          </a:p>
        </c:txPr>
        <c:crossAx val="1001540063"/>
        <c:crosses val="autoZero"/>
        <c:auto val="1"/>
        <c:lblAlgn val="ctr"/>
        <c:lblOffset val="100"/>
        <c:noMultiLvlLbl val="0"/>
      </c:catAx>
      <c:valAx>
        <c:axId val="10015400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r>
                  <a:rPr lang="en-US" sz="1500">
                    <a:latin typeface="Georgia" panose="02040502050405020303" pitchFamily="18" charset="0"/>
                  </a:rPr>
                  <a:t>Recovery Time (s)</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Georgia" panose="02040502050405020303" pitchFamily="18"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Georgia" panose="02040502050405020303" pitchFamily="18" charset="0"/>
                <a:ea typeface="+mn-ea"/>
                <a:cs typeface="+mn-cs"/>
              </a:defRPr>
            </a:pPr>
            <a:endParaRPr lang="en-US"/>
          </a:p>
        </c:txPr>
        <c:crossAx val="1001630319"/>
        <c:crosses val="autoZero"/>
        <c:crossBetween val="between"/>
      </c:valAx>
      <c:spPr>
        <a:noFill/>
        <a:ln>
          <a:noFill/>
        </a:ln>
        <a:effectLst/>
      </c:spPr>
    </c:plotArea>
    <c:legend>
      <c:legendPos val="b"/>
      <c:layout>
        <c:manualLayout>
          <c:xMode val="edge"/>
          <c:yMode val="edge"/>
          <c:x val="0.56082237570213878"/>
          <c:y val="0.12228472397825925"/>
          <c:w val="0.42040717410531325"/>
          <c:h val="6.2545528326750255E-2"/>
        </c:manualLayout>
      </c:layout>
      <c:overlay val="0"/>
      <c:spPr>
        <a:noFill/>
        <a:ln>
          <a:noFill/>
        </a:ln>
        <a:effectLst/>
      </c:spPr>
      <c:txPr>
        <a:bodyPr rot="0" spcFirstLastPara="1" vertOverflow="ellipsis" vert="horz" wrap="square" anchor="ctr" anchorCtr="1"/>
        <a:lstStyle/>
        <a:p>
          <a:pPr>
            <a:defRPr sz="1700" b="0" i="0" u="none" strike="noStrike" kern="1200" baseline="0">
              <a:solidFill>
                <a:schemeClr val="tx1">
                  <a:lumMod val="65000"/>
                  <a:lumOff val="35000"/>
                </a:schemeClr>
              </a:solidFill>
              <a:latin typeface="Georgia" panose="02040502050405020303"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FED317-3855-CF49-96D8-C327BEC1E3D6}" type="datetimeFigureOut">
              <a:rPr lang="en-US" smtClean="0"/>
              <a:t>3/1/22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1044E3-DE8A-0146-BAC4-FCC105ED98DF}" type="slidenum">
              <a:rPr lang="en-US" smtClean="0"/>
              <a:t>‹#›</a:t>
            </a:fld>
            <a:endParaRPr lang="en-US"/>
          </a:p>
        </p:txBody>
      </p:sp>
    </p:spTree>
    <p:extLst>
      <p:ext uri="{BB962C8B-B14F-4D97-AF65-F5344CB8AC3E}">
        <p14:creationId xmlns:p14="http://schemas.microsoft.com/office/powerpoint/2010/main" val="44286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b="0" dirty="0">
                <a:cs typeface="Calibri"/>
              </a:rPr>
              <a:t>Hello everyone, I am Benjamin Reidys, a PhD Student at UIUC. I am presenting our work, RSSD, which leverages hardware isolated network-storage codesign to create a fundamental solution to encryption ransomware attacks by enabling zero data loss recovery and trusted post-attack analysis. This work was done in collaboration with...</a:t>
            </a:r>
          </a:p>
          <a:p>
            <a:pPr marL="0" marR="0">
              <a:spcBef>
                <a:spcPts val="0"/>
              </a:spcBef>
              <a:spcAft>
                <a:spcPts val="0"/>
              </a:spcAft>
            </a:pPr>
            <a:endParaRPr lang="en-US" b="0" dirty="0">
              <a:cs typeface="Calibri"/>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uk-UA" sz="1200" b="0" i="0" u="none" strike="noStrike" cap="none" smtClean="0">
                <a:solidFill>
                  <a:schemeClr val="dk1"/>
                </a:solidFill>
                <a:latin typeface="Calibri"/>
                <a:ea typeface="Calibri"/>
                <a:cs typeface="Calibri"/>
                <a:sym typeface="Calibri"/>
              </a:rPr>
              <a:t>1</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0208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ea typeface="等线"/>
              </a:rPr>
              <a:t>Emphasize hiding </a:t>
            </a: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5365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ea typeface="等线"/>
              </a:rPr>
              <a:t>Include trim explanation</a:t>
            </a: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014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kern="1200" dirty="0">
                <a:solidFill>
                  <a:schemeClr val="tx1"/>
                </a:solidFill>
                <a:effectLst/>
                <a:latin typeface="+mn-lt"/>
                <a:ea typeface="+mn-ea"/>
                <a:cs typeface="+mn-cs"/>
              </a:rPr>
              <a:t>Ransomware 2.0 shows us that ransomware can and will evolve to circumvent defenses in new and unpredictable ways. We need a fundamental solution that can protect against future evolutions of ransomware. Ransomware 2.0 shows that hardware based solutions must still strengthen their data retention. Therefore, a fundamental solution will need to enable </a:t>
            </a:r>
            <a:r>
              <a:rPr lang="en-US" sz="1200" b="1" i="0" u="none" strike="noStrike" kern="1200" dirty="0">
                <a:solidFill>
                  <a:schemeClr val="tx1"/>
                </a:solidFill>
                <a:effectLst/>
                <a:latin typeface="+mn-lt"/>
                <a:ea typeface="+mn-ea"/>
                <a:cs typeface="+mn-cs"/>
              </a:rPr>
              <a:t>zero data loss recovery</a:t>
            </a:r>
            <a:r>
              <a:rPr lang="en-US" sz="1200" b="0" i="0" u="none" strike="noStrike" kern="1200" dirty="0">
                <a:solidFill>
                  <a:schemeClr val="tx1"/>
                </a:solidFill>
                <a:effectLst/>
                <a:latin typeface="+mn-lt"/>
                <a:ea typeface="+mn-ea"/>
                <a:cs typeface="+mn-cs"/>
              </a:rPr>
              <a:t>. If we can successfully recover all of the victims data without paying the ransom, then ransomware attacks will stop as they are no longer profitable. Secondly, we must be able to learn evolving ransomware patterns. To that end, a fundamental solution requires </a:t>
            </a:r>
            <a:r>
              <a:rPr lang="en-US" sz="1200" b="1" i="0" u="none" strike="noStrike" kern="1200" dirty="0">
                <a:solidFill>
                  <a:schemeClr val="tx1"/>
                </a:solidFill>
                <a:effectLst/>
                <a:latin typeface="+mn-lt"/>
                <a:ea typeface="+mn-ea"/>
                <a:cs typeface="+mn-cs"/>
              </a:rPr>
              <a:t>trusted post-attack analysis</a:t>
            </a:r>
            <a:r>
              <a:rPr lang="en-US" sz="1200" b="0" i="0" u="none" strike="noStrike" kern="1200" dirty="0">
                <a:solidFill>
                  <a:schemeClr val="tx1"/>
                </a:solidFill>
                <a:effectLst/>
                <a:latin typeface="+mn-lt"/>
                <a:ea typeface="+mn-ea"/>
                <a:cs typeface="+mn-cs"/>
              </a:rPr>
              <a:t> such that we can understand ransomware trends and adapt to them.</a:t>
            </a:r>
            <a:endParaRPr lang="en-US" altLang="zh-CN" dirty="0">
              <a:ea typeface="等线"/>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8632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kern="1200" dirty="0">
                <a:solidFill>
                  <a:schemeClr val="tx1"/>
                </a:solidFill>
                <a:effectLst/>
                <a:latin typeface="+mn-lt"/>
                <a:ea typeface="+mn-ea"/>
                <a:cs typeface="+mn-cs"/>
              </a:rPr>
              <a:t>To implement zero data loss recovery and trusted post-attack analysis  we design a ransomware-aware SSD we call (RSSD). Since local storage capacity is limited, we leverage remote servers to store retained data. RSSD achieves this by integrating a hardware-isolated network component  and uses </a:t>
            </a:r>
            <a:r>
              <a:rPr lang="en-US" sz="1200" b="0" i="0" u="none" strike="noStrike" kern="1200" dirty="0" err="1">
                <a:solidFill>
                  <a:schemeClr val="tx1"/>
                </a:solidFill>
                <a:effectLst/>
                <a:latin typeface="+mn-lt"/>
                <a:ea typeface="+mn-ea"/>
                <a:cs typeface="+mn-cs"/>
              </a:rPr>
              <a:t>NVMe-oE</a:t>
            </a:r>
            <a:r>
              <a:rPr lang="en-US" sz="1200" b="0" i="0" u="none" strike="noStrike" kern="1200" dirty="0">
                <a:solidFill>
                  <a:schemeClr val="tx1"/>
                </a:solidFill>
                <a:effectLst/>
                <a:latin typeface="+mn-lt"/>
                <a:ea typeface="+mn-ea"/>
                <a:cs typeface="+mn-cs"/>
              </a:rPr>
              <a:t> to transfer stale data to the remote servers. Second, RSSD achieves trusted post attack analysis via hardware-assisted logging by tracking all storage operations within the SSD in time order. </a:t>
            </a:r>
            <a:endParaRPr lang="en-US" altLang="zh-CN" dirty="0">
              <a:ea typeface="等线"/>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9168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kern="1200" dirty="0">
                <a:solidFill>
                  <a:schemeClr val="tx1"/>
                </a:solidFill>
                <a:effectLst/>
                <a:latin typeface="+mn-lt"/>
                <a:ea typeface="+mn-ea"/>
                <a:cs typeface="+mn-cs"/>
              </a:rPr>
              <a:t>We combine these features into a single SSD by modifying the architecture and firmware.</a:t>
            </a:r>
            <a:endParaRPr lang="en-US" altLang="zh-CN" dirty="0">
              <a:ea typeface="等线"/>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3979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Incorporating these features into a single SSD means we can strengthen the threat model. We do not need to trust the upper level system. Instead, we only trust the SSD firmware. This has two benefits. First, the SSD firmware has a smaller trusted computing base making it generally more secure. Second, the SSD firmware is hardware-isolated underneath the block interface from higher-level malicious processes. This is especially relevant for ransomware since attackers are often in the system long before they deploy the actual ransomware, giving them plenty of time to deploy other exploits. </a:t>
            </a:r>
            <a:endParaRPr lang="en-US" dirty="0">
              <a:effectLst/>
            </a:endParaRPr>
          </a:p>
          <a:p>
            <a:pPr marL="0" lvl="0" indent="0" algn="l" rtl="0">
              <a:spcBef>
                <a:spcPts val="0"/>
              </a:spcBef>
              <a:spcAft>
                <a:spcPts val="0"/>
              </a:spcAft>
              <a:buNone/>
            </a:pPr>
            <a:endParaRPr lang="en-US" altLang="zh-CN" dirty="0">
              <a:ea typeface="等线"/>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390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However, developing RSSD is not easy, we have to overcome the following challenges. First is the limited local storage capacity in the SSD. We overcome this by using delta compression for stale data and network storage codesign to transparently offload stale data to a remote server. Maintaining stale data will inevitably incur overheads. Therefore our second challenge is how to guarantee good performance under these conditions. We do this by keeping all valid data locally for I/O operations and only transferring data during idle I/O cycles. Finally, we also must enable trusted post-attack analysis entirely within the SSD. To do so, first RSSD tracks all storage operations within the SSD firmware and tracks them in time order both within the SSD and in the remote server.</a:t>
            </a:r>
            <a:endParaRPr lang="en-US" dirty="0">
              <a:effectLst/>
            </a:endParaRPr>
          </a:p>
          <a:p>
            <a:pPr marL="0" lvl="0" indent="0" algn="l" rtl="0">
              <a:spcBef>
                <a:spcPts val="0"/>
              </a:spcBef>
              <a:spcAft>
                <a:spcPts val="0"/>
              </a:spcAft>
              <a:buNone/>
            </a:pPr>
            <a:endParaRPr lang="en-US" altLang="zh-CN" dirty="0">
              <a:ea typeface="等线"/>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5461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rtl="0"/>
            <a:r>
              <a:rPr lang="en-US" sz="1200" b="0" i="0" u="none" strike="noStrike" kern="1200" dirty="0">
                <a:solidFill>
                  <a:schemeClr val="tx1"/>
                </a:solidFill>
                <a:effectLst/>
                <a:latin typeface="+mn-lt"/>
                <a:ea typeface="+mn-ea"/>
                <a:cs typeface="+mn-cs"/>
              </a:rPr>
              <a:t>First, to let us discuss the limited local storage capacity. No matter how efficiently we use the local storage capacity, it will eventually fill with stale data. Therefore we leverage remote servers to expand the local storage capacity. In a traditional way, we would need to export data via the host networking, but we do not trust the upper level system. Therefore we integrate a hardware isolated network component into the SSD. To begin, in a secure environment, users can configure the connected IPs of the remote servers via the control register. Then, upon deployment this is disabled. RSSD also includes a DMA engine to transfer stale pages to the Transmission </a:t>
            </a:r>
            <a:r>
              <a:rPr lang="en-US" sz="1200" b="0" i="0" u="none" strike="noStrike" kern="1200" dirty="0" err="1">
                <a:solidFill>
                  <a:schemeClr val="tx1"/>
                </a:solidFill>
                <a:effectLst/>
                <a:latin typeface="+mn-lt"/>
                <a:ea typeface="+mn-ea"/>
                <a:cs typeface="+mn-cs"/>
              </a:rPr>
              <a:t>queu</a:t>
            </a:r>
            <a:r>
              <a:rPr lang="en-US" sz="1200" b="0" i="0" u="none" strike="noStrike" kern="1200" dirty="0">
                <a:solidFill>
                  <a:schemeClr val="tx1"/>
                </a:solidFill>
                <a:effectLst/>
                <a:latin typeface="+mn-lt"/>
                <a:ea typeface="+mn-ea"/>
                <a:cs typeface="+mn-cs"/>
              </a:rPr>
              <a:t> which are transferred to the remote server without being exposed to the host. This is feasible since it adds less than 5% area overhead and consumes minimal power and the existing SSD architecture already has the needed processor and DRAM.</a:t>
            </a:r>
            <a:endParaRPr lang="en-US" dirty="0">
              <a:effectLst/>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057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rtl="0"/>
            <a:r>
              <a:rPr lang="en-US" sz="1200" b="0" i="0" u="none" strike="noStrike" kern="1200" dirty="0">
                <a:solidFill>
                  <a:schemeClr val="tx1"/>
                </a:solidFill>
                <a:effectLst/>
                <a:latin typeface="+mn-lt"/>
                <a:ea typeface="+mn-ea"/>
                <a:cs typeface="+mn-cs"/>
              </a:rPr>
              <a:t>Second, we consider the performance optimizations to avoid interference from the retained data. First, since page updates typically only update a few items and we naturally retain old versions, we enable delta compression to only store these difference. This reduces both the local storage overhead and reduce the amount of data transferred over the network. Second, since users rarely access the retained data, there is no need to keep it locally and for performance we export it aggressively to remote servers. The transfer of stale data helps free space for the SSD to use for local operations. Finally, there are often small gaps between user storage operations that we can leverage to transfer stale data without interfering with the storage operations. To predict the next idle time of the SSD, we use a simple exponential weighted moving average. If we </a:t>
            </a:r>
            <a:r>
              <a:rPr lang="en-US" sz="1200" b="0" i="0" u="none" strike="noStrike" kern="1200" dirty="0" err="1">
                <a:solidFill>
                  <a:schemeClr val="tx1"/>
                </a:solidFill>
                <a:effectLst/>
                <a:latin typeface="+mn-lt"/>
                <a:ea typeface="+mn-ea"/>
                <a:cs typeface="+mn-cs"/>
              </a:rPr>
              <a:t>mispredict</a:t>
            </a:r>
            <a:r>
              <a:rPr lang="en-US" sz="1200" b="0" i="0" u="none" strike="noStrike" kern="1200" dirty="0">
                <a:solidFill>
                  <a:schemeClr val="tx1"/>
                </a:solidFill>
                <a:effectLst/>
                <a:latin typeface="+mn-lt"/>
                <a:ea typeface="+mn-ea"/>
                <a:cs typeface="+mn-cs"/>
              </a:rPr>
              <a:t>, we suspend the transfer until the I/O request is completed to avoid interference. </a:t>
            </a:r>
            <a:endParaRPr lang="en-US" dirty="0">
              <a:effectLst/>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5999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rtl="0"/>
            <a:r>
              <a:rPr lang="en-US" sz="1200" b="0" i="0" u="none" strike="noStrike" kern="1200" dirty="0">
                <a:solidFill>
                  <a:schemeClr val="tx1"/>
                </a:solidFill>
                <a:effectLst/>
                <a:latin typeface="+mn-lt"/>
                <a:ea typeface="+mn-ea"/>
                <a:cs typeface="+mn-cs"/>
              </a:rPr>
              <a:t>Finally, we must enable trusted post-attack analysis. Post-attack analysis seeks to by track the history of operations that led up to an attack and use it to learn ransomware patterns. This is critical for victims and law enforcement to understand evolving ransomware trends. To understand the state of the art, we analyzed major recent ransomware attacks and found that  only 24% reported conducting post-attack analysis and this analysis lasted an average of nearly 6 weeks. Even worse, these solutions operate at an OS level which cannot be trusted. Therefore we enable hardware-assisted logging to log all storage operations inside the SSD firmware in time order. We establish the trust via hardware-isolation. </a:t>
            </a:r>
            <a:endParaRPr lang="en-US" dirty="0">
              <a:effectLst/>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0915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ea typeface="等线"/>
                <a:cs typeface="Calibri"/>
              </a:rPr>
              <a:t>“Ransomware attacks are a major threat”</a:t>
            </a:r>
          </a:p>
          <a:p>
            <a:pPr marL="0" lvl="0" indent="0" algn="l" rtl="0">
              <a:spcBef>
                <a:spcPts val="0"/>
              </a:spcBef>
              <a:spcAft>
                <a:spcPts val="0"/>
              </a:spcAft>
              <a:buNone/>
            </a:pPr>
            <a:endParaRPr lang="en-US" altLang="zh-CN" dirty="0">
              <a:ea typeface="等线"/>
              <a:cs typeface="Calibri"/>
            </a:endParaRPr>
          </a:p>
          <a:p>
            <a:pPr marL="0" lvl="0" indent="0" algn="l" rtl="0">
              <a:spcBef>
                <a:spcPts val="0"/>
              </a:spcBef>
              <a:spcAft>
                <a:spcPts val="0"/>
              </a:spcAft>
              <a:buNone/>
            </a:pPr>
            <a:r>
              <a:rPr lang="en-US" altLang="zh-CN" dirty="0">
                <a:ea typeface="等线"/>
                <a:cs typeface="Calibri"/>
              </a:rPr>
              <a:t>Skip headlines if short on time</a:t>
            </a: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3859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kern="1200" dirty="0">
                <a:solidFill>
                  <a:schemeClr val="tx1"/>
                </a:solidFill>
                <a:effectLst/>
                <a:latin typeface="+mn-lt"/>
                <a:ea typeface="+mn-ea"/>
                <a:cs typeface="+mn-cs"/>
              </a:rPr>
              <a:t>Let us now go over how we track each operation. For writes, we implicitly track these via the invalid pages in time order with a  set of bloom filters. Each bloom filter represents an epoch and one is considered active at each time. An invalid page is inserted into the active bloom filter. When GC tries to transfer the page, it checks the bloom filters and does not transfer the page if one of them is a hit. When a bloom filter is filled, the current active one becomes inactive and we replace the oldest inactive one with a new one. This effectively releases the pages from that epoch to be transferred.</a:t>
            </a:r>
            <a:endParaRPr lang="en-US" altLang="zh-CN" dirty="0">
              <a:ea typeface="等线"/>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784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rtl="0"/>
            <a:r>
              <a:rPr lang="en-US" sz="1200" b="0" i="0" u="none" strike="noStrike" kern="1200" dirty="0">
                <a:solidFill>
                  <a:schemeClr val="tx1"/>
                </a:solidFill>
                <a:effectLst/>
                <a:latin typeface="+mn-lt"/>
                <a:ea typeface="+mn-ea"/>
                <a:cs typeface="+mn-cs"/>
              </a:rPr>
              <a:t>We do not track reads in the same manner since they do not produce invalid pages. Instead we maintain a read buffer in the SSD DRAM which is periodically flushed to the flash when it fills up.</a:t>
            </a:r>
            <a:endParaRPr lang="en-US" dirty="0">
              <a:effectLst/>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8231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rtl="0"/>
            <a:r>
              <a:rPr lang="en-US" sz="1200" b="0" i="0" u="none" strike="noStrike" kern="1200" dirty="0">
                <a:solidFill>
                  <a:schemeClr val="tx1"/>
                </a:solidFill>
                <a:effectLst/>
                <a:latin typeface="+mn-lt"/>
                <a:ea typeface="+mn-ea"/>
                <a:cs typeface="+mn-cs"/>
              </a:rPr>
              <a:t>We also track trim commands in a buffer like reads but we must do one more thing to secure the trim command. Remember that modern SSDs can issue the trim command to directly erase targeted blocks. Attackers will use this to erase retained data. To secure it, we give the system the illusion that the trim command is successfully executed by remapping the block to a free flash block. Instead, the data is retained and treated as pages invalidated by writes.</a:t>
            </a:r>
            <a:endParaRPr lang="en-US" dirty="0">
              <a:effectLst/>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0848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rtl="0"/>
            <a:r>
              <a:rPr lang="en-US" sz="1200" b="0" i="0" u="none" strike="noStrike" kern="1200" dirty="0">
                <a:solidFill>
                  <a:schemeClr val="tx1"/>
                </a:solidFill>
                <a:effectLst/>
                <a:latin typeface="+mn-lt"/>
                <a:ea typeface="+mn-ea"/>
                <a:cs typeface="+mn-cs"/>
              </a:rPr>
              <a:t>To summarize, locally we keep retained invalid pages, read operations, and trimmed data. In the background the network utilizes idle cycles to transfer these to the remote cloud in time order. </a:t>
            </a:r>
            <a:endParaRPr lang="en-US" dirty="0">
              <a:effectLst/>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4828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kern="1200" dirty="0">
                <a:solidFill>
                  <a:schemeClr val="tx1"/>
                </a:solidFill>
                <a:effectLst/>
                <a:latin typeface="+mn-lt"/>
                <a:ea typeface="+mn-ea"/>
                <a:cs typeface="+mn-cs"/>
              </a:rPr>
              <a:t>To see how we use RSSD to defend against Ransomware 2.0, we review the attacks we proposed. First the GC and timing attacks. For both attacks, since we transparently retain all stale data, the original versions can be found either in the SSD or on the remote server and used for recovery. For the trim command, by changing the functionality of the trim command we retain victim data while giving the system the appearance that it succeeds. Finally, since we enable zero data loss recovery and trusted post-attack analysis, we successfully defend against future attacks as well.</a:t>
            </a:r>
            <a:endParaRPr lang="en-US" altLang="zh-CN" dirty="0">
              <a:ea typeface="等线"/>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8414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b="0" i="0" u="none" strike="noStrike" kern="1200" dirty="0">
                <a:solidFill>
                  <a:schemeClr val="tx1"/>
                </a:solidFill>
                <a:effectLst/>
                <a:latin typeface="+mn-lt"/>
                <a:ea typeface="+mn-ea"/>
                <a:cs typeface="+mn-cs"/>
              </a:rPr>
              <a:t>We implement RSSD on an </a:t>
            </a:r>
            <a:r>
              <a:rPr lang="en-US" sz="1200" b="0" i="0" u="none" strike="noStrike" kern="1200" dirty="0" err="1">
                <a:solidFill>
                  <a:schemeClr val="tx1"/>
                </a:solidFill>
                <a:effectLst/>
                <a:latin typeface="+mn-lt"/>
                <a:ea typeface="+mn-ea"/>
                <a:cs typeface="+mn-cs"/>
              </a:rPr>
              <a:t>OpenSSD</a:t>
            </a:r>
            <a:r>
              <a:rPr lang="en-US" sz="1200" b="0" i="0" u="none" strike="noStrike" kern="1200" dirty="0">
                <a:solidFill>
                  <a:schemeClr val="tx1"/>
                </a:solidFill>
                <a:effectLst/>
                <a:latin typeface="+mn-lt"/>
                <a:ea typeface="+mn-ea"/>
                <a:cs typeface="+mn-cs"/>
              </a:rPr>
              <a:t> Cosmos+ FPGA Board. To evaluate, we use traces from real ransomware samples acquired from </a:t>
            </a:r>
            <a:r>
              <a:rPr lang="en-US" sz="1200" b="0" i="0" u="none" strike="noStrike" kern="1200" dirty="0" err="1">
                <a:solidFill>
                  <a:schemeClr val="tx1"/>
                </a:solidFill>
                <a:effectLst/>
                <a:latin typeface="+mn-lt"/>
                <a:ea typeface="+mn-ea"/>
                <a:cs typeface="+mn-cs"/>
              </a:rPr>
              <a:t>VirusTotal</a:t>
            </a:r>
            <a:r>
              <a:rPr lang="en-US" sz="1200" b="0" i="0" u="none" strike="noStrike" kern="1200" dirty="0">
                <a:solidFill>
                  <a:schemeClr val="tx1"/>
                </a:solidFill>
                <a:effectLst/>
                <a:latin typeface="+mn-lt"/>
                <a:ea typeface="+mn-ea"/>
                <a:cs typeface="+mn-cs"/>
              </a:rPr>
              <a:t>. We evaluate RSSD with storage traces from MSR, FIU as well as OLTP, </a:t>
            </a:r>
            <a:r>
              <a:rPr lang="en-US" sz="1200" b="0" i="0" u="none" strike="noStrike" kern="1200" dirty="0" err="1">
                <a:solidFill>
                  <a:schemeClr val="tx1"/>
                </a:solidFill>
                <a:effectLst/>
                <a:latin typeface="+mn-lt"/>
                <a:ea typeface="+mn-ea"/>
                <a:cs typeface="+mn-cs"/>
              </a:rPr>
              <a:t>IOZone</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PostMark</a:t>
            </a:r>
            <a:r>
              <a:rPr lang="en-US" sz="1200" b="0" i="0" u="none" strike="noStrike" kern="1200" dirty="0">
                <a:solidFill>
                  <a:schemeClr val="tx1"/>
                </a:solidFill>
                <a:effectLst/>
                <a:latin typeface="+mn-lt"/>
                <a:ea typeface="+mn-ea"/>
                <a:cs typeface="+mn-cs"/>
              </a:rPr>
              <a:t> to mimic real world workloads.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805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kern="1200" dirty="0">
                <a:solidFill>
                  <a:schemeClr val="tx1"/>
                </a:solidFill>
                <a:effectLst/>
                <a:latin typeface="+mn-lt"/>
                <a:ea typeface="+mn-ea"/>
                <a:cs typeface="+mn-cs"/>
              </a:rPr>
              <a:t>To test the retention time we fill the SSD to 50% and start running various real world traces to mimic storage operations. </a:t>
            </a:r>
            <a:r>
              <a:rPr lang="en-US" sz="1200" b="0" i="0" u="none" strike="noStrike" kern="1200" dirty="0" err="1">
                <a:solidFill>
                  <a:schemeClr val="tx1"/>
                </a:solidFill>
                <a:effectLst/>
                <a:latin typeface="+mn-lt"/>
                <a:ea typeface="+mn-ea"/>
                <a:cs typeface="+mn-cs"/>
              </a:rPr>
              <a:t>LocalSSD</a:t>
            </a:r>
            <a:r>
              <a:rPr lang="en-US" sz="1200" b="0" i="0" u="none" strike="noStrike" kern="1200" dirty="0">
                <a:solidFill>
                  <a:schemeClr val="tx1"/>
                </a:solidFill>
                <a:effectLst/>
                <a:latin typeface="+mn-lt"/>
                <a:ea typeface="+mn-ea"/>
                <a:cs typeface="+mn-cs"/>
              </a:rPr>
              <a:t> represents an SSD that retains the stale versions of data locally. </a:t>
            </a:r>
            <a:r>
              <a:rPr lang="en-US" sz="1200" b="0" i="0" u="none" strike="noStrike" kern="1200" dirty="0" err="1">
                <a:solidFill>
                  <a:schemeClr val="tx1"/>
                </a:solidFill>
                <a:effectLst/>
                <a:latin typeface="+mn-lt"/>
                <a:ea typeface="+mn-ea"/>
                <a:cs typeface="+mn-cs"/>
              </a:rPr>
              <a:t>LocalSSD+Compression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comporesses</a:t>
            </a:r>
            <a:r>
              <a:rPr lang="en-US" sz="1200" b="0" i="0" u="none" strike="noStrike" kern="1200" dirty="0">
                <a:solidFill>
                  <a:schemeClr val="tx1"/>
                </a:solidFill>
                <a:effectLst/>
                <a:latin typeface="+mn-lt"/>
                <a:ea typeface="+mn-ea"/>
                <a:cs typeface="+mn-cs"/>
              </a:rPr>
              <a:t> stale data versions. </a:t>
            </a:r>
          </a:p>
          <a:p>
            <a:pPr marL="0" lvl="0" indent="0" algn="l" rtl="0">
              <a:spcBef>
                <a:spcPts val="0"/>
              </a:spcBef>
              <a:spcAft>
                <a:spcPts val="0"/>
              </a:spcAft>
              <a:buNone/>
            </a:pPr>
            <a:r>
              <a:rPr lang="en-US" sz="1200" b="0" i="0" u="none" strike="noStrike" kern="1200" dirty="0" err="1">
                <a:solidFill>
                  <a:schemeClr val="tx1"/>
                </a:solidFill>
                <a:effectLst/>
                <a:latin typeface="+mn-lt"/>
                <a:ea typeface="+mn-ea"/>
                <a:cs typeface="+mn-cs"/>
              </a:rPr>
              <a:t>LocalSSD</a:t>
            </a:r>
            <a:r>
              <a:rPr lang="en-US" sz="1200" b="0" i="0" u="none" strike="noStrike" kern="1200" dirty="0">
                <a:solidFill>
                  <a:schemeClr val="tx1"/>
                </a:solidFill>
                <a:effectLst/>
                <a:latin typeface="+mn-lt"/>
                <a:ea typeface="+mn-ea"/>
                <a:cs typeface="+mn-cs"/>
              </a:rPr>
              <a:t> can retain data for 1-11 days before filling up and rejecting writes. By compressing data, </a:t>
            </a:r>
            <a:r>
              <a:rPr lang="en-US" sz="1200" b="0" i="0" u="none" strike="noStrike" kern="1200" dirty="0" err="1">
                <a:solidFill>
                  <a:schemeClr val="tx1"/>
                </a:solidFill>
                <a:effectLst/>
                <a:latin typeface="+mn-lt"/>
                <a:ea typeface="+mn-ea"/>
                <a:cs typeface="+mn-cs"/>
              </a:rPr>
              <a:t>LocalSSD+Compression</a:t>
            </a:r>
            <a:r>
              <a:rPr lang="en-US" sz="1200" b="0" i="0" u="none" strike="noStrike" kern="1200" dirty="0">
                <a:solidFill>
                  <a:schemeClr val="tx1"/>
                </a:solidFill>
                <a:effectLst/>
                <a:latin typeface="+mn-lt"/>
                <a:ea typeface="+mn-ea"/>
                <a:cs typeface="+mn-cs"/>
              </a:rPr>
              <a:t> is up to 6.4x more effective. RSSD can retain data for over 200 days by transferring data to the remote cloud.</a:t>
            </a:r>
            <a:endParaRPr lang="en-US" altLang="zh-CN" dirty="0">
              <a:ea typeface="等线"/>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4943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kern="1200" dirty="0">
                <a:solidFill>
                  <a:schemeClr val="tx1"/>
                </a:solidFill>
                <a:effectLst/>
                <a:latin typeface="+mn-lt"/>
                <a:ea typeface="+mn-ea"/>
                <a:cs typeface="+mn-cs"/>
              </a:rPr>
              <a:t>We next evaluate the impact of RSSD on the latency of I/O operations. We fill the SSD to 80% and run the corresponding traces. </a:t>
            </a:r>
          </a:p>
          <a:p>
            <a:pPr marL="0" lvl="0" indent="0" algn="l" rtl="0">
              <a:spcBef>
                <a:spcPts val="0"/>
              </a:spcBef>
              <a:spcAft>
                <a:spcPts val="0"/>
              </a:spcAft>
              <a:buNone/>
            </a:pPr>
            <a:r>
              <a:rPr lang="en-US" sz="1200" b="0" i="0" u="none" strike="noStrike" kern="1200" dirty="0">
                <a:solidFill>
                  <a:schemeClr val="tx1"/>
                </a:solidFill>
                <a:effectLst/>
                <a:latin typeface="+mn-lt"/>
                <a:ea typeface="+mn-ea"/>
                <a:cs typeface="+mn-cs"/>
              </a:rPr>
              <a:t>Regular SSD represents an unmodified SSD. </a:t>
            </a:r>
          </a:p>
          <a:p>
            <a:pPr marL="0" lvl="0" indent="0" algn="l" rtl="0">
              <a:spcBef>
                <a:spcPts val="0"/>
              </a:spcBef>
              <a:spcAft>
                <a:spcPts val="0"/>
              </a:spcAft>
              <a:buNone/>
            </a:pPr>
            <a:r>
              <a:rPr lang="en-US" sz="1200" b="0" i="0" u="none" strike="noStrike" kern="1200" dirty="0">
                <a:solidFill>
                  <a:schemeClr val="tx1"/>
                </a:solidFill>
                <a:effectLst/>
                <a:latin typeface="+mn-lt"/>
                <a:ea typeface="+mn-ea"/>
                <a:cs typeface="+mn-cs"/>
              </a:rPr>
              <a:t>Our evaluation shows that naively storing the data results in 1.9x overhead since the smaller number of available free blocks results in more intensive GC operations. Comparing RSSD against </a:t>
            </a:r>
            <a:r>
              <a:rPr lang="en-US" sz="1200" b="0" i="0" u="none" strike="noStrike" kern="1200" dirty="0" err="1">
                <a:solidFill>
                  <a:schemeClr val="tx1"/>
                </a:solidFill>
                <a:effectLst/>
                <a:latin typeface="+mn-lt"/>
                <a:ea typeface="+mn-ea"/>
                <a:cs typeface="+mn-cs"/>
              </a:rPr>
              <a:t>LocalSSD+Compression</a:t>
            </a:r>
            <a:r>
              <a:rPr lang="en-US" sz="1200" b="0" i="0" u="none" strike="noStrike" kern="1200" dirty="0">
                <a:solidFill>
                  <a:schemeClr val="tx1"/>
                </a:solidFill>
                <a:effectLst/>
                <a:latin typeface="+mn-lt"/>
                <a:ea typeface="+mn-ea"/>
                <a:cs typeface="+mn-cs"/>
              </a:rPr>
              <a:t> results in less than 1% performance overhead from transferring stale data over the network.</a:t>
            </a:r>
            <a:endParaRPr lang="en-US" altLang="zh-CN" dirty="0">
              <a:ea typeface="等线"/>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19597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b="0" i="0" u="none" strike="noStrike" kern="1200" dirty="0">
                <a:solidFill>
                  <a:schemeClr val="tx1"/>
                </a:solidFill>
                <a:effectLst/>
                <a:latin typeface="+mn-lt"/>
                <a:ea typeface="+mn-ea"/>
                <a:cs typeface="+mn-cs"/>
              </a:rPr>
              <a:t>In summary, We present three new attacks to represent evolutions in ransomware and identify zero data loss recovery and trusted post-attack analysis as critical to preventing these evolutions. We build RSSD to implement these with network-storage codesign and hardware-assisted logging.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3351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7727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So, what is encryption ransomware. Typically, attackers start by deploying malware to gain access to the victims system.</a:t>
            </a: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54670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ea typeface="等线"/>
              </a:rPr>
              <a:t>What are the key points we want to highlight. </a:t>
            </a:r>
          </a:p>
          <a:p>
            <a:pPr marL="228600" lvl="0" indent="-228600" algn="l" rtl="0">
              <a:spcBef>
                <a:spcPts val="0"/>
              </a:spcBef>
              <a:spcAft>
                <a:spcPts val="0"/>
              </a:spcAft>
              <a:buAutoNum type="arabicPeriod"/>
            </a:pPr>
            <a:r>
              <a:rPr lang="en-US" altLang="zh-CN" dirty="0">
                <a:ea typeface="等线"/>
              </a:rPr>
              <a:t>Current Post-Attack Analysis cannot be trusted since it operates at the OS level,</a:t>
            </a:r>
          </a:p>
          <a:p>
            <a:pPr marL="228600" lvl="0" indent="-228600" algn="l" rtl="0">
              <a:spcBef>
                <a:spcPts val="0"/>
              </a:spcBef>
              <a:spcAft>
                <a:spcPts val="0"/>
              </a:spcAft>
              <a:buAutoNum type="arabicPeriod"/>
            </a:pPr>
            <a:r>
              <a:rPr lang="en-US" altLang="zh-CN" dirty="0">
                <a:ea typeface="等线"/>
              </a:rPr>
              <a:t>We add trust (and some challenges) by ensuring it is hardware isolated</a:t>
            </a:r>
          </a:p>
          <a:p>
            <a:pPr marL="0" lvl="0" indent="0" algn="l" rtl="0">
              <a:spcBef>
                <a:spcPts val="0"/>
              </a:spcBef>
              <a:spcAft>
                <a:spcPts val="0"/>
              </a:spcAft>
              <a:buNone/>
            </a:pPr>
            <a:endParaRPr lang="en-US" altLang="zh-CN" dirty="0">
              <a:ea typeface="等线"/>
            </a:endParaRPr>
          </a:p>
          <a:p>
            <a:pPr marL="0" lvl="0" indent="0" algn="l" rtl="0">
              <a:spcBef>
                <a:spcPts val="0"/>
              </a:spcBef>
              <a:spcAft>
                <a:spcPts val="0"/>
              </a:spcAft>
              <a:buNone/>
            </a:pPr>
            <a:r>
              <a:rPr lang="en-US" altLang="zh-CN" dirty="0">
                <a:ea typeface="等线"/>
              </a:rPr>
              <a:t>Writes -&gt; use bloom filters for each epoch in time order</a:t>
            </a:r>
          </a:p>
          <a:p>
            <a:pPr marL="0" lvl="0" indent="0" algn="l" rtl="0">
              <a:spcBef>
                <a:spcPts val="0"/>
              </a:spcBef>
              <a:spcAft>
                <a:spcPts val="0"/>
              </a:spcAft>
              <a:buNone/>
            </a:pPr>
            <a:r>
              <a:rPr lang="en-US" altLang="zh-CN" dirty="0">
                <a:ea typeface="等线"/>
              </a:rPr>
              <a:t>	Each BF represents an epoch.</a:t>
            </a:r>
          </a:p>
          <a:p>
            <a:pPr marL="0" lvl="0" indent="0" algn="l" rtl="0">
              <a:spcBef>
                <a:spcPts val="0"/>
              </a:spcBef>
              <a:spcAft>
                <a:spcPts val="0"/>
              </a:spcAft>
              <a:buNone/>
            </a:pPr>
            <a:r>
              <a:rPr lang="en-US" altLang="zh-CN" dirty="0">
                <a:ea typeface="等线"/>
              </a:rPr>
              <a:t>	GC checks the BF whether to export and a page</a:t>
            </a:r>
          </a:p>
          <a:p>
            <a:pPr marL="0" lvl="0" indent="0" algn="l" rtl="0">
              <a:spcBef>
                <a:spcPts val="0"/>
              </a:spcBef>
              <a:spcAft>
                <a:spcPts val="0"/>
              </a:spcAft>
              <a:buNone/>
            </a:pPr>
            <a:r>
              <a:rPr lang="en-US" altLang="zh-CN" dirty="0">
                <a:ea typeface="等线"/>
              </a:rPr>
              <a:t>	Pages are implicitly removed when the BF is replaced.</a:t>
            </a:r>
          </a:p>
          <a:p>
            <a:pPr marL="0" lvl="0" indent="0" algn="l" rtl="0">
              <a:spcBef>
                <a:spcPts val="0"/>
              </a:spcBef>
              <a:spcAft>
                <a:spcPts val="0"/>
              </a:spcAft>
              <a:buNone/>
            </a:pPr>
            <a:r>
              <a:rPr lang="en-US" altLang="zh-CN" dirty="0">
                <a:ea typeface="等线"/>
              </a:rPr>
              <a:t>Read/Trim uses a separate buffer</a:t>
            </a:r>
          </a:p>
          <a:p>
            <a:pPr marL="0" lvl="0" indent="0" algn="l" rtl="0">
              <a:spcBef>
                <a:spcPts val="0"/>
              </a:spcBef>
              <a:spcAft>
                <a:spcPts val="0"/>
              </a:spcAft>
              <a:buNone/>
            </a:pPr>
            <a:endParaRPr lang="en-US" altLang="zh-CN" dirty="0">
              <a:ea typeface="等线"/>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1857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ea typeface="等线"/>
              </a:rPr>
              <a:t>This is too complicated, we don’t actually need to show this much.</a:t>
            </a: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9973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ea typeface="等线"/>
              </a:rPr>
              <a:t>Cut</a:t>
            </a:r>
          </a:p>
          <a:p>
            <a:pPr marL="0" lvl="0" indent="0" algn="l" rtl="0">
              <a:spcBef>
                <a:spcPts val="0"/>
              </a:spcBef>
              <a:spcAft>
                <a:spcPts val="0"/>
              </a:spcAft>
              <a:buNone/>
            </a:pPr>
            <a:endParaRPr lang="en-US" altLang="zh-CN" dirty="0">
              <a:ea typeface="等线"/>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145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ea typeface="等线"/>
              </a:rPr>
              <a:t>speedup-</a:t>
            </a:r>
            <a:r>
              <a:rPr lang="en-US" altLang="zh-CN" dirty="0" err="1">
                <a:ea typeface="等线"/>
              </a:rPr>
              <a:t>new.pdf</a:t>
            </a:r>
            <a:endParaRPr lang="en-US" altLang="zh-CN" dirty="0">
              <a:ea typeface="等线"/>
            </a:endParaRPr>
          </a:p>
          <a:p>
            <a:pPr marL="0" lvl="0" indent="0" algn="l" rtl="0">
              <a:spcBef>
                <a:spcPts val="0"/>
              </a:spcBef>
              <a:spcAft>
                <a:spcPts val="0"/>
              </a:spcAft>
              <a:buNone/>
            </a:pPr>
            <a:endParaRPr lang="en-US" altLang="zh-CN" dirty="0">
              <a:ea typeface="等线"/>
            </a:endParaRPr>
          </a:p>
          <a:p>
            <a:pPr marL="0" lvl="0" indent="0" algn="l" rtl="0">
              <a:spcBef>
                <a:spcPts val="0"/>
              </a:spcBef>
              <a:spcAft>
                <a:spcPts val="0"/>
              </a:spcAft>
              <a:buNone/>
            </a:pPr>
            <a:r>
              <a:rPr lang="en-US" altLang="zh-CN" dirty="0">
                <a:ea typeface="等线"/>
              </a:rPr>
              <a:t>see whether you have time for latency and throughput.</a:t>
            </a: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19711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ea typeface="等线"/>
              </a:rPr>
              <a:t>Too many points in one slide.  Split.</a:t>
            </a:r>
          </a:p>
          <a:p>
            <a:pPr marL="0" lvl="0" indent="0" algn="l" rtl="0">
              <a:spcBef>
                <a:spcPts val="0"/>
              </a:spcBef>
              <a:spcAft>
                <a:spcPts val="0"/>
              </a:spcAft>
              <a:buNone/>
            </a:pPr>
            <a:r>
              <a:rPr lang="en-US" altLang="zh-CN" dirty="0">
                <a:ea typeface="等线"/>
              </a:rPr>
              <a:t>Connect the stuff on the right better with the picture on the left.</a:t>
            </a:r>
          </a:p>
          <a:p>
            <a:pPr marL="0" lvl="0" indent="0" algn="l" rtl="0">
              <a:spcBef>
                <a:spcPts val="0"/>
              </a:spcBef>
              <a:spcAft>
                <a:spcPts val="0"/>
              </a:spcAft>
              <a:buNone/>
            </a:pPr>
            <a:r>
              <a:rPr lang="en-US" altLang="zh-CN" dirty="0">
                <a:ea typeface="等线"/>
              </a:rPr>
              <a:t>Cut after full arch…</a:t>
            </a: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0978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ea typeface="等线"/>
              </a:rPr>
              <a:t>What are the key points we want to show.</a:t>
            </a:r>
          </a:p>
          <a:p>
            <a:pPr marL="0" lvl="0" indent="0" algn="l" rtl="0">
              <a:spcBef>
                <a:spcPts val="0"/>
              </a:spcBef>
              <a:spcAft>
                <a:spcPts val="0"/>
              </a:spcAft>
              <a:buNone/>
            </a:pPr>
            <a:r>
              <a:rPr lang="en-US" altLang="zh-CN" dirty="0">
                <a:ea typeface="等线"/>
              </a:rPr>
              <a:t>The overall architecture:</a:t>
            </a:r>
          </a:p>
          <a:p>
            <a:pPr marL="0" lvl="0" indent="0" algn="l" rtl="0">
              <a:spcBef>
                <a:spcPts val="0"/>
              </a:spcBef>
              <a:spcAft>
                <a:spcPts val="0"/>
              </a:spcAft>
              <a:buNone/>
            </a:pPr>
            <a:r>
              <a:rPr lang="en-US" altLang="zh-CN" dirty="0">
                <a:ea typeface="等线"/>
              </a:rPr>
              <a:t>SSD, the network component, remote server.</a:t>
            </a:r>
          </a:p>
          <a:p>
            <a:pPr marL="0" lvl="0" indent="0" algn="l" rtl="0">
              <a:spcBef>
                <a:spcPts val="0"/>
              </a:spcBef>
              <a:spcAft>
                <a:spcPts val="0"/>
              </a:spcAft>
              <a:buNone/>
            </a:pPr>
            <a:r>
              <a:rPr lang="en-US" altLang="zh-CN" dirty="0">
                <a:ea typeface="等线"/>
              </a:rPr>
              <a:t>The </a:t>
            </a:r>
            <a:r>
              <a:rPr lang="en-US" altLang="zh-CN" b="1" dirty="0">
                <a:ea typeface="等线"/>
              </a:rPr>
              <a:t>point</a:t>
            </a:r>
            <a:r>
              <a:rPr lang="en-US" altLang="zh-CN" b="0" dirty="0">
                <a:ea typeface="等线"/>
              </a:rPr>
              <a:t> is to show the full history of a single page. </a:t>
            </a:r>
          </a:p>
          <a:p>
            <a:pPr marL="0" lvl="0" indent="0" algn="l" rtl="0">
              <a:spcBef>
                <a:spcPts val="0"/>
              </a:spcBef>
              <a:spcAft>
                <a:spcPts val="0"/>
              </a:spcAft>
              <a:buNone/>
            </a:pPr>
            <a:r>
              <a:rPr lang="en-US" altLang="zh-CN" b="0" dirty="0">
                <a:ea typeface="等线"/>
              </a:rPr>
              <a:t>Highlight the steps -&gt; bf -&gt; delta compressed -&gt; exported during idle cycles -&gt; stored in the remote server in time order</a:t>
            </a:r>
          </a:p>
          <a:p>
            <a:pPr marL="0" lvl="0" indent="0" algn="l" rtl="0">
              <a:spcBef>
                <a:spcPts val="0"/>
              </a:spcBef>
              <a:spcAft>
                <a:spcPts val="0"/>
              </a:spcAft>
              <a:buNone/>
            </a:pPr>
            <a:r>
              <a:rPr lang="en-US" altLang="zh-CN" b="0" dirty="0">
                <a:ea typeface="等线"/>
              </a:rPr>
              <a:t>Read and trim operations are tracked in a buffer when they are issued. </a:t>
            </a:r>
            <a:endParaRPr lang="en-US" altLang="zh-CN" dirty="0">
              <a:ea typeface="等线"/>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7149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altLang="zh-CN" dirty="0">
              <a:ea typeface="等线"/>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21039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ea typeface="等线"/>
              </a:rPr>
              <a:t>Technical meat</a:t>
            </a: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1476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ea typeface="等线"/>
              </a:rPr>
              <a:t>Cut if short on time</a:t>
            </a: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5857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ea typeface="等线"/>
              </a:rPr>
              <a:t>Cut if short on time</a:t>
            </a: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3861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altLang="zh-CN" b="1" dirty="0">
                <a:ea typeface="等线"/>
                <a:cs typeface="Calibri"/>
              </a:rPr>
              <a:t>To defend against ransomware.. </a:t>
            </a:r>
          </a:p>
          <a:p>
            <a:r>
              <a:rPr lang="en-US" altLang="zh-CN" b="1" dirty="0">
                <a:ea typeface="等线"/>
                <a:cs typeface="Calibri"/>
              </a:rPr>
              <a:t>“Ransomware can obtain OS kernel privileges and terminate or destroy these data backups”</a:t>
            </a: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88330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ea typeface="等线"/>
              </a:rPr>
              <a:t>Cut if short on time</a:t>
            </a: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82129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altLang="zh-CN" dirty="0">
              <a:ea typeface="等线"/>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46270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altLang="zh-CN" dirty="0">
              <a:ea typeface="等线"/>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55945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altLang="zh-CN" dirty="0">
              <a:ea typeface="等线"/>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87542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ea typeface="等线"/>
              </a:rPr>
              <a:t>Recovery-</a:t>
            </a:r>
            <a:r>
              <a:rPr lang="en-US" altLang="zh-CN" dirty="0" err="1">
                <a:ea typeface="等线"/>
              </a:rPr>
              <a:t>new.pdf</a:t>
            </a:r>
            <a:endParaRPr lang="en-US" altLang="zh-CN" dirty="0">
              <a:ea typeface="等线"/>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63400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ea typeface="等线"/>
              </a:rPr>
              <a:t>Network/Storage Codesign here.</a:t>
            </a:r>
          </a:p>
          <a:p>
            <a:pPr marL="0" lvl="0" indent="0" algn="l" rtl="0">
              <a:spcBef>
                <a:spcPts val="0"/>
              </a:spcBef>
              <a:spcAft>
                <a:spcPts val="0"/>
              </a:spcAft>
              <a:buNone/>
            </a:pPr>
            <a:r>
              <a:rPr lang="en-US" altLang="zh-CN" dirty="0">
                <a:ea typeface="等线"/>
              </a:rPr>
              <a:t>Talk (in detail) the pipeline for data transfer and use the compression as a single box.</a:t>
            </a: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38652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ea typeface="等线"/>
              </a:rPr>
              <a:t>Too high level. Need to offer specific details.</a:t>
            </a:r>
          </a:p>
          <a:p>
            <a:pPr marL="0" lvl="0" indent="0" algn="l" rtl="0">
              <a:spcBef>
                <a:spcPts val="0"/>
              </a:spcBef>
              <a:spcAft>
                <a:spcPts val="0"/>
              </a:spcAft>
              <a:buNone/>
            </a:pPr>
            <a:r>
              <a:rPr lang="en-US" altLang="zh-CN" dirty="0">
                <a:ea typeface="等线"/>
              </a:rPr>
              <a:t>Here is the meat.</a:t>
            </a: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48533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ea typeface="等线"/>
              </a:rPr>
              <a:t>This one should go over the steps taken to ensure that each timestamp is taken in the OOB and the read and trim buffers</a:t>
            </a:r>
          </a:p>
          <a:p>
            <a:pPr marL="0" lvl="0" indent="0" algn="l" rtl="0">
              <a:spcBef>
                <a:spcPts val="0"/>
              </a:spcBef>
              <a:spcAft>
                <a:spcPts val="0"/>
              </a:spcAft>
              <a:buNone/>
            </a:pPr>
            <a:endParaRPr lang="en-US" altLang="zh-CN" dirty="0">
              <a:ea typeface="等线"/>
            </a:endParaRPr>
          </a:p>
          <a:p>
            <a:pPr marL="0" lvl="0" indent="0" algn="l" rtl="0">
              <a:spcBef>
                <a:spcPts val="0"/>
              </a:spcBef>
              <a:spcAft>
                <a:spcPts val="0"/>
              </a:spcAft>
              <a:buNone/>
            </a:pPr>
            <a:r>
              <a:rPr lang="en-US" altLang="zh-CN" dirty="0">
                <a:ea typeface="等线"/>
              </a:rPr>
              <a:t>too busy.</a:t>
            </a:r>
          </a:p>
          <a:p>
            <a:pPr marL="0" lvl="0" indent="0" algn="l" rtl="0">
              <a:spcBef>
                <a:spcPts val="0"/>
              </a:spcBef>
              <a:spcAft>
                <a:spcPts val="0"/>
              </a:spcAft>
              <a:buNone/>
            </a:pPr>
            <a:endParaRPr lang="en-US" altLang="zh-CN" dirty="0">
              <a:ea typeface="等线"/>
            </a:endParaRPr>
          </a:p>
          <a:p>
            <a:pPr marL="0" lvl="0" indent="0" algn="l" rtl="0">
              <a:spcBef>
                <a:spcPts val="0"/>
              </a:spcBef>
              <a:spcAft>
                <a:spcPts val="0"/>
              </a:spcAft>
              <a:buNone/>
            </a:pPr>
            <a:endParaRPr lang="en-US" altLang="zh-CN" dirty="0">
              <a:ea typeface="等线"/>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95371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altLang="zh-CN" dirty="0">
              <a:ea typeface="等线"/>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1191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ea typeface="等线"/>
              </a:rPr>
              <a:t>remove</a:t>
            </a: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6790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Due to the shortcomings of software based approaches...</a:t>
            </a:r>
          </a:p>
          <a:p>
            <a:endParaRPr lang="en-US" dirty="0"/>
          </a:p>
          <a:p>
            <a:r>
              <a:rPr lang="en-US" dirty="0"/>
              <a:t>Researchers realized that we can exploit the out-of-place updates intrinsic to SSDs. </a:t>
            </a:r>
          </a:p>
          <a:p>
            <a:r>
              <a:rPr lang="en-US" dirty="0"/>
              <a:t>Read previous work list</a:t>
            </a: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14446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ea typeface="等线"/>
              </a:rPr>
              <a:t>Reads are a bit simpler, but are not tracked implicitly via retained pages. </a:t>
            </a: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23968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ea typeface="等线"/>
              </a:rPr>
              <a:t>What is trim/how is it used in ransomware?</a:t>
            </a:r>
          </a:p>
          <a:p>
            <a:pPr marL="0" lvl="0" indent="0" algn="l" rtl="0">
              <a:spcBef>
                <a:spcPts val="0"/>
              </a:spcBef>
              <a:spcAft>
                <a:spcPts val="0"/>
              </a:spcAft>
              <a:buNone/>
            </a:pPr>
            <a:r>
              <a:rPr lang="en-US" altLang="zh-CN" dirty="0">
                <a:ea typeface="等线"/>
              </a:rPr>
              <a:t>How do we secure it?</a:t>
            </a:r>
          </a:p>
          <a:p>
            <a:pPr marL="0" lvl="0" indent="0" algn="l" rtl="0">
              <a:spcBef>
                <a:spcPts val="0"/>
              </a:spcBef>
              <a:spcAft>
                <a:spcPts val="0"/>
              </a:spcAft>
              <a:buNone/>
            </a:pPr>
            <a:r>
              <a:rPr lang="en-US" altLang="zh-CN" dirty="0">
                <a:ea typeface="等线"/>
              </a:rPr>
              <a:t>Discuss the trim buffer in order to track the timestamps.</a:t>
            </a:r>
          </a:p>
          <a:p>
            <a:pPr marL="0" lvl="0" indent="0" algn="l" rtl="0">
              <a:spcBef>
                <a:spcPts val="0"/>
              </a:spcBef>
              <a:spcAft>
                <a:spcPts val="0"/>
              </a:spcAft>
              <a:buNone/>
            </a:pPr>
            <a:endParaRPr lang="en-US" altLang="zh-CN" dirty="0">
              <a:ea typeface="等线"/>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4438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To facilitate discussion of hardware-based solutions I will discuss s</a:t>
            </a:r>
            <a:r>
              <a:rPr lang="en-US" sz="1200" b="0" i="0" u="none" strike="noStrike" kern="1200" dirty="0">
                <a:solidFill>
                  <a:schemeClr val="tx1"/>
                </a:solidFill>
                <a:effectLst/>
                <a:latin typeface="+mn-lt"/>
                <a:ea typeface="+mn-ea"/>
                <a:cs typeface="+mn-cs"/>
              </a:rPr>
              <a:t>ome basic information about flash storage</a:t>
            </a:r>
            <a:endParaRPr lang="en-US"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1444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ea typeface="等线"/>
              </a:rPr>
              <a:t>Currently, ransomware does not differentiate between the underlying block I/O devices </a:t>
            </a:r>
          </a:p>
          <a:p>
            <a:pPr marL="0" lvl="0" indent="0" algn="l" rtl="0">
              <a:spcBef>
                <a:spcPts val="0"/>
              </a:spcBef>
              <a:spcAft>
                <a:spcPts val="0"/>
              </a:spcAft>
              <a:buNone/>
            </a:pPr>
            <a:endParaRPr lang="en-US" altLang="zh-CN" dirty="0">
              <a:ea typeface="等线"/>
            </a:endParaRPr>
          </a:p>
          <a:p>
            <a:pPr marL="0" lvl="0" indent="0" algn="l" rtl="0">
              <a:spcBef>
                <a:spcPts val="0"/>
              </a:spcBef>
              <a:spcAft>
                <a:spcPts val="0"/>
              </a:spcAft>
              <a:buNone/>
            </a:pPr>
            <a:r>
              <a:rPr lang="en-US" altLang="zh-CN" dirty="0">
                <a:ea typeface="等线"/>
              </a:rPr>
              <a:t>SSDs are becoming increasingly popular so they will become increasingly targeted by ransomware and bypass existing hardware-based solutions. We also observe that adapting attacks to SSDs requires few changes. </a:t>
            </a: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726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kern="1200" dirty="0">
                <a:solidFill>
                  <a:schemeClr val="tx1"/>
                </a:solidFill>
                <a:effectLst/>
                <a:latin typeface="+mn-lt"/>
                <a:ea typeface="+mn-ea"/>
                <a:cs typeface="+mn-cs"/>
              </a:rPr>
              <a:t>To demonstrate ransomwares adaptation to SSDs, we identify three new attacks circumventing SSD based protections that we call Ransomware 2.0.</a:t>
            </a:r>
          </a:p>
          <a:p>
            <a:pPr marL="0" lvl="0" indent="0" algn="l" rtl="0">
              <a:spcBef>
                <a:spcPts val="0"/>
              </a:spcBef>
              <a:spcAft>
                <a:spcPts val="0"/>
              </a:spcAft>
              <a:buNone/>
            </a:pPr>
            <a:endParaRPr lang="en-US" altLang="zh-CN" sz="1200" b="0" i="0" u="none" strike="noStrike" kern="1200" dirty="0">
              <a:solidFill>
                <a:schemeClr val="tx1"/>
              </a:solidFill>
              <a:effectLst/>
              <a:latin typeface="+mn-lt"/>
              <a:ea typeface="+mn-ea"/>
              <a:cs typeface="+mn-cs"/>
            </a:endParaRPr>
          </a:p>
          <a:p>
            <a:pPr marL="0" lvl="0" indent="0" algn="l" rtl="0">
              <a:spcBef>
                <a:spcPts val="0"/>
              </a:spcBef>
              <a:spcAft>
                <a:spcPts val="0"/>
              </a:spcAft>
              <a:buNone/>
            </a:pPr>
            <a:r>
              <a:rPr lang="en-US" altLang="zh-CN" sz="1200" b="0" i="0" u="none" strike="noStrike" kern="1200" dirty="0">
                <a:solidFill>
                  <a:schemeClr val="tx1"/>
                </a:solidFill>
                <a:effectLst/>
                <a:latin typeface="+mn-lt"/>
                <a:ea typeface="+mn-ea"/>
                <a:cs typeface="+mn-cs"/>
              </a:rPr>
              <a:t>Gc attack leverages the insight that GC can remove data permanently from the SSD. Therefore, we dump large data</a:t>
            </a:r>
          </a:p>
          <a:p>
            <a:pPr marL="0" lvl="0" indent="0" algn="l" rtl="0">
              <a:spcBef>
                <a:spcPts val="0"/>
              </a:spcBef>
              <a:spcAft>
                <a:spcPts val="0"/>
              </a:spcAft>
              <a:buNone/>
            </a:pPr>
            <a:r>
              <a:rPr lang="en-US" altLang="zh-CN" sz="1200" b="0" i="0" u="none" strike="noStrike" kern="1200" dirty="0">
                <a:solidFill>
                  <a:schemeClr val="tx1"/>
                </a:solidFill>
                <a:effectLst/>
                <a:latin typeface="+mn-lt"/>
                <a:ea typeface="+mn-ea"/>
                <a:cs typeface="+mn-cs"/>
              </a:rPr>
              <a:t>hide attack pattern</a:t>
            </a:r>
          </a:p>
          <a:p>
            <a:pPr marL="0" lvl="0" indent="0" algn="l" rtl="0">
              <a:spcBef>
                <a:spcPts val="0"/>
              </a:spcBef>
              <a:spcAft>
                <a:spcPts val="0"/>
              </a:spcAft>
              <a:buNone/>
            </a:pPr>
            <a:endParaRPr lang="en-US" altLang="zh-CN" dirty="0">
              <a:ea typeface="等线"/>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726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tLang="zh-CN" dirty="0">
                <a:ea typeface="等线"/>
              </a:rPr>
              <a:t>I will now go over each attack in detail...</a:t>
            </a: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726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F2F7D-6DB5-984E-8CBE-D115E2632D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B82914-5788-CE4E-8AF0-65AF89BFB4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65B3A9-1DA4-6841-8063-3E2E5E4FB28C}"/>
              </a:ext>
            </a:extLst>
          </p:cNvPr>
          <p:cNvSpPr>
            <a:spLocks noGrp="1"/>
          </p:cNvSpPr>
          <p:nvPr>
            <p:ph type="dt" sz="half" idx="10"/>
          </p:nvPr>
        </p:nvSpPr>
        <p:spPr/>
        <p:txBody>
          <a:bodyPr/>
          <a:lstStyle/>
          <a:p>
            <a:fld id="{36571669-92A7-6147-802C-68756DB3969D}" type="datetimeFigureOut">
              <a:rPr lang="en-US" smtClean="0"/>
              <a:t>3/1/22</a:t>
            </a:fld>
            <a:endParaRPr lang="en-US"/>
          </a:p>
        </p:txBody>
      </p:sp>
      <p:sp>
        <p:nvSpPr>
          <p:cNvPr id="5" name="Footer Placeholder 4">
            <a:extLst>
              <a:ext uri="{FF2B5EF4-FFF2-40B4-BE49-F238E27FC236}">
                <a16:creationId xmlns:a16="http://schemas.microsoft.com/office/drawing/2014/main" id="{4FC54BBE-A3A8-B441-9911-57095865CD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BA4B21-F11E-FB42-9BC0-D6CFCA8FABBF}"/>
              </a:ext>
            </a:extLst>
          </p:cNvPr>
          <p:cNvSpPr>
            <a:spLocks noGrp="1"/>
          </p:cNvSpPr>
          <p:nvPr>
            <p:ph type="sldNum" sz="quarter" idx="12"/>
          </p:nvPr>
        </p:nvSpPr>
        <p:spPr/>
        <p:txBody>
          <a:bodyPr/>
          <a:lstStyle/>
          <a:p>
            <a:fld id="{0D887680-F516-6545-8097-B53B5A2175D5}" type="slidenum">
              <a:rPr lang="en-US" smtClean="0"/>
              <a:t>‹#›</a:t>
            </a:fld>
            <a:endParaRPr lang="en-US"/>
          </a:p>
        </p:txBody>
      </p:sp>
    </p:spTree>
    <p:extLst>
      <p:ext uri="{BB962C8B-B14F-4D97-AF65-F5344CB8AC3E}">
        <p14:creationId xmlns:p14="http://schemas.microsoft.com/office/powerpoint/2010/main" val="458041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00E22-5657-F343-AD5D-EFFA7A10CA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D07155-EC30-414D-A097-BCABE61CBD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D4156F-874D-254D-8509-151943321B3F}"/>
              </a:ext>
            </a:extLst>
          </p:cNvPr>
          <p:cNvSpPr>
            <a:spLocks noGrp="1"/>
          </p:cNvSpPr>
          <p:nvPr>
            <p:ph type="dt" sz="half" idx="10"/>
          </p:nvPr>
        </p:nvSpPr>
        <p:spPr/>
        <p:txBody>
          <a:bodyPr/>
          <a:lstStyle/>
          <a:p>
            <a:fld id="{36571669-92A7-6147-802C-68756DB3969D}" type="datetimeFigureOut">
              <a:rPr lang="en-US" smtClean="0"/>
              <a:t>3/1/22</a:t>
            </a:fld>
            <a:endParaRPr lang="en-US"/>
          </a:p>
        </p:txBody>
      </p:sp>
      <p:sp>
        <p:nvSpPr>
          <p:cNvPr id="5" name="Footer Placeholder 4">
            <a:extLst>
              <a:ext uri="{FF2B5EF4-FFF2-40B4-BE49-F238E27FC236}">
                <a16:creationId xmlns:a16="http://schemas.microsoft.com/office/drawing/2014/main" id="{9BE8AC51-493A-954F-A1BE-ABA4F0CCC8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79D0B-3821-A949-92BB-9632A330B744}"/>
              </a:ext>
            </a:extLst>
          </p:cNvPr>
          <p:cNvSpPr>
            <a:spLocks noGrp="1"/>
          </p:cNvSpPr>
          <p:nvPr>
            <p:ph type="sldNum" sz="quarter" idx="12"/>
          </p:nvPr>
        </p:nvSpPr>
        <p:spPr/>
        <p:txBody>
          <a:bodyPr/>
          <a:lstStyle/>
          <a:p>
            <a:fld id="{0D887680-F516-6545-8097-B53B5A2175D5}" type="slidenum">
              <a:rPr lang="en-US" smtClean="0"/>
              <a:t>‹#›</a:t>
            </a:fld>
            <a:endParaRPr lang="en-US"/>
          </a:p>
        </p:txBody>
      </p:sp>
    </p:spTree>
    <p:extLst>
      <p:ext uri="{BB962C8B-B14F-4D97-AF65-F5344CB8AC3E}">
        <p14:creationId xmlns:p14="http://schemas.microsoft.com/office/powerpoint/2010/main" val="3459013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58CCFC-C317-0D4F-9B53-AE12D7755B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342029-1AAB-D946-AC50-240006C4EB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1A57F-ADE7-6B40-98BD-B64A80A6044C}"/>
              </a:ext>
            </a:extLst>
          </p:cNvPr>
          <p:cNvSpPr>
            <a:spLocks noGrp="1"/>
          </p:cNvSpPr>
          <p:nvPr>
            <p:ph type="dt" sz="half" idx="10"/>
          </p:nvPr>
        </p:nvSpPr>
        <p:spPr/>
        <p:txBody>
          <a:bodyPr/>
          <a:lstStyle/>
          <a:p>
            <a:fld id="{36571669-92A7-6147-802C-68756DB3969D}" type="datetimeFigureOut">
              <a:rPr lang="en-US" smtClean="0"/>
              <a:t>3/1/22</a:t>
            </a:fld>
            <a:endParaRPr lang="en-US"/>
          </a:p>
        </p:txBody>
      </p:sp>
      <p:sp>
        <p:nvSpPr>
          <p:cNvPr id="5" name="Footer Placeholder 4">
            <a:extLst>
              <a:ext uri="{FF2B5EF4-FFF2-40B4-BE49-F238E27FC236}">
                <a16:creationId xmlns:a16="http://schemas.microsoft.com/office/drawing/2014/main" id="{8E308189-F6CD-0B45-948B-05E9D2D41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31516-C201-EB4A-8A36-DEDFCE24561F}"/>
              </a:ext>
            </a:extLst>
          </p:cNvPr>
          <p:cNvSpPr>
            <a:spLocks noGrp="1"/>
          </p:cNvSpPr>
          <p:nvPr>
            <p:ph type="sldNum" sz="quarter" idx="12"/>
          </p:nvPr>
        </p:nvSpPr>
        <p:spPr/>
        <p:txBody>
          <a:bodyPr/>
          <a:lstStyle/>
          <a:p>
            <a:fld id="{0D887680-F516-6545-8097-B53B5A2175D5}" type="slidenum">
              <a:rPr lang="en-US" smtClean="0"/>
              <a:t>‹#›</a:t>
            </a:fld>
            <a:endParaRPr lang="en-US"/>
          </a:p>
        </p:txBody>
      </p:sp>
    </p:spTree>
    <p:extLst>
      <p:ext uri="{BB962C8B-B14F-4D97-AF65-F5344CB8AC3E}">
        <p14:creationId xmlns:p14="http://schemas.microsoft.com/office/powerpoint/2010/main" val="3798335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userDrawn="1">
  <p:cSld name="1_Title and Content">
    <p:spTree>
      <p:nvGrpSpPr>
        <p:cNvPr id="1" name="Shape 21"/>
        <p:cNvGrpSpPr/>
        <p:nvPr/>
      </p:nvGrpSpPr>
      <p:grpSpPr>
        <a:xfrm>
          <a:off x="0" y="0"/>
          <a:ext cx="0" cy="0"/>
          <a:chOff x="0" y="0"/>
          <a:chExt cx="0" cy="0"/>
        </a:xfrm>
      </p:grpSpPr>
      <p:sp>
        <p:nvSpPr>
          <p:cNvPr id="4" name="Date Placeholder 3">
            <a:extLst>
              <a:ext uri="{FF2B5EF4-FFF2-40B4-BE49-F238E27FC236}">
                <a16:creationId xmlns:a16="http://schemas.microsoft.com/office/drawing/2014/main" id="{DC96C64B-0CAC-4008-9E8F-8FFEEC650223}"/>
              </a:ext>
            </a:extLst>
          </p:cNvPr>
          <p:cNvSpPr>
            <a:spLocks noGrp="1"/>
          </p:cNvSpPr>
          <p:nvPr>
            <p:ph type="dt" idx="10"/>
          </p:nvPr>
        </p:nvSpPr>
        <p:spPr/>
        <p:txBody>
          <a:bodyPr/>
          <a:lstStyle/>
          <a:p>
            <a:endParaRPr lang="en-US"/>
          </a:p>
        </p:txBody>
      </p:sp>
      <p:sp>
        <p:nvSpPr>
          <p:cNvPr id="5" name="Footer Placeholder 4">
            <a:extLst>
              <a:ext uri="{FF2B5EF4-FFF2-40B4-BE49-F238E27FC236}">
                <a16:creationId xmlns:a16="http://schemas.microsoft.com/office/drawing/2014/main" id="{E3963B61-CAEB-463F-87BC-2CA6E82E9D47}"/>
              </a:ext>
            </a:extLst>
          </p:cNvPr>
          <p:cNvSpPr>
            <a:spLocks noGrp="1"/>
          </p:cNvSpPr>
          <p:nvPr>
            <p:ph type="ftr" idx="11"/>
          </p:nvPr>
        </p:nvSpPr>
        <p:spPr/>
        <p:txBody>
          <a:bodyPr/>
          <a:lstStyle/>
          <a:p>
            <a:endParaRPr lang="en-US"/>
          </a:p>
        </p:txBody>
      </p:sp>
      <p:sp>
        <p:nvSpPr>
          <p:cNvPr id="6" name="Slide Number Placeholder 5">
            <a:extLst>
              <a:ext uri="{FF2B5EF4-FFF2-40B4-BE49-F238E27FC236}">
                <a16:creationId xmlns:a16="http://schemas.microsoft.com/office/drawing/2014/main" id="{45E109D5-6EBA-4EAA-90B7-37480AB4A1A5}"/>
              </a:ext>
            </a:extLst>
          </p:cNvPr>
          <p:cNvSpPr>
            <a:spLocks noGrp="1"/>
          </p:cNvSpPr>
          <p:nvPr>
            <p:ph type="sldNum" idx="12"/>
          </p:nvPr>
        </p:nvSpPr>
        <p:spPr>
          <a:xfrm>
            <a:off x="62696" y="6458510"/>
            <a:ext cx="369425" cy="365125"/>
          </a:xfrm>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78179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002D2-0A29-1049-86F3-0C09046CA0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62C4CD-EEBB-EA42-BBE6-816D520AFE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30A963-B3DA-174C-B8F0-25FFA268B309}"/>
              </a:ext>
            </a:extLst>
          </p:cNvPr>
          <p:cNvSpPr>
            <a:spLocks noGrp="1"/>
          </p:cNvSpPr>
          <p:nvPr>
            <p:ph type="dt" sz="half" idx="10"/>
          </p:nvPr>
        </p:nvSpPr>
        <p:spPr/>
        <p:txBody>
          <a:bodyPr/>
          <a:lstStyle/>
          <a:p>
            <a:fld id="{36571669-92A7-6147-802C-68756DB3969D}" type="datetimeFigureOut">
              <a:rPr lang="en-US" smtClean="0"/>
              <a:t>3/1/22</a:t>
            </a:fld>
            <a:endParaRPr lang="en-US"/>
          </a:p>
        </p:txBody>
      </p:sp>
      <p:sp>
        <p:nvSpPr>
          <p:cNvPr id="5" name="Footer Placeholder 4">
            <a:extLst>
              <a:ext uri="{FF2B5EF4-FFF2-40B4-BE49-F238E27FC236}">
                <a16:creationId xmlns:a16="http://schemas.microsoft.com/office/drawing/2014/main" id="{F8D01504-D94A-8441-B22A-B681042EC9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94C071-3EDA-A243-9C0A-B80221A4D39A}"/>
              </a:ext>
            </a:extLst>
          </p:cNvPr>
          <p:cNvSpPr>
            <a:spLocks noGrp="1"/>
          </p:cNvSpPr>
          <p:nvPr>
            <p:ph type="sldNum" sz="quarter" idx="12"/>
          </p:nvPr>
        </p:nvSpPr>
        <p:spPr/>
        <p:txBody>
          <a:bodyPr/>
          <a:lstStyle/>
          <a:p>
            <a:fld id="{0D887680-F516-6545-8097-B53B5A2175D5}" type="slidenum">
              <a:rPr lang="en-US" smtClean="0"/>
              <a:t>‹#›</a:t>
            </a:fld>
            <a:endParaRPr lang="en-US"/>
          </a:p>
        </p:txBody>
      </p:sp>
    </p:spTree>
    <p:extLst>
      <p:ext uri="{BB962C8B-B14F-4D97-AF65-F5344CB8AC3E}">
        <p14:creationId xmlns:p14="http://schemas.microsoft.com/office/powerpoint/2010/main" val="2066325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F602-F0E6-E642-A03D-AA94BDE52A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CC4400-0C08-6F46-BAC7-B75D7560D4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61AACE-CCA3-4943-B822-19D0A446893E}"/>
              </a:ext>
            </a:extLst>
          </p:cNvPr>
          <p:cNvSpPr>
            <a:spLocks noGrp="1"/>
          </p:cNvSpPr>
          <p:nvPr>
            <p:ph type="dt" sz="half" idx="10"/>
          </p:nvPr>
        </p:nvSpPr>
        <p:spPr/>
        <p:txBody>
          <a:bodyPr/>
          <a:lstStyle/>
          <a:p>
            <a:fld id="{36571669-92A7-6147-802C-68756DB3969D}" type="datetimeFigureOut">
              <a:rPr lang="en-US" smtClean="0"/>
              <a:t>3/1/22</a:t>
            </a:fld>
            <a:endParaRPr lang="en-US"/>
          </a:p>
        </p:txBody>
      </p:sp>
      <p:sp>
        <p:nvSpPr>
          <p:cNvPr id="5" name="Footer Placeholder 4">
            <a:extLst>
              <a:ext uri="{FF2B5EF4-FFF2-40B4-BE49-F238E27FC236}">
                <a16:creationId xmlns:a16="http://schemas.microsoft.com/office/drawing/2014/main" id="{711A1436-ED9D-D44E-9772-962D4E84F4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56A45-ADB3-2146-984C-8AD92661BAE7}"/>
              </a:ext>
            </a:extLst>
          </p:cNvPr>
          <p:cNvSpPr>
            <a:spLocks noGrp="1"/>
          </p:cNvSpPr>
          <p:nvPr>
            <p:ph type="sldNum" sz="quarter" idx="12"/>
          </p:nvPr>
        </p:nvSpPr>
        <p:spPr/>
        <p:txBody>
          <a:bodyPr/>
          <a:lstStyle/>
          <a:p>
            <a:fld id="{0D887680-F516-6545-8097-B53B5A2175D5}" type="slidenum">
              <a:rPr lang="en-US" smtClean="0"/>
              <a:t>‹#›</a:t>
            </a:fld>
            <a:endParaRPr lang="en-US"/>
          </a:p>
        </p:txBody>
      </p:sp>
    </p:spTree>
    <p:extLst>
      <p:ext uri="{BB962C8B-B14F-4D97-AF65-F5344CB8AC3E}">
        <p14:creationId xmlns:p14="http://schemas.microsoft.com/office/powerpoint/2010/main" val="254114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B845D-30FC-7142-BC65-73D905D15A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30D979-EB5C-9D42-B9AE-50C75C12C3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19D46F-647F-7847-8612-BD85FD0ECF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D7BC83-4FF6-AA46-9253-8B80CC2B3AF6}"/>
              </a:ext>
            </a:extLst>
          </p:cNvPr>
          <p:cNvSpPr>
            <a:spLocks noGrp="1"/>
          </p:cNvSpPr>
          <p:nvPr>
            <p:ph type="dt" sz="half" idx="10"/>
          </p:nvPr>
        </p:nvSpPr>
        <p:spPr/>
        <p:txBody>
          <a:bodyPr/>
          <a:lstStyle/>
          <a:p>
            <a:fld id="{36571669-92A7-6147-802C-68756DB3969D}" type="datetimeFigureOut">
              <a:rPr lang="en-US" smtClean="0"/>
              <a:t>3/1/22</a:t>
            </a:fld>
            <a:endParaRPr lang="en-US"/>
          </a:p>
        </p:txBody>
      </p:sp>
      <p:sp>
        <p:nvSpPr>
          <p:cNvPr id="6" name="Footer Placeholder 5">
            <a:extLst>
              <a:ext uri="{FF2B5EF4-FFF2-40B4-BE49-F238E27FC236}">
                <a16:creationId xmlns:a16="http://schemas.microsoft.com/office/drawing/2014/main" id="{F3F99FDA-2941-804B-93DA-3AB9918D73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4BD96F-9BCD-CE4A-9DDD-6497D83813B3}"/>
              </a:ext>
            </a:extLst>
          </p:cNvPr>
          <p:cNvSpPr>
            <a:spLocks noGrp="1"/>
          </p:cNvSpPr>
          <p:nvPr>
            <p:ph type="sldNum" sz="quarter" idx="12"/>
          </p:nvPr>
        </p:nvSpPr>
        <p:spPr/>
        <p:txBody>
          <a:bodyPr/>
          <a:lstStyle/>
          <a:p>
            <a:fld id="{0D887680-F516-6545-8097-B53B5A2175D5}" type="slidenum">
              <a:rPr lang="en-US" smtClean="0"/>
              <a:t>‹#›</a:t>
            </a:fld>
            <a:endParaRPr lang="en-US"/>
          </a:p>
        </p:txBody>
      </p:sp>
    </p:spTree>
    <p:extLst>
      <p:ext uri="{BB962C8B-B14F-4D97-AF65-F5344CB8AC3E}">
        <p14:creationId xmlns:p14="http://schemas.microsoft.com/office/powerpoint/2010/main" val="2871520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2AE3A-2187-D141-B7BE-10A04D61D0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6A322C-88C5-BC4D-AE93-B89353CEDC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45F36A-84D9-2049-A7AB-982D2DD23A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F6775C-5180-154A-9145-00B9B60091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640EE9-F8F6-3D4B-A27C-7FA95E96B0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BC64CD-96D3-3E41-8F3B-443EA05DB270}"/>
              </a:ext>
            </a:extLst>
          </p:cNvPr>
          <p:cNvSpPr>
            <a:spLocks noGrp="1"/>
          </p:cNvSpPr>
          <p:nvPr>
            <p:ph type="dt" sz="half" idx="10"/>
          </p:nvPr>
        </p:nvSpPr>
        <p:spPr/>
        <p:txBody>
          <a:bodyPr/>
          <a:lstStyle/>
          <a:p>
            <a:fld id="{36571669-92A7-6147-802C-68756DB3969D}" type="datetimeFigureOut">
              <a:rPr lang="en-US" smtClean="0"/>
              <a:t>3/1/22</a:t>
            </a:fld>
            <a:endParaRPr lang="en-US"/>
          </a:p>
        </p:txBody>
      </p:sp>
      <p:sp>
        <p:nvSpPr>
          <p:cNvPr id="8" name="Footer Placeholder 7">
            <a:extLst>
              <a:ext uri="{FF2B5EF4-FFF2-40B4-BE49-F238E27FC236}">
                <a16:creationId xmlns:a16="http://schemas.microsoft.com/office/drawing/2014/main" id="{7E498482-D6EE-6044-BAB9-FE1C70C93A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AE2773-9129-BF46-B000-0BD6CB582243}"/>
              </a:ext>
            </a:extLst>
          </p:cNvPr>
          <p:cNvSpPr>
            <a:spLocks noGrp="1"/>
          </p:cNvSpPr>
          <p:nvPr>
            <p:ph type="sldNum" sz="quarter" idx="12"/>
          </p:nvPr>
        </p:nvSpPr>
        <p:spPr/>
        <p:txBody>
          <a:bodyPr/>
          <a:lstStyle/>
          <a:p>
            <a:fld id="{0D887680-F516-6545-8097-B53B5A2175D5}" type="slidenum">
              <a:rPr lang="en-US" smtClean="0"/>
              <a:t>‹#›</a:t>
            </a:fld>
            <a:endParaRPr lang="en-US"/>
          </a:p>
        </p:txBody>
      </p:sp>
    </p:spTree>
    <p:extLst>
      <p:ext uri="{BB962C8B-B14F-4D97-AF65-F5344CB8AC3E}">
        <p14:creationId xmlns:p14="http://schemas.microsoft.com/office/powerpoint/2010/main" val="934051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FF673-D51E-7A49-87BB-10EE347AFE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A05DC2-646A-0A4B-828C-953D6E18CBCC}"/>
              </a:ext>
            </a:extLst>
          </p:cNvPr>
          <p:cNvSpPr>
            <a:spLocks noGrp="1"/>
          </p:cNvSpPr>
          <p:nvPr>
            <p:ph type="dt" sz="half" idx="10"/>
          </p:nvPr>
        </p:nvSpPr>
        <p:spPr/>
        <p:txBody>
          <a:bodyPr/>
          <a:lstStyle/>
          <a:p>
            <a:fld id="{36571669-92A7-6147-802C-68756DB3969D}" type="datetimeFigureOut">
              <a:rPr lang="en-US" smtClean="0"/>
              <a:t>3/1/22</a:t>
            </a:fld>
            <a:endParaRPr lang="en-US"/>
          </a:p>
        </p:txBody>
      </p:sp>
      <p:sp>
        <p:nvSpPr>
          <p:cNvPr id="4" name="Footer Placeholder 3">
            <a:extLst>
              <a:ext uri="{FF2B5EF4-FFF2-40B4-BE49-F238E27FC236}">
                <a16:creationId xmlns:a16="http://schemas.microsoft.com/office/drawing/2014/main" id="{66BC3345-0FBD-F644-8D26-F4C877727E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BE84C4-3402-334D-BECD-940C482CA237}"/>
              </a:ext>
            </a:extLst>
          </p:cNvPr>
          <p:cNvSpPr>
            <a:spLocks noGrp="1"/>
          </p:cNvSpPr>
          <p:nvPr>
            <p:ph type="sldNum" sz="quarter" idx="12"/>
          </p:nvPr>
        </p:nvSpPr>
        <p:spPr/>
        <p:txBody>
          <a:bodyPr/>
          <a:lstStyle/>
          <a:p>
            <a:fld id="{0D887680-F516-6545-8097-B53B5A2175D5}" type="slidenum">
              <a:rPr lang="en-US" smtClean="0"/>
              <a:t>‹#›</a:t>
            </a:fld>
            <a:endParaRPr lang="en-US"/>
          </a:p>
        </p:txBody>
      </p:sp>
    </p:spTree>
    <p:extLst>
      <p:ext uri="{BB962C8B-B14F-4D97-AF65-F5344CB8AC3E}">
        <p14:creationId xmlns:p14="http://schemas.microsoft.com/office/powerpoint/2010/main" val="1393121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59A8DA-1444-804E-A71E-8FB7DE1ACCF6}"/>
              </a:ext>
            </a:extLst>
          </p:cNvPr>
          <p:cNvSpPr>
            <a:spLocks noGrp="1"/>
          </p:cNvSpPr>
          <p:nvPr>
            <p:ph type="dt" sz="half" idx="10"/>
          </p:nvPr>
        </p:nvSpPr>
        <p:spPr/>
        <p:txBody>
          <a:bodyPr/>
          <a:lstStyle/>
          <a:p>
            <a:fld id="{36571669-92A7-6147-802C-68756DB3969D}" type="datetimeFigureOut">
              <a:rPr lang="en-US" smtClean="0"/>
              <a:t>3/1/22</a:t>
            </a:fld>
            <a:endParaRPr lang="en-US"/>
          </a:p>
        </p:txBody>
      </p:sp>
      <p:sp>
        <p:nvSpPr>
          <p:cNvPr id="3" name="Footer Placeholder 2">
            <a:extLst>
              <a:ext uri="{FF2B5EF4-FFF2-40B4-BE49-F238E27FC236}">
                <a16:creationId xmlns:a16="http://schemas.microsoft.com/office/drawing/2014/main" id="{60227185-E83E-1A40-BD07-AC5370AD63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C7EFA1-A163-674A-ADA9-329E1F73D410}"/>
              </a:ext>
            </a:extLst>
          </p:cNvPr>
          <p:cNvSpPr>
            <a:spLocks noGrp="1"/>
          </p:cNvSpPr>
          <p:nvPr>
            <p:ph type="sldNum" sz="quarter" idx="12"/>
          </p:nvPr>
        </p:nvSpPr>
        <p:spPr/>
        <p:txBody>
          <a:bodyPr/>
          <a:lstStyle/>
          <a:p>
            <a:fld id="{0D887680-F516-6545-8097-B53B5A2175D5}" type="slidenum">
              <a:rPr lang="en-US" smtClean="0"/>
              <a:t>‹#›</a:t>
            </a:fld>
            <a:endParaRPr lang="en-US"/>
          </a:p>
        </p:txBody>
      </p:sp>
    </p:spTree>
    <p:extLst>
      <p:ext uri="{BB962C8B-B14F-4D97-AF65-F5344CB8AC3E}">
        <p14:creationId xmlns:p14="http://schemas.microsoft.com/office/powerpoint/2010/main" val="747464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63DA3-FDA7-2443-9BD6-3AD1AF1D3B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C91AA9-4AFD-3747-A382-927E19F23D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B28A32-8137-934E-8C5F-14DCFB719D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77B29A-8F8C-8844-83A9-0976D2A0E5E2}"/>
              </a:ext>
            </a:extLst>
          </p:cNvPr>
          <p:cNvSpPr>
            <a:spLocks noGrp="1"/>
          </p:cNvSpPr>
          <p:nvPr>
            <p:ph type="dt" sz="half" idx="10"/>
          </p:nvPr>
        </p:nvSpPr>
        <p:spPr/>
        <p:txBody>
          <a:bodyPr/>
          <a:lstStyle/>
          <a:p>
            <a:fld id="{36571669-92A7-6147-802C-68756DB3969D}" type="datetimeFigureOut">
              <a:rPr lang="en-US" smtClean="0"/>
              <a:t>3/1/22</a:t>
            </a:fld>
            <a:endParaRPr lang="en-US"/>
          </a:p>
        </p:txBody>
      </p:sp>
      <p:sp>
        <p:nvSpPr>
          <p:cNvPr id="6" name="Footer Placeholder 5">
            <a:extLst>
              <a:ext uri="{FF2B5EF4-FFF2-40B4-BE49-F238E27FC236}">
                <a16:creationId xmlns:a16="http://schemas.microsoft.com/office/drawing/2014/main" id="{4911D2EA-5B89-7942-A073-6B1240D67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4362A1-5F7E-284A-91A5-D4DCD4BED21B}"/>
              </a:ext>
            </a:extLst>
          </p:cNvPr>
          <p:cNvSpPr>
            <a:spLocks noGrp="1"/>
          </p:cNvSpPr>
          <p:nvPr>
            <p:ph type="sldNum" sz="quarter" idx="12"/>
          </p:nvPr>
        </p:nvSpPr>
        <p:spPr/>
        <p:txBody>
          <a:bodyPr/>
          <a:lstStyle/>
          <a:p>
            <a:fld id="{0D887680-F516-6545-8097-B53B5A2175D5}" type="slidenum">
              <a:rPr lang="en-US" smtClean="0"/>
              <a:t>‹#›</a:t>
            </a:fld>
            <a:endParaRPr lang="en-US"/>
          </a:p>
        </p:txBody>
      </p:sp>
    </p:spTree>
    <p:extLst>
      <p:ext uri="{BB962C8B-B14F-4D97-AF65-F5344CB8AC3E}">
        <p14:creationId xmlns:p14="http://schemas.microsoft.com/office/powerpoint/2010/main" val="2788407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E107-C4FF-4841-9CB6-79CE4E4115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FB1D02-D36A-F346-B14E-DE8C244267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A3B65A-4815-6B40-9F02-9FFDFCA03C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D54DCB-618C-6F41-9823-DEADBA156098}"/>
              </a:ext>
            </a:extLst>
          </p:cNvPr>
          <p:cNvSpPr>
            <a:spLocks noGrp="1"/>
          </p:cNvSpPr>
          <p:nvPr>
            <p:ph type="dt" sz="half" idx="10"/>
          </p:nvPr>
        </p:nvSpPr>
        <p:spPr/>
        <p:txBody>
          <a:bodyPr/>
          <a:lstStyle/>
          <a:p>
            <a:fld id="{36571669-92A7-6147-802C-68756DB3969D}" type="datetimeFigureOut">
              <a:rPr lang="en-US" smtClean="0"/>
              <a:t>3/1/22</a:t>
            </a:fld>
            <a:endParaRPr lang="en-US"/>
          </a:p>
        </p:txBody>
      </p:sp>
      <p:sp>
        <p:nvSpPr>
          <p:cNvPr id="6" name="Footer Placeholder 5">
            <a:extLst>
              <a:ext uri="{FF2B5EF4-FFF2-40B4-BE49-F238E27FC236}">
                <a16:creationId xmlns:a16="http://schemas.microsoft.com/office/drawing/2014/main" id="{84EEC1E6-CB03-9444-89B7-84E769BB0E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FDE780-4AFE-9E4D-884D-B442166437CC}"/>
              </a:ext>
            </a:extLst>
          </p:cNvPr>
          <p:cNvSpPr>
            <a:spLocks noGrp="1"/>
          </p:cNvSpPr>
          <p:nvPr>
            <p:ph type="sldNum" sz="quarter" idx="12"/>
          </p:nvPr>
        </p:nvSpPr>
        <p:spPr/>
        <p:txBody>
          <a:bodyPr/>
          <a:lstStyle/>
          <a:p>
            <a:fld id="{0D887680-F516-6545-8097-B53B5A2175D5}" type="slidenum">
              <a:rPr lang="en-US" smtClean="0"/>
              <a:t>‹#›</a:t>
            </a:fld>
            <a:endParaRPr lang="en-US"/>
          </a:p>
        </p:txBody>
      </p:sp>
    </p:spTree>
    <p:extLst>
      <p:ext uri="{BB962C8B-B14F-4D97-AF65-F5344CB8AC3E}">
        <p14:creationId xmlns:p14="http://schemas.microsoft.com/office/powerpoint/2010/main" val="3011774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14494-1BB2-AA4B-B535-6123EA26A4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88AC58-EBF0-AA44-AAE8-8D84B326C4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DF6DD6-1DD6-F446-8C48-BDFA1E9217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571669-92A7-6147-802C-68756DB3969D}" type="datetimeFigureOut">
              <a:rPr lang="en-US" smtClean="0"/>
              <a:t>3/1/22</a:t>
            </a:fld>
            <a:endParaRPr lang="en-US"/>
          </a:p>
        </p:txBody>
      </p:sp>
      <p:sp>
        <p:nvSpPr>
          <p:cNvPr id="5" name="Footer Placeholder 4">
            <a:extLst>
              <a:ext uri="{FF2B5EF4-FFF2-40B4-BE49-F238E27FC236}">
                <a16:creationId xmlns:a16="http://schemas.microsoft.com/office/drawing/2014/main" id="{85D1C0C2-1399-A04C-B6A5-FF28C842D9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A52E24-F935-014D-8FA1-DDF7F094A6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887680-F516-6545-8097-B53B5A2175D5}" type="slidenum">
              <a:rPr lang="en-US" smtClean="0"/>
              <a:t>‹#›</a:t>
            </a:fld>
            <a:endParaRPr lang="en-US"/>
          </a:p>
        </p:txBody>
      </p:sp>
    </p:spTree>
    <p:extLst>
      <p:ext uri="{BB962C8B-B14F-4D97-AF65-F5344CB8AC3E}">
        <p14:creationId xmlns:p14="http://schemas.microsoft.com/office/powerpoint/2010/main" val="1265537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chart" Target="../charts/chart1.xml"/><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44.png"/><Relationship Id="rId4" Type="http://schemas.openxmlformats.org/officeDocument/2006/relationships/image" Target="../media/image43.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7.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16.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21.jpeg"/></Relationships>
</file>

<file path=ppt/slides/_rels/slide3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1.jpe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45;p7">
            <a:extLst>
              <a:ext uri="{FF2B5EF4-FFF2-40B4-BE49-F238E27FC236}">
                <a16:creationId xmlns:a16="http://schemas.microsoft.com/office/drawing/2014/main" id="{C1FA7C40-A5CF-024C-8FE8-5396C6906587}"/>
              </a:ext>
            </a:extLst>
          </p:cNvPr>
          <p:cNvSpPr/>
          <p:nvPr/>
        </p:nvSpPr>
        <p:spPr>
          <a:xfrm rot="10800000" flipH="1">
            <a:off x="0" y="-2"/>
            <a:ext cx="12192000" cy="2832101"/>
          </a:xfrm>
          <a:prstGeom prst="rect">
            <a:avLst/>
          </a:prstGeom>
          <a:gradFill flip="none" rotWithShape="1">
            <a:gsLst>
              <a:gs pos="0">
                <a:srgbClr val="1B4284"/>
              </a:gs>
              <a:gs pos="100000">
                <a:srgbClr val="13294B"/>
              </a:gs>
            </a:gsLst>
            <a:lin ang="1890000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4" name="Google Shape;97;p1">
            <a:extLst>
              <a:ext uri="{FF2B5EF4-FFF2-40B4-BE49-F238E27FC236}">
                <a16:creationId xmlns:a16="http://schemas.microsoft.com/office/drawing/2014/main" id="{6EE6B1E5-9B9E-FD48-9F48-627803FDB7F5}"/>
              </a:ext>
            </a:extLst>
          </p:cNvPr>
          <p:cNvSpPr txBox="1"/>
          <p:nvPr/>
        </p:nvSpPr>
        <p:spPr>
          <a:xfrm>
            <a:off x="0" y="784474"/>
            <a:ext cx="12192000" cy="1554231"/>
          </a:xfrm>
          <a:prstGeom prst="rect">
            <a:avLst/>
          </a:prstGeom>
          <a:noFill/>
          <a:ln>
            <a:noFill/>
          </a:ln>
        </p:spPr>
        <p:txBody>
          <a:bodyPr spcFirstLastPara="1" wrap="square" lIns="91425" tIns="45700" rIns="91425" bIns="45700" anchor="t" anchorCtr="0">
            <a:spAutoFit/>
          </a:bodyPr>
          <a:lstStyle/>
          <a:p>
            <a:pPr algn="ctr">
              <a:lnSpc>
                <a:spcPct val="150000"/>
              </a:lnSpc>
              <a:spcBef>
                <a:spcPts val="600"/>
              </a:spcBef>
            </a:pPr>
            <a:r>
              <a:rPr lang="en-US" sz="3000" b="1" dirty="0">
                <a:solidFill>
                  <a:schemeClr val="lt1"/>
                </a:solidFill>
                <a:latin typeface="Georgia" panose="02040502050405020303" pitchFamily="18" charset="0"/>
                <a:ea typeface="Helvetica Neue"/>
                <a:cs typeface="Arial" panose="020B0604020202020204" pitchFamily="34" charset="0"/>
                <a:sym typeface="Helvetica Neue"/>
              </a:rPr>
              <a:t>RSSD: Defend against Ransomware with Hardware-Isolated Network-Storage Codesign and Post-Attack Analysis</a:t>
            </a:r>
          </a:p>
        </p:txBody>
      </p:sp>
      <p:pic>
        <p:nvPicPr>
          <p:cNvPr id="3" name="Graphic 2">
            <a:extLst>
              <a:ext uri="{FF2B5EF4-FFF2-40B4-BE49-F238E27FC236}">
                <a16:creationId xmlns:a16="http://schemas.microsoft.com/office/drawing/2014/main" id="{EB138B3E-8087-460B-9512-E8CC96AAEB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0591" y="5230653"/>
            <a:ext cx="3640047" cy="943269"/>
          </a:xfrm>
          <a:prstGeom prst="rect">
            <a:avLst/>
          </a:prstGeom>
        </p:spPr>
      </p:pic>
      <p:sp>
        <p:nvSpPr>
          <p:cNvPr id="10" name="TextBox 9">
            <a:extLst>
              <a:ext uri="{FF2B5EF4-FFF2-40B4-BE49-F238E27FC236}">
                <a16:creationId xmlns:a16="http://schemas.microsoft.com/office/drawing/2014/main" id="{33654189-BDCA-46A7-A072-D240B38878FC}"/>
              </a:ext>
            </a:extLst>
          </p:cNvPr>
          <p:cNvSpPr txBox="1"/>
          <p:nvPr/>
        </p:nvSpPr>
        <p:spPr>
          <a:xfrm>
            <a:off x="86998" y="2894578"/>
            <a:ext cx="12018004" cy="1646861"/>
          </a:xfrm>
          <a:prstGeom prst="rect">
            <a:avLst/>
          </a:prstGeom>
          <a:noFill/>
        </p:spPr>
        <p:txBody>
          <a:bodyPr wrap="square" lIns="91440" tIns="45720" rIns="91440" bIns="45720" anchor="t">
            <a:spAutoFit/>
          </a:bodyPr>
          <a:lstStyle/>
          <a:p>
            <a:pPr algn="ctr">
              <a:lnSpc>
                <a:spcPct val="200000"/>
              </a:lnSpc>
              <a:spcBef>
                <a:spcPts val="600"/>
              </a:spcBef>
            </a:pPr>
            <a:r>
              <a:rPr lang="en-US" sz="2600" b="1" i="0" u="none" strike="noStrike" cap="none" dirty="0">
                <a:latin typeface="Georgia" panose="02040502050405020303" pitchFamily="18" charset="0"/>
                <a:ea typeface="Helvetica Neue"/>
                <a:cs typeface="Helvetica Neue"/>
                <a:sym typeface="Helvetica Neue"/>
              </a:rPr>
              <a:t>Benjamin Reidys</a:t>
            </a:r>
            <a:endParaRPr lang="en-US" sz="2600" b="1" dirty="0">
              <a:latin typeface="Georgia" panose="02040502050405020303" pitchFamily="18" charset="0"/>
              <a:ea typeface="Helvetica Neue"/>
              <a:cs typeface="Helvetica Neue"/>
              <a:sym typeface="Helvetica Neue"/>
            </a:endParaRPr>
          </a:p>
          <a:p>
            <a:pPr algn="ctr">
              <a:lnSpc>
                <a:spcPct val="200000"/>
              </a:lnSpc>
              <a:spcBef>
                <a:spcPts val="600"/>
              </a:spcBef>
            </a:pPr>
            <a:r>
              <a:rPr lang="en-US" sz="2600" i="0" u="none" strike="noStrike" cap="none" dirty="0">
                <a:latin typeface="Georgia" panose="02040502050405020303" pitchFamily="18" charset="0"/>
                <a:ea typeface="Helvetica Neue"/>
                <a:cs typeface="Helvetica Neue"/>
                <a:sym typeface="Helvetica Neue"/>
              </a:rPr>
              <a:t>Peng Liu*   Jian Huang</a:t>
            </a:r>
            <a:endParaRPr lang="en-US" sz="2600" i="0" u="none" strike="noStrike" cap="none" dirty="0">
              <a:latin typeface="Georgia" panose="02040502050405020303" pitchFamily="18" charset="0"/>
              <a:ea typeface="Helvetica Neue"/>
              <a:cs typeface="Helvetica Neue"/>
            </a:endParaRPr>
          </a:p>
        </p:txBody>
      </p:sp>
      <p:grpSp>
        <p:nvGrpSpPr>
          <p:cNvPr id="6" name="Group 5">
            <a:extLst>
              <a:ext uri="{FF2B5EF4-FFF2-40B4-BE49-F238E27FC236}">
                <a16:creationId xmlns:a16="http://schemas.microsoft.com/office/drawing/2014/main" id="{720AF8F2-D444-C641-8882-0B9282305B0C}"/>
              </a:ext>
            </a:extLst>
          </p:cNvPr>
          <p:cNvGrpSpPr/>
          <p:nvPr/>
        </p:nvGrpSpPr>
        <p:grpSpPr>
          <a:xfrm>
            <a:off x="6567669" y="4943475"/>
            <a:ext cx="4163740" cy="1483399"/>
            <a:chOff x="1357313" y="4907133"/>
            <a:chExt cx="4574539" cy="1500833"/>
          </a:xfrm>
        </p:grpSpPr>
        <p:pic>
          <p:nvPicPr>
            <p:cNvPr id="2" name="Picture 4">
              <a:extLst>
                <a:ext uri="{FF2B5EF4-FFF2-40B4-BE49-F238E27FC236}">
                  <a16:creationId xmlns:a16="http://schemas.microsoft.com/office/drawing/2014/main" id="{1857210C-4AC0-454F-BAB2-391FE8BC4DFA}"/>
                </a:ext>
              </a:extLst>
            </p:cNvPr>
            <p:cNvPicPr>
              <a:picLocks noChangeAspect="1"/>
            </p:cNvPicPr>
            <p:nvPr/>
          </p:nvPicPr>
          <p:blipFill>
            <a:blip r:embed="rId5"/>
            <a:stretch>
              <a:fillRect/>
            </a:stretch>
          </p:blipFill>
          <p:spPr>
            <a:xfrm>
              <a:off x="1595004" y="4915349"/>
              <a:ext cx="4336848" cy="1492617"/>
            </a:xfrm>
            <a:prstGeom prst="rect">
              <a:avLst/>
            </a:prstGeom>
          </p:spPr>
        </p:pic>
        <p:sp>
          <p:nvSpPr>
            <p:cNvPr id="5" name="TextBox 4">
              <a:extLst>
                <a:ext uri="{FF2B5EF4-FFF2-40B4-BE49-F238E27FC236}">
                  <a16:creationId xmlns:a16="http://schemas.microsoft.com/office/drawing/2014/main" id="{05142952-CB99-4925-81C8-FC1034E1F884}"/>
                </a:ext>
              </a:extLst>
            </p:cNvPr>
            <p:cNvSpPr txBox="1"/>
            <p:nvPr/>
          </p:nvSpPr>
          <p:spPr>
            <a:xfrm>
              <a:off x="1357313" y="490713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a:t>
              </a:r>
            </a:p>
          </p:txBody>
        </p:sp>
      </p:grpSp>
    </p:spTree>
    <p:extLst>
      <p:ext uri="{BB962C8B-B14F-4D97-AF65-F5344CB8AC3E}">
        <p14:creationId xmlns:p14="http://schemas.microsoft.com/office/powerpoint/2010/main" val="2305064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99" name="Rectangle 98">
            <a:extLst>
              <a:ext uri="{FF2B5EF4-FFF2-40B4-BE49-F238E27FC236}">
                <a16:creationId xmlns:a16="http://schemas.microsoft.com/office/drawing/2014/main" id="{26AFB748-85F5-E143-8CB6-569311915536}"/>
              </a:ext>
            </a:extLst>
          </p:cNvPr>
          <p:cNvSpPr/>
          <p:nvPr/>
        </p:nvSpPr>
        <p:spPr>
          <a:xfrm>
            <a:off x="4912588" y="2416861"/>
            <a:ext cx="1639555" cy="8335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0075444-27E9-DC48-A310-54CA540C2A16}"/>
              </a:ext>
            </a:extLst>
          </p:cNvPr>
          <p:cNvSpPr/>
          <p:nvPr/>
        </p:nvSpPr>
        <p:spPr>
          <a:xfrm>
            <a:off x="4910245" y="2416860"/>
            <a:ext cx="1639555" cy="833575"/>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3" name="Google Shape;100;p1">
            <a:extLst>
              <a:ext uri="{FF2B5EF4-FFF2-40B4-BE49-F238E27FC236}">
                <a16:creationId xmlns:a16="http://schemas.microsoft.com/office/drawing/2014/main" id="{85A69606-3816-5244-A5CD-EC3EA84F3070}"/>
              </a:ext>
            </a:extLst>
          </p:cNvPr>
          <p:cNvSpPr txBox="1"/>
          <p:nvPr/>
        </p:nvSpPr>
        <p:spPr>
          <a:xfrm>
            <a:off x="200346" y="98304"/>
            <a:ext cx="11541198"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Ransomware will Evolve: Timing Attack</a:t>
            </a:r>
            <a:endParaRPr lang="en-US" sz="4000" dirty="0">
              <a:solidFill>
                <a:schemeClr val="bg1"/>
              </a:solidFill>
              <a:latin typeface="Georgia"/>
              <a:ea typeface="Helvetica Neue Light"/>
              <a:cs typeface="Helvetica Neue Light"/>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r>
              <a:rPr lang="en-US" dirty="0">
                <a:solidFill>
                  <a:schemeClr val="bg1"/>
                </a:solidFill>
              </a:rPr>
              <a:t>10</a:t>
            </a:r>
          </a:p>
        </p:txBody>
      </p:sp>
      <p:sp>
        <p:nvSpPr>
          <p:cNvPr id="2" name="Rectangle 1">
            <a:extLst>
              <a:ext uri="{FF2B5EF4-FFF2-40B4-BE49-F238E27FC236}">
                <a16:creationId xmlns:a16="http://schemas.microsoft.com/office/drawing/2014/main" id="{1505E4DF-B243-9940-B2C1-E5279DDDF935}"/>
              </a:ext>
            </a:extLst>
          </p:cNvPr>
          <p:cNvSpPr/>
          <p:nvPr/>
        </p:nvSpPr>
        <p:spPr>
          <a:xfrm>
            <a:off x="2596451" y="1873951"/>
            <a:ext cx="6206582" cy="25594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BB9133E-F7ED-E944-92D1-C0EFCE3F417F}"/>
              </a:ext>
            </a:extLst>
          </p:cNvPr>
          <p:cNvSpPr txBox="1"/>
          <p:nvPr/>
        </p:nvSpPr>
        <p:spPr>
          <a:xfrm>
            <a:off x="2706188" y="1827120"/>
            <a:ext cx="809837" cy="492443"/>
          </a:xfrm>
          <a:prstGeom prst="rect">
            <a:avLst/>
          </a:prstGeom>
          <a:noFill/>
        </p:spPr>
        <p:txBody>
          <a:bodyPr wrap="square" rtlCol="0">
            <a:spAutoFit/>
          </a:bodyPr>
          <a:lstStyle/>
          <a:p>
            <a:r>
              <a:rPr lang="en-US" sz="2600" dirty="0">
                <a:latin typeface="Georgia" panose="02040502050405020303" pitchFamily="18" charset="0"/>
              </a:rPr>
              <a:t>SSD</a:t>
            </a:r>
          </a:p>
        </p:txBody>
      </p:sp>
      <p:sp>
        <p:nvSpPr>
          <p:cNvPr id="77" name="Rectangle 76">
            <a:extLst>
              <a:ext uri="{FF2B5EF4-FFF2-40B4-BE49-F238E27FC236}">
                <a16:creationId xmlns:a16="http://schemas.microsoft.com/office/drawing/2014/main" id="{4E38FC86-5865-1D49-B9F1-3F522F7ED85D}"/>
              </a:ext>
            </a:extLst>
          </p:cNvPr>
          <p:cNvSpPr/>
          <p:nvPr/>
        </p:nvSpPr>
        <p:spPr>
          <a:xfrm>
            <a:off x="2304040" y="1157896"/>
            <a:ext cx="429896"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74CCFE2A-0D64-524A-83E1-66AFBBD2EFE4}"/>
              </a:ext>
            </a:extLst>
          </p:cNvPr>
          <p:cNvSpPr txBox="1"/>
          <p:nvPr/>
        </p:nvSpPr>
        <p:spPr>
          <a:xfrm>
            <a:off x="2782496" y="1186471"/>
            <a:ext cx="1266693" cy="369332"/>
          </a:xfrm>
          <a:prstGeom prst="rect">
            <a:avLst/>
          </a:prstGeom>
          <a:noFill/>
        </p:spPr>
        <p:txBody>
          <a:bodyPr wrap="none" rtlCol="0">
            <a:spAutoFit/>
          </a:bodyPr>
          <a:lstStyle/>
          <a:p>
            <a:r>
              <a:rPr lang="en-US" dirty="0">
                <a:latin typeface="Georgia" panose="02040502050405020303" pitchFamily="18" charset="0"/>
              </a:rPr>
              <a:t>Free Block</a:t>
            </a:r>
          </a:p>
        </p:txBody>
      </p:sp>
      <p:sp>
        <p:nvSpPr>
          <p:cNvPr id="79" name="Rectangle 78">
            <a:extLst>
              <a:ext uri="{FF2B5EF4-FFF2-40B4-BE49-F238E27FC236}">
                <a16:creationId xmlns:a16="http://schemas.microsoft.com/office/drawing/2014/main" id="{D42E45E6-D6C3-3944-BC74-648736321662}"/>
              </a:ext>
            </a:extLst>
          </p:cNvPr>
          <p:cNvSpPr/>
          <p:nvPr/>
        </p:nvSpPr>
        <p:spPr>
          <a:xfrm>
            <a:off x="4187455" y="1157896"/>
            <a:ext cx="429896"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AD4F1676-4839-EA4A-A5DD-9DD4AE679BF0}"/>
              </a:ext>
            </a:extLst>
          </p:cNvPr>
          <p:cNvSpPr txBox="1"/>
          <p:nvPr/>
        </p:nvSpPr>
        <p:spPr>
          <a:xfrm>
            <a:off x="4665914" y="1186471"/>
            <a:ext cx="1346844" cy="369332"/>
          </a:xfrm>
          <a:prstGeom prst="rect">
            <a:avLst/>
          </a:prstGeom>
          <a:noFill/>
        </p:spPr>
        <p:txBody>
          <a:bodyPr wrap="none" rtlCol="0">
            <a:spAutoFit/>
          </a:bodyPr>
          <a:lstStyle/>
          <a:p>
            <a:r>
              <a:rPr lang="en-US" dirty="0">
                <a:latin typeface="Georgia" panose="02040502050405020303" pitchFamily="18" charset="0"/>
              </a:rPr>
              <a:t>Valid Block</a:t>
            </a:r>
          </a:p>
        </p:txBody>
      </p:sp>
      <p:cxnSp>
        <p:nvCxnSpPr>
          <p:cNvPr id="6" name="Straight Connector 5">
            <a:extLst>
              <a:ext uri="{FF2B5EF4-FFF2-40B4-BE49-F238E27FC236}">
                <a16:creationId xmlns:a16="http://schemas.microsoft.com/office/drawing/2014/main" id="{A795B585-D3D5-5B47-8550-A354A3774966}"/>
              </a:ext>
            </a:extLst>
          </p:cNvPr>
          <p:cNvCxnSpPr>
            <a:cxnSpLocks/>
          </p:cNvCxnSpPr>
          <p:nvPr/>
        </p:nvCxnSpPr>
        <p:spPr>
          <a:xfrm>
            <a:off x="2302353" y="5633451"/>
            <a:ext cx="748458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A2197C-062A-1F41-9272-004605393620}"/>
              </a:ext>
            </a:extLst>
          </p:cNvPr>
          <p:cNvCxnSpPr>
            <a:cxnSpLocks/>
          </p:cNvCxnSpPr>
          <p:nvPr/>
        </p:nvCxnSpPr>
        <p:spPr>
          <a:xfrm>
            <a:off x="2301085" y="5472724"/>
            <a:ext cx="0" cy="3429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9492E25-F1B5-614A-994B-B4C69561CB0A}"/>
              </a:ext>
            </a:extLst>
          </p:cNvPr>
          <p:cNvSpPr txBox="1"/>
          <p:nvPr/>
        </p:nvSpPr>
        <p:spPr>
          <a:xfrm>
            <a:off x="1957882" y="5832294"/>
            <a:ext cx="686406" cy="369332"/>
          </a:xfrm>
          <a:prstGeom prst="rect">
            <a:avLst/>
          </a:prstGeom>
          <a:noFill/>
        </p:spPr>
        <p:txBody>
          <a:bodyPr wrap="none" rtlCol="0">
            <a:spAutoFit/>
          </a:bodyPr>
          <a:lstStyle/>
          <a:p>
            <a:pPr algn="l"/>
            <a:r>
              <a:rPr lang="en-US" dirty="0">
                <a:latin typeface="Georgia" panose="02040502050405020303" pitchFamily="18" charset="0"/>
              </a:rPr>
              <a:t>Start</a:t>
            </a:r>
          </a:p>
        </p:txBody>
      </p:sp>
      <p:cxnSp>
        <p:nvCxnSpPr>
          <p:cNvPr id="89" name="Straight Connector 88">
            <a:extLst>
              <a:ext uri="{FF2B5EF4-FFF2-40B4-BE49-F238E27FC236}">
                <a16:creationId xmlns:a16="http://schemas.microsoft.com/office/drawing/2014/main" id="{2BDABD72-DD38-E44C-9858-20276E8EDCDA}"/>
              </a:ext>
            </a:extLst>
          </p:cNvPr>
          <p:cNvCxnSpPr>
            <a:cxnSpLocks/>
          </p:cNvCxnSpPr>
          <p:nvPr/>
        </p:nvCxnSpPr>
        <p:spPr>
          <a:xfrm>
            <a:off x="4172548" y="5472724"/>
            <a:ext cx="0" cy="3429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11EAF5-32C5-DF47-9CBF-823DEF41A1BE}"/>
              </a:ext>
            </a:extLst>
          </p:cNvPr>
          <p:cNvSpPr txBox="1"/>
          <p:nvPr/>
        </p:nvSpPr>
        <p:spPr>
          <a:xfrm>
            <a:off x="3056746" y="5055459"/>
            <a:ext cx="2193229" cy="369332"/>
          </a:xfrm>
          <a:prstGeom prst="rect">
            <a:avLst/>
          </a:prstGeom>
          <a:noFill/>
        </p:spPr>
        <p:txBody>
          <a:bodyPr wrap="none" rtlCol="0">
            <a:spAutoFit/>
          </a:bodyPr>
          <a:lstStyle/>
          <a:p>
            <a:pPr algn="l"/>
            <a:r>
              <a:rPr lang="en-US" dirty="0">
                <a:latin typeface="Georgia" panose="02040502050405020303" pitchFamily="18" charset="0"/>
              </a:rPr>
              <a:t>Encrypt victim data</a:t>
            </a:r>
          </a:p>
        </p:txBody>
      </p:sp>
      <p:cxnSp>
        <p:nvCxnSpPr>
          <p:cNvPr id="90" name="Straight Connector 89">
            <a:extLst>
              <a:ext uri="{FF2B5EF4-FFF2-40B4-BE49-F238E27FC236}">
                <a16:creationId xmlns:a16="http://schemas.microsoft.com/office/drawing/2014/main" id="{5F9073ED-CA1C-B343-94A4-A4A61DB4AD7D}"/>
              </a:ext>
            </a:extLst>
          </p:cNvPr>
          <p:cNvCxnSpPr>
            <a:cxnSpLocks/>
          </p:cNvCxnSpPr>
          <p:nvPr/>
        </p:nvCxnSpPr>
        <p:spPr>
          <a:xfrm>
            <a:off x="9786938" y="5472724"/>
            <a:ext cx="0" cy="3429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40A03576-C190-7F4C-A516-6672116526E1}"/>
              </a:ext>
            </a:extLst>
          </p:cNvPr>
          <p:cNvSpPr txBox="1"/>
          <p:nvPr/>
        </p:nvSpPr>
        <p:spPr>
          <a:xfrm>
            <a:off x="9484611" y="5859021"/>
            <a:ext cx="604653" cy="369332"/>
          </a:xfrm>
          <a:prstGeom prst="rect">
            <a:avLst/>
          </a:prstGeom>
          <a:noFill/>
        </p:spPr>
        <p:txBody>
          <a:bodyPr wrap="none" rtlCol="0">
            <a:spAutoFit/>
          </a:bodyPr>
          <a:lstStyle/>
          <a:p>
            <a:pPr algn="l"/>
            <a:r>
              <a:rPr lang="en-US" dirty="0">
                <a:latin typeface="Georgia" panose="02040502050405020303" pitchFamily="18" charset="0"/>
              </a:rPr>
              <a:t>End</a:t>
            </a:r>
          </a:p>
        </p:txBody>
      </p:sp>
      <p:pic>
        <p:nvPicPr>
          <p:cNvPr id="92" name="Picture 10">
            <a:extLst>
              <a:ext uri="{FF2B5EF4-FFF2-40B4-BE49-F238E27FC236}">
                <a16:creationId xmlns:a16="http://schemas.microsoft.com/office/drawing/2014/main" id="{417A456C-DAD0-564F-BD45-F69120AE81A4}"/>
              </a:ext>
            </a:extLst>
          </p:cNvPr>
          <p:cNvPicPr>
            <a:picLocks noChangeAspect="1" noChangeArrowheads="1"/>
          </p:cNvPicPr>
          <p:nvPr/>
        </p:nvPicPr>
        <p:blipFill>
          <a:blip r:embed="rId3"/>
          <a:srcRect/>
          <a:stretch/>
        </p:blipFill>
        <p:spPr bwMode="auto">
          <a:xfrm>
            <a:off x="5712769" y="4634127"/>
            <a:ext cx="662481" cy="784097"/>
          </a:xfrm>
          <a:prstGeom prst="rect">
            <a:avLst/>
          </a:prstGeom>
          <a:noFill/>
          <a:extLst>
            <a:ext uri="{909E8E84-426E-40DD-AFC4-6F175D3DCCD1}">
              <a14:hiddenFill xmlns:a14="http://schemas.microsoft.com/office/drawing/2010/main">
                <a:solidFill>
                  <a:srgbClr val="FFFFFF"/>
                </a:solidFill>
              </a14:hiddenFill>
            </a:ext>
          </a:extLst>
        </p:spPr>
      </p:pic>
      <p:cxnSp>
        <p:nvCxnSpPr>
          <p:cNvPr id="93" name="Straight Connector 92">
            <a:extLst>
              <a:ext uri="{FF2B5EF4-FFF2-40B4-BE49-F238E27FC236}">
                <a16:creationId xmlns:a16="http://schemas.microsoft.com/office/drawing/2014/main" id="{4AAE75EE-F42B-CE43-938C-34B0F67A3E1B}"/>
              </a:ext>
            </a:extLst>
          </p:cNvPr>
          <p:cNvCxnSpPr>
            <a:cxnSpLocks/>
          </p:cNvCxnSpPr>
          <p:nvPr/>
        </p:nvCxnSpPr>
        <p:spPr>
          <a:xfrm>
            <a:off x="6044011" y="5472724"/>
            <a:ext cx="0" cy="3429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7834EF6-568B-8942-8674-4709DB78DA7F}"/>
              </a:ext>
            </a:extLst>
          </p:cNvPr>
          <p:cNvSpPr txBox="1"/>
          <p:nvPr/>
        </p:nvSpPr>
        <p:spPr>
          <a:xfrm>
            <a:off x="4311004" y="5859021"/>
            <a:ext cx="3466013" cy="369332"/>
          </a:xfrm>
          <a:prstGeom prst="rect">
            <a:avLst/>
          </a:prstGeom>
          <a:noFill/>
        </p:spPr>
        <p:txBody>
          <a:bodyPr wrap="none" rtlCol="0">
            <a:spAutoFit/>
          </a:bodyPr>
          <a:lstStyle/>
          <a:p>
            <a:pPr algn="l"/>
            <a:r>
              <a:rPr lang="en-US" dirty="0">
                <a:latin typeface="Georgia" panose="02040502050405020303" pitchFamily="18" charset="0"/>
              </a:rPr>
              <a:t>Wait for user storage operations</a:t>
            </a:r>
          </a:p>
        </p:txBody>
      </p:sp>
      <p:cxnSp>
        <p:nvCxnSpPr>
          <p:cNvPr id="94" name="Straight Connector 93">
            <a:extLst>
              <a:ext uri="{FF2B5EF4-FFF2-40B4-BE49-F238E27FC236}">
                <a16:creationId xmlns:a16="http://schemas.microsoft.com/office/drawing/2014/main" id="{E717013E-215E-9445-8718-52AA54038EC8}"/>
              </a:ext>
            </a:extLst>
          </p:cNvPr>
          <p:cNvCxnSpPr>
            <a:cxnSpLocks/>
          </p:cNvCxnSpPr>
          <p:nvPr/>
        </p:nvCxnSpPr>
        <p:spPr>
          <a:xfrm>
            <a:off x="7915474" y="5472724"/>
            <a:ext cx="0" cy="3429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9FD0DD3-A01B-2D47-99DE-335F81868613}"/>
              </a:ext>
            </a:extLst>
          </p:cNvPr>
          <p:cNvSpPr txBox="1"/>
          <p:nvPr/>
        </p:nvSpPr>
        <p:spPr>
          <a:xfrm>
            <a:off x="6603870" y="5023129"/>
            <a:ext cx="2614818" cy="369332"/>
          </a:xfrm>
          <a:prstGeom prst="rect">
            <a:avLst/>
          </a:prstGeom>
          <a:noFill/>
        </p:spPr>
        <p:txBody>
          <a:bodyPr wrap="none" rtlCol="0">
            <a:spAutoFit/>
          </a:bodyPr>
          <a:lstStyle/>
          <a:p>
            <a:pPr algn="l"/>
            <a:r>
              <a:rPr lang="en-US" dirty="0">
                <a:latin typeface="Georgia" panose="02040502050405020303" pitchFamily="18" charset="0"/>
              </a:rPr>
              <a:t>GC removes victim data</a:t>
            </a:r>
          </a:p>
        </p:txBody>
      </p:sp>
      <p:sp>
        <p:nvSpPr>
          <p:cNvPr id="98" name="Rectangle 97">
            <a:extLst>
              <a:ext uri="{FF2B5EF4-FFF2-40B4-BE49-F238E27FC236}">
                <a16:creationId xmlns:a16="http://schemas.microsoft.com/office/drawing/2014/main" id="{90175347-BD9E-0441-A908-9963BDA86E4B}"/>
              </a:ext>
            </a:extLst>
          </p:cNvPr>
          <p:cNvSpPr/>
          <p:nvPr/>
        </p:nvSpPr>
        <p:spPr>
          <a:xfrm>
            <a:off x="3119060" y="2418094"/>
            <a:ext cx="1639555" cy="833575"/>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A996D193-8F90-E942-A76B-E75F391B2E99}"/>
              </a:ext>
            </a:extLst>
          </p:cNvPr>
          <p:cNvSpPr/>
          <p:nvPr/>
        </p:nvSpPr>
        <p:spPr>
          <a:xfrm>
            <a:off x="6706116" y="2405638"/>
            <a:ext cx="1639555" cy="8447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57B1F6DB-5378-0542-BC81-B7A918AECC69}"/>
              </a:ext>
            </a:extLst>
          </p:cNvPr>
          <p:cNvSpPr/>
          <p:nvPr/>
        </p:nvSpPr>
        <p:spPr>
          <a:xfrm>
            <a:off x="3106544" y="3460329"/>
            <a:ext cx="1639555" cy="8282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3511AE3-7895-8C44-A6D9-9E79CC81DDD9}"/>
              </a:ext>
            </a:extLst>
          </p:cNvPr>
          <p:cNvSpPr/>
          <p:nvPr/>
        </p:nvSpPr>
        <p:spPr>
          <a:xfrm>
            <a:off x="4897246" y="3460329"/>
            <a:ext cx="1637056" cy="8267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67167AC9-38D8-9B43-83A6-0D92BB0879DB}"/>
              </a:ext>
            </a:extLst>
          </p:cNvPr>
          <p:cNvSpPr/>
          <p:nvPr/>
        </p:nvSpPr>
        <p:spPr>
          <a:xfrm>
            <a:off x="6691503" y="3460329"/>
            <a:ext cx="1637056" cy="828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F6E327B9-CD54-8041-BBDE-90CB55D958D6}"/>
              </a:ext>
            </a:extLst>
          </p:cNvPr>
          <p:cNvSpPr/>
          <p:nvPr/>
        </p:nvSpPr>
        <p:spPr>
          <a:xfrm>
            <a:off x="6206500" y="1157896"/>
            <a:ext cx="429896"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D55C22FA-6B84-0540-9809-22FBBC8D3E79}"/>
              </a:ext>
            </a:extLst>
          </p:cNvPr>
          <p:cNvSpPr txBox="1"/>
          <p:nvPr/>
        </p:nvSpPr>
        <p:spPr>
          <a:xfrm>
            <a:off x="6684959" y="1186471"/>
            <a:ext cx="2510624" cy="369332"/>
          </a:xfrm>
          <a:prstGeom prst="rect">
            <a:avLst/>
          </a:prstGeom>
          <a:noFill/>
        </p:spPr>
        <p:txBody>
          <a:bodyPr wrap="none" rtlCol="0">
            <a:spAutoFit/>
          </a:bodyPr>
          <a:lstStyle/>
          <a:p>
            <a:r>
              <a:rPr lang="en-US" dirty="0">
                <a:latin typeface="Georgia" panose="02040502050405020303" pitchFamily="18" charset="0"/>
              </a:rPr>
              <a:t>Retained Invalid Block</a:t>
            </a:r>
          </a:p>
        </p:txBody>
      </p:sp>
      <p:sp>
        <p:nvSpPr>
          <p:cNvPr id="47" name="Google Shape;145;p7">
            <a:extLst>
              <a:ext uri="{FF2B5EF4-FFF2-40B4-BE49-F238E27FC236}">
                <a16:creationId xmlns:a16="http://schemas.microsoft.com/office/drawing/2014/main" id="{49A076D9-DABD-0F4B-B9A5-F60575814C3A}"/>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49" name="Google Shape;100;p1">
            <a:extLst>
              <a:ext uri="{FF2B5EF4-FFF2-40B4-BE49-F238E27FC236}">
                <a16:creationId xmlns:a16="http://schemas.microsoft.com/office/drawing/2014/main" id="{94D27DF6-6CF5-774B-BCB2-C45387B3FE63}"/>
              </a:ext>
            </a:extLst>
          </p:cNvPr>
          <p:cNvSpPr txBox="1"/>
          <p:nvPr/>
        </p:nvSpPr>
        <p:spPr>
          <a:xfrm>
            <a:off x="65436" y="143274"/>
            <a:ext cx="11541198"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Ransomware 2.0: Timing Attack</a:t>
            </a:r>
            <a:endParaRPr lang="en-US" sz="4000" dirty="0">
              <a:solidFill>
                <a:schemeClr val="bg1"/>
              </a:solidFill>
              <a:latin typeface="Georgia"/>
              <a:ea typeface="Helvetica Neue Light"/>
              <a:cs typeface="Helvetica Neue Light"/>
            </a:endParaRPr>
          </a:p>
        </p:txBody>
      </p:sp>
      <p:sp>
        <p:nvSpPr>
          <p:cNvPr id="48" name="TextBox 47">
            <a:extLst>
              <a:ext uri="{FF2B5EF4-FFF2-40B4-BE49-F238E27FC236}">
                <a16:creationId xmlns:a16="http://schemas.microsoft.com/office/drawing/2014/main" id="{84DAC367-5D00-5C43-A8E5-5F2CA95A2A6D}"/>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
        <p:nvSpPr>
          <p:cNvPr id="5" name="TextBox 4">
            <a:extLst>
              <a:ext uri="{FF2B5EF4-FFF2-40B4-BE49-F238E27FC236}">
                <a16:creationId xmlns:a16="http://schemas.microsoft.com/office/drawing/2014/main" id="{B6FA167A-5DEA-F046-8AA3-993C581FBC92}"/>
              </a:ext>
            </a:extLst>
          </p:cNvPr>
          <p:cNvSpPr txBox="1"/>
          <p:nvPr/>
        </p:nvSpPr>
        <p:spPr>
          <a:xfrm>
            <a:off x="3746317" y="2619436"/>
            <a:ext cx="385042" cy="430887"/>
          </a:xfrm>
          <a:prstGeom prst="rect">
            <a:avLst/>
          </a:prstGeom>
          <a:noFill/>
        </p:spPr>
        <p:txBody>
          <a:bodyPr wrap="none" rtlCol="0">
            <a:spAutoFit/>
          </a:bodyPr>
          <a:lstStyle/>
          <a:p>
            <a:pPr algn="l"/>
            <a:r>
              <a:rPr lang="en-US" sz="2200" dirty="0">
                <a:latin typeface="Georgia" panose="02040502050405020303" pitchFamily="18" charset="0"/>
              </a:rPr>
              <a:t>X</a:t>
            </a:r>
          </a:p>
        </p:txBody>
      </p:sp>
      <p:sp>
        <p:nvSpPr>
          <p:cNvPr id="50" name="TextBox 49">
            <a:extLst>
              <a:ext uri="{FF2B5EF4-FFF2-40B4-BE49-F238E27FC236}">
                <a16:creationId xmlns:a16="http://schemas.microsoft.com/office/drawing/2014/main" id="{DFA437F6-40B8-C040-BDC8-AFAF9BB02138}"/>
              </a:ext>
            </a:extLst>
          </p:cNvPr>
          <p:cNvSpPr txBox="1"/>
          <p:nvPr/>
        </p:nvSpPr>
        <p:spPr>
          <a:xfrm>
            <a:off x="5501932" y="2619437"/>
            <a:ext cx="445956" cy="430887"/>
          </a:xfrm>
          <a:prstGeom prst="rect">
            <a:avLst/>
          </a:prstGeom>
          <a:noFill/>
        </p:spPr>
        <p:txBody>
          <a:bodyPr wrap="none" rtlCol="0">
            <a:spAutoFit/>
          </a:bodyPr>
          <a:lstStyle/>
          <a:p>
            <a:pPr algn="l"/>
            <a:r>
              <a:rPr lang="en-US" sz="2200" dirty="0">
                <a:latin typeface="Georgia" panose="02040502050405020303" pitchFamily="18" charset="0"/>
              </a:rPr>
              <a:t>X’</a:t>
            </a:r>
          </a:p>
        </p:txBody>
      </p:sp>
      <p:sp>
        <p:nvSpPr>
          <p:cNvPr id="53" name="Rectangle 52">
            <a:extLst>
              <a:ext uri="{FF2B5EF4-FFF2-40B4-BE49-F238E27FC236}">
                <a16:creationId xmlns:a16="http://schemas.microsoft.com/office/drawing/2014/main" id="{24CB4751-02D3-6B42-8BF4-88C158562F90}"/>
              </a:ext>
            </a:extLst>
          </p:cNvPr>
          <p:cNvSpPr/>
          <p:nvPr/>
        </p:nvSpPr>
        <p:spPr>
          <a:xfrm>
            <a:off x="6706116" y="2411249"/>
            <a:ext cx="1639555" cy="833575"/>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C6D59052-33A0-7C46-8769-3CC9C9C9CFA9}"/>
              </a:ext>
            </a:extLst>
          </p:cNvPr>
          <p:cNvSpPr txBox="1"/>
          <p:nvPr/>
        </p:nvSpPr>
        <p:spPr>
          <a:xfrm>
            <a:off x="7297803" y="2600983"/>
            <a:ext cx="373820" cy="430887"/>
          </a:xfrm>
          <a:prstGeom prst="rect">
            <a:avLst/>
          </a:prstGeom>
          <a:noFill/>
        </p:spPr>
        <p:txBody>
          <a:bodyPr wrap="none" rtlCol="0">
            <a:spAutoFit/>
          </a:bodyPr>
          <a:lstStyle/>
          <a:p>
            <a:pPr algn="l"/>
            <a:r>
              <a:rPr lang="en-US" sz="2200" dirty="0">
                <a:latin typeface="Georgia" panose="02040502050405020303" pitchFamily="18" charset="0"/>
              </a:rPr>
              <a:t>A</a:t>
            </a:r>
          </a:p>
        </p:txBody>
      </p:sp>
      <p:sp>
        <p:nvSpPr>
          <p:cNvPr id="55" name="Rectangle 54">
            <a:extLst>
              <a:ext uri="{FF2B5EF4-FFF2-40B4-BE49-F238E27FC236}">
                <a16:creationId xmlns:a16="http://schemas.microsoft.com/office/drawing/2014/main" id="{31FFCEAA-EF21-E54A-8C83-3EA127199FD8}"/>
              </a:ext>
            </a:extLst>
          </p:cNvPr>
          <p:cNvSpPr/>
          <p:nvPr/>
        </p:nvSpPr>
        <p:spPr>
          <a:xfrm>
            <a:off x="3103562" y="3454417"/>
            <a:ext cx="1639555" cy="833575"/>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67CA48F2-EBF7-564A-B5A3-9140C170CB3C}"/>
              </a:ext>
            </a:extLst>
          </p:cNvPr>
          <p:cNvSpPr txBox="1"/>
          <p:nvPr/>
        </p:nvSpPr>
        <p:spPr>
          <a:xfrm>
            <a:off x="3710747" y="3672492"/>
            <a:ext cx="369012" cy="430887"/>
          </a:xfrm>
          <a:prstGeom prst="rect">
            <a:avLst/>
          </a:prstGeom>
          <a:noFill/>
        </p:spPr>
        <p:txBody>
          <a:bodyPr wrap="none" rtlCol="0">
            <a:spAutoFit/>
          </a:bodyPr>
          <a:lstStyle/>
          <a:p>
            <a:pPr algn="l"/>
            <a:r>
              <a:rPr lang="en-US" sz="2200" dirty="0">
                <a:latin typeface="Georgia" panose="02040502050405020303" pitchFamily="18" charset="0"/>
              </a:rPr>
              <a:t>B</a:t>
            </a:r>
          </a:p>
        </p:txBody>
      </p:sp>
      <p:sp>
        <p:nvSpPr>
          <p:cNvPr id="57" name="Rectangle 56">
            <a:extLst>
              <a:ext uri="{FF2B5EF4-FFF2-40B4-BE49-F238E27FC236}">
                <a16:creationId xmlns:a16="http://schemas.microsoft.com/office/drawing/2014/main" id="{BB844BE8-85C2-1D49-BFAE-14F2672E5A54}"/>
              </a:ext>
            </a:extLst>
          </p:cNvPr>
          <p:cNvSpPr/>
          <p:nvPr/>
        </p:nvSpPr>
        <p:spPr>
          <a:xfrm>
            <a:off x="4894747" y="3454417"/>
            <a:ext cx="1639555" cy="833575"/>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962095D-9CED-9D41-935C-A191A7FDD9CA}"/>
              </a:ext>
            </a:extLst>
          </p:cNvPr>
          <p:cNvSpPr txBox="1"/>
          <p:nvPr/>
        </p:nvSpPr>
        <p:spPr>
          <a:xfrm>
            <a:off x="5501932" y="3672492"/>
            <a:ext cx="365806" cy="430887"/>
          </a:xfrm>
          <a:prstGeom prst="rect">
            <a:avLst/>
          </a:prstGeom>
          <a:noFill/>
        </p:spPr>
        <p:txBody>
          <a:bodyPr wrap="none" rtlCol="0">
            <a:spAutoFit/>
          </a:bodyPr>
          <a:lstStyle/>
          <a:p>
            <a:pPr algn="l"/>
            <a:r>
              <a:rPr lang="en-US" sz="2200" dirty="0">
                <a:latin typeface="Georgia" panose="02040502050405020303" pitchFamily="18" charset="0"/>
              </a:rPr>
              <a:t>C</a:t>
            </a:r>
          </a:p>
        </p:txBody>
      </p:sp>
      <p:sp>
        <p:nvSpPr>
          <p:cNvPr id="59" name="Rectangle 58">
            <a:extLst>
              <a:ext uri="{FF2B5EF4-FFF2-40B4-BE49-F238E27FC236}">
                <a16:creationId xmlns:a16="http://schemas.microsoft.com/office/drawing/2014/main" id="{693F59EA-3527-2F40-AF5B-423633FAAE69}"/>
              </a:ext>
            </a:extLst>
          </p:cNvPr>
          <p:cNvSpPr/>
          <p:nvPr/>
        </p:nvSpPr>
        <p:spPr>
          <a:xfrm>
            <a:off x="6689361" y="3451870"/>
            <a:ext cx="1639555" cy="833575"/>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53D7B64C-4B73-6346-9129-69772C7044E9}"/>
              </a:ext>
            </a:extLst>
          </p:cNvPr>
          <p:cNvSpPr txBox="1"/>
          <p:nvPr/>
        </p:nvSpPr>
        <p:spPr>
          <a:xfrm>
            <a:off x="7265550" y="3669945"/>
            <a:ext cx="396262" cy="430887"/>
          </a:xfrm>
          <a:prstGeom prst="rect">
            <a:avLst/>
          </a:prstGeom>
          <a:noFill/>
        </p:spPr>
        <p:txBody>
          <a:bodyPr wrap="none" rtlCol="0">
            <a:spAutoFit/>
          </a:bodyPr>
          <a:lstStyle/>
          <a:p>
            <a:pPr algn="l"/>
            <a:r>
              <a:rPr lang="en-US" sz="2200" dirty="0">
                <a:latin typeface="Georgia" panose="02040502050405020303" pitchFamily="18" charset="0"/>
              </a:rPr>
              <a:t>D</a:t>
            </a:r>
          </a:p>
        </p:txBody>
      </p:sp>
      <p:sp>
        <p:nvSpPr>
          <p:cNvPr id="61" name="Rectangle 60">
            <a:extLst>
              <a:ext uri="{FF2B5EF4-FFF2-40B4-BE49-F238E27FC236}">
                <a16:creationId xmlns:a16="http://schemas.microsoft.com/office/drawing/2014/main" id="{8860514C-9EA7-654F-96BC-EE7FBCB49312}"/>
              </a:ext>
            </a:extLst>
          </p:cNvPr>
          <p:cNvSpPr/>
          <p:nvPr/>
        </p:nvSpPr>
        <p:spPr>
          <a:xfrm>
            <a:off x="3115934" y="2415513"/>
            <a:ext cx="1639555" cy="8335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023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mph" presetSubtype="2" fill="hold" nodeType="withEffect">
                                  <p:stCondLst>
                                    <p:cond delay="0"/>
                                  </p:stCondLst>
                                  <p:childTnLst>
                                    <p:animClr clrSpc="rgb" dir="cw">
                                      <p:cBhvr>
                                        <p:cTn id="14" dur="1000" fill="hold"/>
                                        <p:tgtEl>
                                          <p:spTgt spid="98"/>
                                        </p:tgtEl>
                                        <p:attrNameLst>
                                          <p:attrName>fillcolor</p:attrName>
                                        </p:attrNameLst>
                                      </p:cBhvr>
                                      <p:to>
                                        <a:schemeClr val="bg2"/>
                                      </p:to>
                                    </p:animClr>
                                    <p:set>
                                      <p:cBhvr>
                                        <p:cTn id="15" dur="1000" fill="hold"/>
                                        <p:tgtEl>
                                          <p:spTgt spid="98"/>
                                        </p:tgtEl>
                                        <p:attrNameLst>
                                          <p:attrName>fill.type</p:attrName>
                                        </p:attrNameLst>
                                      </p:cBhvr>
                                      <p:to>
                                        <p:strVal val="solid"/>
                                      </p:to>
                                    </p:set>
                                    <p:set>
                                      <p:cBhvr>
                                        <p:cTn id="16" dur="1000" fill="hold"/>
                                        <p:tgtEl>
                                          <p:spTgt spid="98"/>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par>
                                <p:cTn id="21" presetID="9" presetClass="emph" presetSubtype="0" grpId="1" nodeType="withEffect">
                                  <p:stCondLst>
                                    <p:cond delay="0"/>
                                  </p:stCondLst>
                                  <p:childTnLst>
                                    <p:set>
                                      <p:cBhvr>
                                        <p:cTn id="22" dur="indefinite"/>
                                        <p:tgtEl>
                                          <p:spTgt spid="35"/>
                                        </p:tgtEl>
                                        <p:attrNameLst>
                                          <p:attrName>style.opacity</p:attrName>
                                        </p:attrNameLst>
                                      </p:cBhvr>
                                      <p:to>
                                        <p:strVal val="0.5"/>
                                      </p:to>
                                    </p:set>
                                    <p:animEffect filter="image" prLst="opacity: 0.5">
                                      <p:cBhvr rctx="IE">
                                        <p:cTn id="23" dur="indefinite"/>
                                        <p:tgtEl>
                                          <p:spTgt spid="35"/>
                                        </p:tgtEl>
                                      </p:cBhvr>
                                    </p:animEffect>
                                  </p:childTnLst>
                                </p:cTn>
                              </p:par>
                              <p:par>
                                <p:cTn id="24" presetID="9" presetClass="emph" presetSubtype="0" nodeType="withEffect">
                                  <p:stCondLst>
                                    <p:cond delay="0"/>
                                  </p:stCondLst>
                                  <p:childTnLst>
                                    <p:set>
                                      <p:cBhvr>
                                        <p:cTn id="25" dur="indefinite"/>
                                        <p:tgtEl>
                                          <p:spTgt spid="89"/>
                                        </p:tgtEl>
                                        <p:attrNameLst>
                                          <p:attrName>style.opacity</p:attrName>
                                        </p:attrNameLst>
                                      </p:cBhvr>
                                      <p:to>
                                        <p:strVal val="0.25"/>
                                      </p:to>
                                    </p:set>
                                    <p:animEffect filter="image" prLst="opacity: 0.25">
                                      <p:cBhvr rctx="IE">
                                        <p:cTn id="26" dur="indefinite"/>
                                        <p:tgtEl>
                                          <p:spTgt spid="89"/>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500"/>
                                  </p:stCondLst>
                                  <p:childTnLst>
                                    <p:set>
                                      <p:cBhvr>
                                        <p:cTn id="33" dur="1" fill="hold">
                                          <p:stCondLst>
                                            <p:cond delay="0"/>
                                          </p:stCondLst>
                                        </p:cTn>
                                        <p:tgtEl>
                                          <p:spTgt spid="53"/>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par>
                          <p:cTn id="37" fill="hold">
                            <p:stCondLst>
                              <p:cond delay="500"/>
                            </p:stCondLst>
                            <p:childTnLst>
                              <p:par>
                                <p:cTn id="38" presetID="1" presetClass="entr" presetSubtype="0" fill="hold" grpId="0" nodeType="afterEffect">
                                  <p:stCondLst>
                                    <p:cond delay="500"/>
                                  </p:stCondLst>
                                  <p:childTnLst>
                                    <p:set>
                                      <p:cBhvr>
                                        <p:cTn id="39" dur="1" fill="hold">
                                          <p:stCondLst>
                                            <p:cond delay="0"/>
                                          </p:stCondLst>
                                        </p:cTn>
                                        <p:tgtEl>
                                          <p:spTgt spid="55"/>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grpId="0" nodeType="after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par>
                          <p:cTn id="43" fill="hold">
                            <p:stCondLst>
                              <p:cond delay="1000"/>
                            </p:stCondLst>
                            <p:childTnLst>
                              <p:par>
                                <p:cTn id="44" presetID="1" presetClass="entr" presetSubtype="0" fill="hold" grpId="0" nodeType="afterEffect">
                                  <p:stCondLst>
                                    <p:cond delay="500"/>
                                  </p:stCondLst>
                                  <p:childTnLst>
                                    <p:set>
                                      <p:cBhvr>
                                        <p:cTn id="45" dur="1" fill="hold">
                                          <p:stCondLst>
                                            <p:cond delay="0"/>
                                          </p:stCondLst>
                                        </p:cTn>
                                        <p:tgtEl>
                                          <p:spTgt spid="58"/>
                                        </p:tgtEl>
                                        <p:attrNameLst>
                                          <p:attrName>style.visibility</p:attrName>
                                        </p:attrNameLst>
                                      </p:cBhvr>
                                      <p:to>
                                        <p:strVal val="visible"/>
                                      </p:to>
                                    </p:set>
                                  </p:childTnLst>
                                </p:cTn>
                              </p:par>
                            </p:childTnLst>
                          </p:cTn>
                        </p:par>
                        <p:par>
                          <p:cTn id="46" fill="hold">
                            <p:stCondLst>
                              <p:cond delay="1500"/>
                            </p:stCondLst>
                            <p:childTnLst>
                              <p:par>
                                <p:cTn id="47" presetID="1" presetClass="entr" presetSubtype="0" fill="hold" grpId="0" nodeType="after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par>
                          <p:cTn id="49" fill="hold">
                            <p:stCondLst>
                              <p:cond delay="1500"/>
                            </p:stCondLst>
                            <p:childTnLst>
                              <p:par>
                                <p:cTn id="50" presetID="1" presetClass="entr" presetSubtype="0" fill="hold" grpId="0" nodeType="afterEffect">
                                  <p:stCondLst>
                                    <p:cond delay="500"/>
                                  </p:stCondLst>
                                  <p:childTnLst>
                                    <p:set>
                                      <p:cBhvr>
                                        <p:cTn id="51" dur="1" fill="hold">
                                          <p:stCondLst>
                                            <p:cond delay="0"/>
                                          </p:stCondLst>
                                        </p:cTn>
                                        <p:tgtEl>
                                          <p:spTgt spid="59"/>
                                        </p:tgtEl>
                                        <p:attrNameLst>
                                          <p:attrName>style.visibility</p:attrName>
                                        </p:attrNameLst>
                                      </p:cBhvr>
                                      <p:to>
                                        <p:strVal val="visible"/>
                                      </p:to>
                                    </p:set>
                                  </p:childTnLst>
                                </p:cTn>
                              </p:par>
                            </p:childTnLst>
                          </p:cTn>
                        </p:par>
                        <p:par>
                          <p:cTn id="52" fill="hold">
                            <p:stCondLst>
                              <p:cond delay="2000"/>
                            </p:stCondLst>
                            <p:childTnLst>
                              <p:par>
                                <p:cTn id="53" presetID="1" presetClass="entr" presetSubtype="0" fill="hold" grpId="0" nodeType="after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9" presetClass="emph" presetSubtype="0" grpId="1" nodeType="withEffect">
                                  <p:stCondLst>
                                    <p:cond delay="0"/>
                                  </p:stCondLst>
                                  <p:childTnLst>
                                    <p:set>
                                      <p:cBhvr>
                                        <p:cTn id="60" dur="indefinite"/>
                                        <p:tgtEl>
                                          <p:spTgt spid="43"/>
                                        </p:tgtEl>
                                        <p:attrNameLst>
                                          <p:attrName>style.opacity</p:attrName>
                                        </p:attrNameLst>
                                      </p:cBhvr>
                                      <p:to>
                                        <p:strVal val="0.5"/>
                                      </p:to>
                                    </p:set>
                                    <p:animEffect filter="image" prLst="opacity: 0.5">
                                      <p:cBhvr rctx="IE">
                                        <p:cTn id="61" dur="indefinite"/>
                                        <p:tgtEl>
                                          <p:spTgt spid="43"/>
                                        </p:tgtEl>
                                      </p:cBhvr>
                                    </p:animEffect>
                                  </p:childTnLst>
                                </p:cTn>
                              </p:par>
                              <p:par>
                                <p:cTn id="62" presetID="9" presetClass="emph" presetSubtype="0" nodeType="withEffect">
                                  <p:stCondLst>
                                    <p:cond delay="0"/>
                                  </p:stCondLst>
                                  <p:childTnLst>
                                    <p:set>
                                      <p:cBhvr>
                                        <p:cTn id="63" dur="indefinite"/>
                                        <p:tgtEl>
                                          <p:spTgt spid="93"/>
                                        </p:tgtEl>
                                        <p:attrNameLst>
                                          <p:attrName>style.opacity</p:attrName>
                                        </p:attrNameLst>
                                      </p:cBhvr>
                                      <p:to>
                                        <p:strVal val="0.25"/>
                                      </p:to>
                                    </p:set>
                                    <p:animEffect filter="image" prLst="opacity: 0.25">
                                      <p:cBhvr rctx="IE">
                                        <p:cTn id="64" dur="indefinite"/>
                                        <p:tgtEl>
                                          <p:spTgt spid="93"/>
                                        </p:tgtEl>
                                      </p:cBhvr>
                                    </p:animEffect>
                                  </p:childTnLst>
                                </p:cTn>
                              </p:par>
                              <p:par>
                                <p:cTn id="65" presetID="9" presetClass="emph" presetSubtype="0" nodeType="withEffect">
                                  <p:stCondLst>
                                    <p:cond delay="0"/>
                                  </p:stCondLst>
                                  <p:childTnLst>
                                    <p:set>
                                      <p:cBhvr>
                                        <p:cTn id="66" dur="indefinite"/>
                                        <p:tgtEl>
                                          <p:spTgt spid="92"/>
                                        </p:tgtEl>
                                        <p:attrNameLst>
                                          <p:attrName>style.opacity</p:attrName>
                                        </p:attrNameLst>
                                      </p:cBhvr>
                                      <p:to>
                                        <p:strVal val="0.25"/>
                                      </p:to>
                                    </p:set>
                                    <p:animEffect filter="image" prLst="opacity: 0.25">
                                      <p:cBhvr rctx="IE">
                                        <p:cTn id="67" dur="indefinite"/>
                                        <p:tgtEl>
                                          <p:spTgt spid="92"/>
                                        </p:tgtEl>
                                      </p:cBhvr>
                                    </p:animEffect>
                                  </p:childTnLst>
                                </p:cTn>
                              </p:par>
                              <p:par>
                                <p:cTn id="68" presetID="1" presetClass="entr" presetSubtype="0" fill="hold" grpId="0" nodeType="withEffect">
                                  <p:stCondLst>
                                    <p:cond delay="0"/>
                                  </p:stCondLst>
                                  <p:childTnLst>
                                    <p:set>
                                      <p:cBhvr>
                                        <p:cTn id="69" dur="1" fill="hold">
                                          <p:stCondLst>
                                            <p:cond delay="0"/>
                                          </p:stCondLst>
                                        </p:cTn>
                                        <p:tgtEl>
                                          <p:spTgt spid="64"/>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6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9" presetClass="emph" presetSubtype="0" nodeType="clickEffect">
                                  <p:stCondLst>
                                    <p:cond delay="0"/>
                                  </p:stCondLst>
                                  <p:childTnLst>
                                    <p:set>
                                      <p:cBhvr>
                                        <p:cTn id="75" dur="indefinite"/>
                                        <p:tgtEl>
                                          <p:spTgt spid="94"/>
                                        </p:tgtEl>
                                        <p:attrNameLst>
                                          <p:attrName>style.opacity</p:attrName>
                                        </p:attrNameLst>
                                      </p:cBhvr>
                                      <p:to>
                                        <p:strVal val="0.25"/>
                                      </p:to>
                                    </p:set>
                                    <p:animEffect filter="image" prLst="opacity: 0.25">
                                      <p:cBhvr rctx="IE">
                                        <p:cTn id="76" dur="indefinite"/>
                                        <p:tgtEl>
                                          <p:spTgt spid="94"/>
                                        </p:tgtEl>
                                      </p:cBhvr>
                                    </p:animEffect>
                                  </p:childTnLst>
                                </p:cTn>
                              </p:par>
                              <p:par>
                                <p:cTn id="77" presetID="9" presetClass="emph" presetSubtype="0" grpId="1" nodeType="withEffect">
                                  <p:stCondLst>
                                    <p:cond delay="0"/>
                                  </p:stCondLst>
                                  <p:childTnLst>
                                    <p:set>
                                      <p:cBhvr>
                                        <p:cTn id="78" dur="indefinite"/>
                                        <p:tgtEl>
                                          <p:spTgt spid="64"/>
                                        </p:tgtEl>
                                        <p:attrNameLst>
                                          <p:attrName>style.opacity</p:attrName>
                                        </p:attrNameLst>
                                      </p:cBhvr>
                                      <p:to>
                                        <p:strVal val="0.5"/>
                                      </p:to>
                                    </p:set>
                                    <p:animEffect filter="image" prLst="opacity: 0.5">
                                      <p:cBhvr rctx="IE">
                                        <p:cTn id="79" dur="indefinite"/>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35" grpId="0"/>
      <p:bldP spid="35" grpId="1"/>
      <p:bldP spid="43" grpId="0"/>
      <p:bldP spid="43" grpId="1"/>
      <p:bldP spid="64" grpId="0"/>
      <p:bldP spid="64" grpId="1"/>
      <p:bldP spid="50" grpId="0"/>
      <p:bldP spid="53" grpId="0" animBg="1"/>
      <p:bldP spid="54" grpId="0"/>
      <p:bldP spid="55" grpId="0" animBg="1"/>
      <p:bldP spid="56" grpId="0"/>
      <p:bldP spid="57" grpId="0" animBg="1"/>
      <p:bldP spid="58" grpId="0"/>
      <p:bldP spid="59" grpId="0" animBg="1"/>
      <p:bldP spid="60" grpId="0"/>
      <p:bldP spid="6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5" name="Group 4">
            <a:extLst>
              <a:ext uri="{FF2B5EF4-FFF2-40B4-BE49-F238E27FC236}">
                <a16:creationId xmlns:a16="http://schemas.microsoft.com/office/drawing/2014/main" id="{787AF0B9-4149-5E4A-A0D4-5D5C1BBA2F82}"/>
              </a:ext>
            </a:extLst>
          </p:cNvPr>
          <p:cNvGrpSpPr/>
          <p:nvPr/>
        </p:nvGrpSpPr>
        <p:grpSpPr>
          <a:xfrm>
            <a:off x="2301085" y="5472724"/>
            <a:ext cx="7485853" cy="342900"/>
            <a:chOff x="2301085" y="5472724"/>
            <a:chExt cx="7485853" cy="342900"/>
          </a:xfrm>
        </p:grpSpPr>
        <p:cxnSp>
          <p:nvCxnSpPr>
            <p:cNvPr id="22" name="Straight Connector 21">
              <a:extLst>
                <a:ext uri="{FF2B5EF4-FFF2-40B4-BE49-F238E27FC236}">
                  <a16:creationId xmlns:a16="http://schemas.microsoft.com/office/drawing/2014/main" id="{3DA2197C-062A-1F41-9272-004605393620}"/>
                </a:ext>
              </a:extLst>
            </p:cNvPr>
            <p:cNvCxnSpPr>
              <a:cxnSpLocks/>
            </p:cNvCxnSpPr>
            <p:nvPr/>
          </p:nvCxnSpPr>
          <p:spPr>
            <a:xfrm>
              <a:off x="2301085" y="5472724"/>
              <a:ext cx="0" cy="3429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795B585-D3D5-5B47-8550-A354A3774966}"/>
                </a:ext>
              </a:extLst>
            </p:cNvPr>
            <p:cNvCxnSpPr>
              <a:cxnSpLocks/>
            </p:cNvCxnSpPr>
            <p:nvPr/>
          </p:nvCxnSpPr>
          <p:spPr>
            <a:xfrm>
              <a:off x="2302353" y="5644174"/>
              <a:ext cx="748458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F9073ED-CA1C-B343-94A4-A4A61DB4AD7D}"/>
                </a:ext>
              </a:extLst>
            </p:cNvPr>
            <p:cNvCxnSpPr>
              <a:cxnSpLocks/>
            </p:cNvCxnSpPr>
            <p:nvPr/>
          </p:nvCxnSpPr>
          <p:spPr>
            <a:xfrm>
              <a:off x="9786938" y="5472724"/>
              <a:ext cx="0" cy="3429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r>
              <a:rPr lang="en-US" dirty="0">
                <a:solidFill>
                  <a:schemeClr val="bg1"/>
                </a:solidFill>
              </a:rPr>
              <a:t>11</a:t>
            </a:r>
            <a:endParaRPr lang="en-US" dirty="0">
              <a:solidFill>
                <a:schemeClr val="bg1"/>
              </a:solidFill>
              <a:cs typeface="Calibri"/>
            </a:endParaRPr>
          </a:p>
        </p:txBody>
      </p:sp>
      <p:sp>
        <p:nvSpPr>
          <p:cNvPr id="2" name="Rectangle 1">
            <a:extLst>
              <a:ext uri="{FF2B5EF4-FFF2-40B4-BE49-F238E27FC236}">
                <a16:creationId xmlns:a16="http://schemas.microsoft.com/office/drawing/2014/main" id="{1505E4DF-B243-9940-B2C1-E5279DDDF935}"/>
              </a:ext>
            </a:extLst>
          </p:cNvPr>
          <p:cNvSpPr/>
          <p:nvPr/>
        </p:nvSpPr>
        <p:spPr>
          <a:xfrm>
            <a:off x="2630637" y="1874195"/>
            <a:ext cx="6144589" cy="25594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BB9133E-F7ED-E944-92D1-C0EFCE3F417F}"/>
              </a:ext>
            </a:extLst>
          </p:cNvPr>
          <p:cNvSpPr txBox="1"/>
          <p:nvPr/>
        </p:nvSpPr>
        <p:spPr>
          <a:xfrm>
            <a:off x="2740374" y="1827364"/>
            <a:ext cx="809837" cy="492443"/>
          </a:xfrm>
          <a:prstGeom prst="rect">
            <a:avLst/>
          </a:prstGeom>
          <a:noFill/>
        </p:spPr>
        <p:txBody>
          <a:bodyPr wrap="square" rtlCol="0">
            <a:spAutoFit/>
          </a:bodyPr>
          <a:lstStyle/>
          <a:p>
            <a:r>
              <a:rPr lang="en-US" sz="2600" dirty="0">
                <a:latin typeface="Georgia" panose="02040502050405020303" pitchFamily="18" charset="0"/>
              </a:rPr>
              <a:t>SSD</a:t>
            </a:r>
          </a:p>
        </p:txBody>
      </p:sp>
      <p:cxnSp>
        <p:nvCxnSpPr>
          <p:cNvPr id="89" name="Straight Connector 88">
            <a:extLst>
              <a:ext uri="{FF2B5EF4-FFF2-40B4-BE49-F238E27FC236}">
                <a16:creationId xmlns:a16="http://schemas.microsoft.com/office/drawing/2014/main" id="{2BDABD72-DD38-E44C-9858-20276E8EDCDA}"/>
              </a:ext>
            </a:extLst>
          </p:cNvPr>
          <p:cNvCxnSpPr>
            <a:cxnSpLocks/>
          </p:cNvCxnSpPr>
          <p:nvPr/>
        </p:nvCxnSpPr>
        <p:spPr>
          <a:xfrm>
            <a:off x="4172548" y="5472724"/>
            <a:ext cx="0" cy="3429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11EAF5-32C5-DF47-9CBF-823DEF41A1BE}"/>
              </a:ext>
            </a:extLst>
          </p:cNvPr>
          <p:cNvSpPr txBox="1"/>
          <p:nvPr/>
        </p:nvSpPr>
        <p:spPr>
          <a:xfrm>
            <a:off x="3062446" y="5006238"/>
            <a:ext cx="2193229" cy="369332"/>
          </a:xfrm>
          <a:prstGeom prst="rect">
            <a:avLst/>
          </a:prstGeom>
          <a:noFill/>
        </p:spPr>
        <p:txBody>
          <a:bodyPr wrap="none" rtlCol="0">
            <a:spAutoFit/>
          </a:bodyPr>
          <a:lstStyle/>
          <a:p>
            <a:pPr algn="l"/>
            <a:r>
              <a:rPr lang="en-US" dirty="0">
                <a:latin typeface="Georgia" panose="02040502050405020303" pitchFamily="18" charset="0"/>
              </a:rPr>
              <a:t>Encrypt victim data</a:t>
            </a:r>
          </a:p>
        </p:txBody>
      </p:sp>
      <p:sp>
        <p:nvSpPr>
          <p:cNvPr id="25" name="TextBox 24">
            <a:extLst>
              <a:ext uri="{FF2B5EF4-FFF2-40B4-BE49-F238E27FC236}">
                <a16:creationId xmlns:a16="http://schemas.microsoft.com/office/drawing/2014/main" id="{49492E25-F1B5-614A-994B-B4C69561CB0A}"/>
              </a:ext>
            </a:extLst>
          </p:cNvPr>
          <p:cNvSpPr txBox="1"/>
          <p:nvPr/>
        </p:nvSpPr>
        <p:spPr>
          <a:xfrm>
            <a:off x="1957882" y="5832294"/>
            <a:ext cx="686406" cy="369332"/>
          </a:xfrm>
          <a:prstGeom prst="rect">
            <a:avLst/>
          </a:prstGeom>
          <a:noFill/>
        </p:spPr>
        <p:txBody>
          <a:bodyPr wrap="none" rtlCol="0">
            <a:spAutoFit/>
          </a:bodyPr>
          <a:lstStyle/>
          <a:p>
            <a:pPr algn="l"/>
            <a:r>
              <a:rPr lang="en-US" dirty="0">
                <a:latin typeface="Georgia" panose="02040502050405020303" pitchFamily="18" charset="0"/>
              </a:rPr>
              <a:t>Start</a:t>
            </a:r>
          </a:p>
        </p:txBody>
      </p:sp>
      <p:sp>
        <p:nvSpPr>
          <p:cNvPr id="91" name="TextBox 90">
            <a:extLst>
              <a:ext uri="{FF2B5EF4-FFF2-40B4-BE49-F238E27FC236}">
                <a16:creationId xmlns:a16="http://schemas.microsoft.com/office/drawing/2014/main" id="{40A03576-C190-7F4C-A516-6672116526E1}"/>
              </a:ext>
            </a:extLst>
          </p:cNvPr>
          <p:cNvSpPr txBox="1"/>
          <p:nvPr/>
        </p:nvSpPr>
        <p:spPr>
          <a:xfrm>
            <a:off x="9484611" y="5859021"/>
            <a:ext cx="604653" cy="369332"/>
          </a:xfrm>
          <a:prstGeom prst="rect">
            <a:avLst/>
          </a:prstGeom>
          <a:noFill/>
        </p:spPr>
        <p:txBody>
          <a:bodyPr wrap="none" rtlCol="0">
            <a:spAutoFit/>
          </a:bodyPr>
          <a:lstStyle/>
          <a:p>
            <a:pPr algn="l"/>
            <a:r>
              <a:rPr lang="en-US" dirty="0">
                <a:latin typeface="Georgia" panose="02040502050405020303" pitchFamily="18" charset="0"/>
              </a:rPr>
              <a:t>End</a:t>
            </a:r>
          </a:p>
        </p:txBody>
      </p:sp>
      <p:pic>
        <p:nvPicPr>
          <p:cNvPr id="92" name="Picture 10">
            <a:extLst>
              <a:ext uri="{FF2B5EF4-FFF2-40B4-BE49-F238E27FC236}">
                <a16:creationId xmlns:a16="http://schemas.microsoft.com/office/drawing/2014/main" id="{417A456C-DAD0-564F-BD45-F69120AE81A4}"/>
              </a:ext>
            </a:extLst>
          </p:cNvPr>
          <p:cNvPicPr>
            <a:picLocks noChangeAspect="1" noChangeArrowheads="1"/>
          </p:cNvPicPr>
          <p:nvPr/>
        </p:nvPicPr>
        <p:blipFill>
          <a:blip r:embed="rId3"/>
          <a:srcRect/>
          <a:stretch/>
        </p:blipFill>
        <p:spPr bwMode="auto">
          <a:xfrm>
            <a:off x="5712770" y="4678309"/>
            <a:ext cx="662481" cy="662481"/>
          </a:xfrm>
          <a:prstGeom prst="rect">
            <a:avLst/>
          </a:prstGeom>
          <a:noFill/>
          <a:extLst>
            <a:ext uri="{909E8E84-426E-40DD-AFC4-6F175D3DCCD1}">
              <a14:hiddenFill xmlns:a14="http://schemas.microsoft.com/office/drawing/2010/main">
                <a:solidFill>
                  <a:srgbClr val="FFFFFF"/>
                </a:solidFill>
              </a14:hiddenFill>
            </a:ext>
          </a:extLst>
        </p:spPr>
      </p:pic>
      <p:cxnSp>
        <p:nvCxnSpPr>
          <p:cNvPr id="93" name="Straight Connector 92">
            <a:extLst>
              <a:ext uri="{FF2B5EF4-FFF2-40B4-BE49-F238E27FC236}">
                <a16:creationId xmlns:a16="http://schemas.microsoft.com/office/drawing/2014/main" id="{4AAE75EE-F42B-CE43-938C-34B0F67A3E1B}"/>
              </a:ext>
            </a:extLst>
          </p:cNvPr>
          <p:cNvCxnSpPr>
            <a:cxnSpLocks/>
          </p:cNvCxnSpPr>
          <p:nvPr/>
        </p:nvCxnSpPr>
        <p:spPr>
          <a:xfrm>
            <a:off x="6044011" y="5472724"/>
            <a:ext cx="0" cy="3429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7834EF6-568B-8942-8674-4709DB78DA7F}"/>
              </a:ext>
            </a:extLst>
          </p:cNvPr>
          <p:cNvSpPr txBox="1"/>
          <p:nvPr/>
        </p:nvSpPr>
        <p:spPr>
          <a:xfrm>
            <a:off x="5099711" y="5898713"/>
            <a:ext cx="1890261" cy="369332"/>
          </a:xfrm>
          <a:prstGeom prst="rect">
            <a:avLst/>
          </a:prstGeom>
          <a:noFill/>
        </p:spPr>
        <p:txBody>
          <a:bodyPr wrap="none" rtlCol="0">
            <a:spAutoFit/>
          </a:bodyPr>
          <a:lstStyle/>
          <a:p>
            <a:pPr algn="l"/>
            <a:r>
              <a:rPr lang="en-US" dirty="0">
                <a:latin typeface="Georgia" panose="02040502050405020303" pitchFamily="18" charset="0"/>
              </a:rPr>
              <a:t>Trim victim data</a:t>
            </a:r>
          </a:p>
        </p:txBody>
      </p:sp>
      <p:cxnSp>
        <p:nvCxnSpPr>
          <p:cNvPr id="94" name="Straight Connector 93">
            <a:extLst>
              <a:ext uri="{FF2B5EF4-FFF2-40B4-BE49-F238E27FC236}">
                <a16:creationId xmlns:a16="http://schemas.microsoft.com/office/drawing/2014/main" id="{E717013E-215E-9445-8718-52AA54038EC8}"/>
              </a:ext>
            </a:extLst>
          </p:cNvPr>
          <p:cNvCxnSpPr>
            <a:cxnSpLocks/>
          </p:cNvCxnSpPr>
          <p:nvPr/>
        </p:nvCxnSpPr>
        <p:spPr>
          <a:xfrm>
            <a:off x="7915474" y="5472724"/>
            <a:ext cx="0" cy="3429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9FD0DD3-A01B-2D47-99DE-335F81868613}"/>
              </a:ext>
            </a:extLst>
          </p:cNvPr>
          <p:cNvSpPr txBox="1"/>
          <p:nvPr/>
        </p:nvSpPr>
        <p:spPr>
          <a:xfrm>
            <a:off x="6616614" y="5022966"/>
            <a:ext cx="2614818" cy="369332"/>
          </a:xfrm>
          <a:prstGeom prst="rect">
            <a:avLst/>
          </a:prstGeom>
          <a:noFill/>
        </p:spPr>
        <p:txBody>
          <a:bodyPr wrap="none" rtlCol="0">
            <a:spAutoFit/>
          </a:bodyPr>
          <a:lstStyle/>
          <a:p>
            <a:pPr algn="l"/>
            <a:r>
              <a:rPr lang="en-US" dirty="0">
                <a:latin typeface="Georgia" panose="02040502050405020303" pitchFamily="18" charset="0"/>
              </a:rPr>
              <a:t>GC removes victim data</a:t>
            </a:r>
          </a:p>
        </p:txBody>
      </p:sp>
      <p:sp>
        <p:nvSpPr>
          <p:cNvPr id="98" name="Rectangle 97">
            <a:extLst>
              <a:ext uri="{FF2B5EF4-FFF2-40B4-BE49-F238E27FC236}">
                <a16:creationId xmlns:a16="http://schemas.microsoft.com/office/drawing/2014/main" id="{90175347-BD9E-0441-A908-9963BDA86E4B}"/>
              </a:ext>
            </a:extLst>
          </p:cNvPr>
          <p:cNvSpPr/>
          <p:nvPr/>
        </p:nvSpPr>
        <p:spPr>
          <a:xfrm>
            <a:off x="3153246" y="2418338"/>
            <a:ext cx="1639555" cy="833575"/>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6AFB748-85F5-E143-8CB6-569311915536}"/>
              </a:ext>
            </a:extLst>
          </p:cNvPr>
          <p:cNvSpPr/>
          <p:nvPr/>
        </p:nvSpPr>
        <p:spPr>
          <a:xfrm>
            <a:off x="4946774" y="2417105"/>
            <a:ext cx="1639555" cy="8335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A996D193-8F90-E942-A76B-E75F391B2E99}"/>
              </a:ext>
            </a:extLst>
          </p:cNvPr>
          <p:cNvSpPr/>
          <p:nvPr/>
        </p:nvSpPr>
        <p:spPr>
          <a:xfrm>
            <a:off x="6740302" y="2405882"/>
            <a:ext cx="1639555" cy="8447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57B1F6DB-5378-0542-BC81-B7A918AECC69}"/>
              </a:ext>
            </a:extLst>
          </p:cNvPr>
          <p:cNvSpPr/>
          <p:nvPr/>
        </p:nvSpPr>
        <p:spPr>
          <a:xfrm>
            <a:off x="3140730" y="3460573"/>
            <a:ext cx="1639555" cy="8282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3511AE3-7895-8C44-A6D9-9E79CC81DDD9}"/>
              </a:ext>
            </a:extLst>
          </p:cNvPr>
          <p:cNvSpPr/>
          <p:nvPr/>
        </p:nvSpPr>
        <p:spPr>
          <a:xfrm>
            <a:off x="4931432" y="3460573"/>
            <a:ext cx="1637056" cy="8267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67167AC9-38D8-9B43-83A6-0D92BB0879DB}"/>
              </a:ext>
            </a:extLst>
          </p:cNvPr>
          <p:cNvSpPr/>
          <p:nvPr/>
        </p:nvSpPr>
        <p:spPr>
          <a:xfrm>
            <a:off x="6725689" y="3460573"/>
            <a:ext cx="1637056" cy="828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10">
            <a:extLst>
              <a:ext uri="{FF2B5EF4-FFF2-40B4-BE49-F238E27FC236}">
                <a16:creationId xmlns:a16="http://schemas.microsoft.com/office/drawing/2014/main" id="{52FFE0FB-309A-A641-9C1E-D6E033A86C9E}"/>
              </a:ext>
            </a:extLst>
          </p:cNvPr>
          <p:cNvPicPr>
            <a:picLocks noChangeAspect="1" noChangeArrowheads="1"/>
          </p:cNvPicPr>
          <p:nvPr/>
        </p:nvPicPr>
        <p:blipFill>
          <a:blip r:embed="rId3"/>
          <a:srcRect/>
          <a:stretch/>
        </p:blipFill>
        <p:spPr bwMode="auto">
          <a:xfrm>
            <a:off x="4126977" y="2511874"/>
            <a:ext cx="662481" cy="662481"/>
          </a:xfrm>
          <a:prstGeom prst="rect">
            <a:avLst/>
          </a:prstGeom>
          <a:noFill/>
          <a:extLst>
            <a:ext uri="{909E8E84-426E-40DD-AFC4-6F175D3DCCD1}">
              <a14:hiddenFill xmlns:a14="http://schemas.microsoft.com/office/drawing/2010/main">
                <a:solidFill>
                  <a:srgbClr val="FFFFFF"/>
                </a:solidFill>
              </a14:hiddenFill>
            </a:ext>
          </a:extLst>
        </p:spPr>
      </p:pic>
      <p:sp>
        <p:nvSpPr>
          <p:cNvPr id="44" name="Google Shape;100;p1">
            <a:extLst>
              <a:ext uri="{FF2B5EF4-FFF2-40B4-BE49-F238E27FC236}">
                <a16:creationId xmlns:a16="http://schemas.microsoft.com/office/drawing/2014/main" id="{D5A0A0C8-20BA-3E4C-ABF4-F49B4A686139}"/>
              </a:ext>
            </a:extLst>
          </p:cNvPr>
          <p:cNvSpPr txBox="1"/>
          <p:nvPr/>
        </p:nvSpPr>
        <p:spPr>
          <a:xfrm>
            <a:off x="65436" y="143274"/>
            <a:ext cx="11541198"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Ransomware 2.0: Trim Attack</a:t>
            </a:r>
            <a:endParaRPr lang="en-US" sz="4000" dirty="0">
              <a:solidFill>
                <a:schemeClr val="bg1"/>
              </a:solidFill>
              <a:latin typeface="Georgia"/>
              <a:ea typeface="Helvetica Neue Light"/>
              <a:cs typeface="Helvetica Neue Light"/>
            </a:endParaRPr>
          </a:p>
        </p:txBody>
      </p:sp>
      <p:sp>
        <p:nvSpPr>
          <p:cNvPr id="45" name="TextBox 44">
            <a:extLst>
              <a:ext uri="{FF2B5EF4-FFF2-40B4-BE49-F238E27FC236}">
                <a16:creationId xmlns:a16="http://schemas.microsoft.com/office/drawing/2014/main" id="{A8481394-F581-8E4A-8228-E6E8659C81CD}"/>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
        <p:nvSpPr>
          <p:cNvPr id="46" name="Rectangle 45">
            <a:extLst>
              <a:ext uri="{FF2B5EF4-FFF2-40B4-BE49-F238E27FC236}">
                <a16:creationId xmlns:a16="http://schemas.microsoft.com/office/drawing/2014/main" id="{C217221B-9208-4C42-A813-BBBA09CB3003}"/>
              </a:ext>
            </a:extLst>
          </p:cNvPr>
          <p:cNvSpPr/>
          <p:nvPr/>
        </p:nvSpPr>
        <p:spPr>
          <a:xfrm>
            <a:off x="2304040" y="1156761"/>
            <a:ext cx="429896"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9A2A35-6A2E-E04B-9B92-1699B4EE30C9}"/>
              </a:ext>
            </a:extLst>
          </p:cNvPr>
          <p:cNvSpPr txBox="1"/>
          <p:nvPr/>
        </p:nvSpPr>
        <p:spPr>
          <a:xfrm>
            <a:off x="2782496" y="1182588"/>
            <a:ext cx="1266693" cy="369332"/>
          </a:xfrm>
          <a:prstGeom prst="rect">
            <a:avLst/>
          </a:prstGeom>
          <a:noFill/>
        </p:spPr>
        <p:txBody>
          <a:bodyPr wrap="none" rtlCol="0">
            <a:spAutoFit/>
          </a:bodyPr>
          <a:lstStyle/>
          <a:p>
            <a:r>
              <a:rPr lang="en-US" dirty="0">
                <a:latin typeface="Georgia" panose="02040502050405020303" pitchFamily="18" charset="0"/>
              </a:rPr>
              <a:t>Free Block</a:t>
            </a:r>
          </a:p>
        </p:txBody>
      </p:sp>
      <p:sp>
        <p:nvSpPr>
          <p:cNvPr id="51" name="Rectangle 50">
            <a:extLst>
              <a:ext uri="{FF2B5EF4-FFF2-40B4-BE49-F238E27FC236}">
                <a16:creationId xmlns:a16="http://schemas.microsoft.com/office/drawing/2014/main" id="{A24D37B4-2D87-F541-948D-C134F66C3A78}"/>
              </a:ext>
            </a:extLst>
          </p:cNvPr>
          <p:cNvSpPr/>
          <p:nvPr/>
        </p:nvSpPr>
        <p:spPr>
          <a:xfrm>
            <a:off x="4187455" y="1152947"/>
            <a:ext cx="429896"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F2D464DF-C877-2D4F-9B61-48987EA6EE35}"/>
              </a:ext>
            </a:extLst>
          </p:cNvPr>
          <p:cNvSpPr txBox="1"/>
          <p:nvPr/>
        </p:nvSpPr>
        <p:spPr>
          <a:xfrm>
            <a:off x="4665914" y="1181523"/>
            <a:ext cx="1346844" cy="369332"/>
          </a:xfrm>
          <a:prstGeom prst="rect">
            <a:avLst/>
          </a:prstGeom>
          <a:noFill/>
        </p:spPr>
        <p:txBody>
          <a:bodyPr wrap="none" rtlCol="0">
            <a:spAutoFit/>
          </a:bodyPr>
          <a:lstStyle/>
          <a:p>
            <a:r>
              <a:rPr lang="en-US" dirty="0">
                <a:latin typeface="Georgia" panose="02040502050405020303" pitchFamily="18" charset="0"/>
              </a:rPr>
              <a:t>Valid Block</a:t>
            </a:r>
          </a:p>
        </p:txBody>
      </p:sp>
      <p:sp>
        <p:nvSpPr>
          <p:cNvPr id="53" name="Rectangle 52">
            <a:extLst>
              <a:ext uri="{FF2B5EF4-FFF2-40B4-BE49-F238E27FC236}">
                <a16:creationId xmlns:a16="http://schemas.microsoft.com/office/drawing/2014/main" id="{59ADE963-E845-CD47-9871-50A46C7E0E10}"/>
              </a:ext>
            </a:extLst>
          </p:cNvPr>
          <p:cNvSpPr/>
          <p:nvPr/>
        </p:nvSpPr>
        <p:spPr>
          <a:xfrm>
            <a:off x="6206500" y="1162844"/>
            <a:ext cx="429896"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7F750F09-B761-5843-ACC0-20E7618329D2}"/>
              </a:ext>
            </a:extLst>
          </p:cNvPr>
          <p:cNvSpPr txBox="1"/>
          <p:nvPr/>
        </p:nvSpPr>
        <p:spPr>
          <a:xfrm>
            <a:off x="6684959" y="1191420"/>
            <a:ext cx="2510624" cy="369332"/>
          </a:xfrm>
          <a:prstGeom prst="rect">
            <a:avLst/>
          </a:prstGeom>
          <a:noFill/>
        </p:spPr>
        <p:txBody>
          <a:bodyPr wrap="none" rtlCol="0">
            <a:spAutoFit/>
          </a:bodyPr>
          <a:lstStyle/>
          <a:p>
            <a:r>
              <a:rPr lang="en-US" dirty="0">
                <a:latin typeface="Georgia" panose="02040502050405020303" pitchFamily="18" charset="0"/>
              </a:rPr>
              <a:t>Retained Invalid Block</a:t>
            </a:r>
          </a:p>
        </p:txBody>
      </p:sp>
      <p:sp>
        <p:nvSpPr>
          <p:cNvPr id="55" name="TextBox 54">
            <a:extLst>
              <a:ext uri="{FF2B5EF4-FFF2-40B4-BE49-F238E27FC236}">
                <a16:creationId xmlns:a16="http://schemas.microsoft.com/office/drawing/2014/main" id="{76CB4DAA-30AE-6247-ABCA-4DFA61136EDC}"/>
              </a:ext>
            </a:extLst>
          </p:cNvPr>
          <p:cNvSpPr txBox="1"/>
          <p:nvPr/>
        </p:nvSpPr>
        <p:spPr>
          <a:xfrm>
            <a:off x="3780503" y="2629763"/>
            <a:ext cx="385042" cy="430887"/>
          </a:xfrm>
          <a:prstGeom prst="rect">
            <a:avLst/>
          </a:prstGeom>
          <a:noFill/>
        </p:spPr>
        <p:txBody>
          <a:bodyPr wrap="none" rtlCol="0">
            <a:spAutoFit/>
          </a:bodyPr>
          <a:lstStyle/>
          <a:p>
            <a:pPr algn="l"/>
            <a:r>
              <a:rPr lang="en-US" sz="2200" dirty="0">
                <a:latin typeface="Georgia" panose="02040502050405020303" pitchFamily="18" charset="0"/>
              </a:rPr>
              <a:t>X</a:t>
            </a:r>
          </a:p>
        </p:txBody>
      </p:sp>
      <p:sp>
        <p:nvSpPr>
          <p:cNvPr id="56" name="Rectangle 55">
            <a:extLst>
              <a:ext uri="{FF2B5EF4-FFF2-40B4-BE49-F238E27FC236}">
                <a16:creationId xmlns:a16="http://schemas.microsoft.com/office/drawing/2014/main" id="{4DFA6F09-BBE1-3E49-A637-AF7651BB6DF0}"/>
              </a:ext>
            </a:extLst>
          </p:cNvPr>
          <p:cNvSpPr/>
          <p:nvPr/>
        </p:nvSpPr>
        <p:spPr>
          <a:xfrm>
            <a:off x="4944194" y="2414524"/>
            <a:ext cx="1639555" cy="833575"/>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BC71D21A-5CB7-E448-99A9-838AA247D929}"/>
              </a:ext>
            </a:extLst>
          </p:cNvPr>
          <p:cNvSpPr txBox="1"/>
          <p:nvPr/>
        </p:nvSpPr>
        <p:spPr>
          <a:xfrm>
            <a:off x="5510410" y="2612836"/>
            <a:ext cx="445956" cy="430887"/>
          </a:xfrm>
          <a:prstGeom prst="rect">
            <a:avLst/>
          </a:prstGeom>
          <a:noFill/>
        </p:spPr>
        <p:txBody>
          <a:bodyPr wrap="none" rtlCol="0">
            <a:spAutoFit/>
          </a:bodyPr>
          <a:lstStyle/>
          <a:p>
            <a:pPr algn="l"/>
            <a:r>
              <a:rPr lang="en-US" sz="2200" dirty="0">
                <a:latin typeface="Georgia" panose="02040502050405020303" pitchFamily="18" charset="0"/>
              </a:rPr>
              <a:t>X’</a:t>
            </a:r>
          </a:p>
        </p:txBody>
      </p:sp>
    </p:spTree>
    <p:extLst>
      <p:ext uri="{BB962C8B-B14F-4D97-AF65-F5344CB8AC3E}">
        <p14:creationId xmlns:p14="http://schemas.microsoft.com/office/powerpoint/2010/main" val="358799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mph" presetSubtype="2" fill="hold" nodeType="withEffect">
                                  <p:stCondLst>
                                    <p:cond delay="0"/>
                                  </p:stCondLst>
                                  <p:childTnLst>
                                    <p:animClr clrSpc="rgb" dir="cw">
                                      <p:cBhvr>
                                        <p:cTn id="14" dur="1000" fill="hold"/>
                                        <p:tgtEl>
                                          <p:spTgt spid="98"/>
                                        </p:tgtEl>
                                        <p:attrNameLst>
                                          <p:attrName>fillcolor</p:attrName>
                                        </p:attrNameLst>
                                      </p:cBhvr>
                                      <p:to>
                                        <a:schemeClr val="bg2"/>
                                      </p:to>
                                    </p:animClr>
                                    <p:set>
                                      <p:cBhvr>
                                        <p:cTn id="15" dur="1000" fill="hold"/>
                                        <p:tgtEl>
                                          <p:spTgt spid="98"/>
                                        </p:tgtEl>
                                        <p:attrNameLst>
                                          <p:attrName>fill.type</p:attrName>
                                        </p:attrNameLst>
                                      </p:cBhvr>
                                      <p:to>
                                        <p:strVal val="solid"/>
                                      </p:to>
                                    </p:set>
                                    <p:set>
                                      <p:cBhvr>
                                        <p:cTn id="16" dur="1000" fill="hold"/>
                                        <p:tgtEl>
                                          <p:spTgt spid="98"/>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1000" fill="hold"/>
                                        <p:tgtEl>
                                          <p:spTgt spid="99"/>
                                        </p:tgtEl>
                                        <p:attrNameLst>
                                          <p:attrName>fillcolor</p:attrName>
                                        </p:attrNameLst>
                                      </p:cBhvr>
                                      <p:to>
                                        <a:schemeClr val="bg2"/>
                                      </p:to>
                                    </p:animClr>
                                    <p:set>
                                      <p:cBhvr>
                                        <p:cTn id="19" dur="1000" fill="hold"/>
                                        <p:tgtEl>
                                          <p:spTgt spid="99"/>
                                        </p:tgtEl>
                                        <p:attrNameLst>
                                          <p:attrName>fill.type</p:attrName>
                                        </p:attrNameLst>
                                      </p:cBhvr>
                                      <p:to>
                                        <p:strVal val="solid"/>
                                      </p:to>
                                    </p:set>
                                    <p:set>
                                      <p:cBhvr>
                                        <p:cTn id="20" dur="1000" fill="hold"/>
                                        <p:tgtEl>
                                          <p:spTgt spid="99"/>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9" presetClass="emph" presetSubtype="0" grpId="1" nodeType="withEffect">
                                  <p:stCondLst>
                                    <p:cond delay="0"/>
                                  </p:stCondLst>
                                  <p:childTnLst>
                                    <p:set>
                                      <p:cBhvr>
                                        <p:cTn id="26" dur="indefinite"/>
                                        <p:tgtEl>
                                          <p:spTgt spid="35"/>
                                        </p:tgtEl>
                                        <p:attrNameLst>
                                          <p:attrName>style.opacity</p:attrName>
                                        </p:attrNameLst>
                                      </p:cBhvr>
                                      <p:to>
                                        <p:strVal val="0.5"/>
                                      </p:to>
                                    </p:set>
                                    <p:animEffect filter="image" prLst="opacity: 0.5">
                                      <p:cBhvr rctx="IE">
                                        <p:cTn id="27" dur="indefinite"/>
                                        <p:tgtEl>
                                          <p:spTgt spid="35"/>
                                        </p:tgtEl>
                                      </p:cBhvr>
                                    </p:animEffect>
                                  </p:childTnLst>
                                </p:cTn>
                              </p:par>
                              <p:par>
                                <p:cTn id="28" presetID="9" presetClass="emph" presetSubtype="0" nodeType="withEffect">
                                  <p:stCondLst>
                                    <p:cond delay="0"/>
                                  </p:stCondLst>
                                  <p:childTnLst>
                                    <p:set>
                                      <p:cBhvr>
                                        <p:cTn id="29" dur="indefinite"/>
                                        <p:tgtEl>
                                          <p:spTgt spid="89"/>
                                        </p:tgtEl>
                                        <p:attrNameLst>
                                          <p:attrName>style.opacity</p:attrName>
                                        </p:attrNameLst>
                                      </p:cBhvr>
                                      <p:to>
                                        <p:strVal val="0.25"/>
                                      </p:to>
                                    </p:set>
                                    <p:animEffect filter="image" prLst="opacity: 0.25">
                                      <p:cBhvr rctx="IE">
                                        <p:cTn id="30" dur="indefinite"/>
                                        <p:tgtEl>
                                          <p:spTgt spid="89"/>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par>
                                <p:cTn id="41" presetID="9" presetClass="emph" presetSubtype="0" grpId="1" nodeType="withEffect">
                                  <p:stCondLst>
                                    <p:cond delay="0"/>
                                  </p:stCondLst>
                                  <p:childTnLst>
                                    <p:set>
                                      <p:cBhvr>
                                        <p:cTn id="42" dur="indefinite"/>
                                        <p:tgtEl>
                                          <p:spTgt spid="43"/>
                                        </p:tgtEl>
                                        <p:attrNameLst>
                                          <p:attrName>style.opacity</p:attrName>
                                        </p:attrNameLst>
                                      </p:cBhvr>
                                      <p:to>
                                        <p:strVal val="0.5"/>
                                      </p:to>
                                    </p:set>
                                    <p:animEffect filter="image" prLst="opacity: 0.5">
                                      <p:cBhvr rctx="IE">
                                        <p:cTn id="43" dur="indefinite"/>
                                        <p:tgtEl>
                                          <p:spTgt spid="43"/>
                                        </p:tgtEl>
                                      </p:cBhvr>
                                    </p:animEffect>
                                  </p:childTnLst>
                                </p:cTn>
                              </p:par>
                              <p:par>
                                <p:cTn id="44" presetID="9" presetClass="emph" presetSubtype="0" nodeType="withEffect">
                                  <p:stCondLst>
                                    <p:cond delay="0"/>
                                  </p:stCondLst>
                                  <p:childTnLst>
                                    <p:set>
                                      <p:cBhvr>
                                        <p:cTn id="45" dur="indefinite"/>
                                        <p:tgtEl>
                                          <p:spTgt spid="93"/>
                                        </p:tgtEl>
                                        <p:attrNameLst>
                                          <p:attrName>style.opacity</p:attrName>
                                        </p:attrNameLst>
                                      </p:cBhvr>
                                      <p:to>
                                        <p:strVal val="0.25"/>
                                      </p:to>
                                    </p:set>
                                    <p:animEffect filter="image" prLst="opacity: 0.25">
                                      <p:cBhvr rctx="IE">
                                        <p:cTn id="46" dur="indefinite"/>
                                        <p:tgtEl>
                                          <p:spTgt spid="93"/>
                                        </p:tgtEl>
                                      </p:cBhvr>
                                    </p:animEffect>
                                  </p:childTnLst>
                                </p:cTn>
                              </p:par>
                              <p:par>
                                <p:cTn id="47" presetID="9" presetClass="emph" presetSubtype="0" nodeType="withEffect">
                                  <p:stCondLst>
                                    <p:cond delay="0"/>
                                  </p:stCondLst>
                                  <p:childTnLst>
                                    <p:set>
                                      <p:cBhvr>
                                        <p:cTn id="48" dur="indefinite"/>
                                        <p:tgtEl>
                                          <p:spTgt spid="92"/>
                                        </p:tgtEl>
                                        <p:attrNameLst>
                                          <p:attrName>style.opacity</p:attrName>
                                        </p:attrNameLst>
                                      </p:cBhvr>
                                      <p:to>
                                        <p:strVal val="0.25"/>
                                      </p:to>
                                    </p:set>
                                    <p:animEffect filter="image" prLst="opacity: 0.25">
                                      <p:cBhvr rctx="IE">
                                        <p:cTn id="49" dur="indefinite"/>
                                        <p:tgtEl>
                                          <p:spTgt spid="92"/>
                                        </p:tgtEl>
                                      </p:cBhvr>
                                    </p:animEffect>
                                  </p:childTnLst>
                                </p:cTn>
                              </p:par>
                              <p:par>
                                <p:cTn id="50" presetID="1" presetClass="entr" presetSubtype="0" fill="hold" grpId="0" nodeType="withEffect">
                                  <p:stCondLst>
                                    <p:cond delay="0"/>
                                  </p:stCondLst>
                                  <p:childTnLst>
                                    <p:set>
                                      <p:cBhvr>
                                        <p:cTn id="51" dur="1" fill="hold">
                                          <p:stCondLst>
                                            <p:cond delay="0"/>
                                          </p:stCondLst>
                                        </p:cTn>
                                        <p:tgtEl>
                                          <p:spTgt spid="64"/>
                                        </p:tgtEl>
                                        <p:attrNameLst>
                                          <p:attrName>style.visibility</p:attrName>
                                        </p:attrNameLst>
                                      </p:cBhvr>
                                      <p:to>
                                        <p:strVal val="visible"/>
                                      </p:to>
                                    </p:set>
                                  </p:childTnLst>
                                </p:cTn>
                              </p:par>
                            </p:childTnLst>
                          </p:cTn>
                        </p:par>
                        <p:par>
                          <p:cTn id="52" fill="hold">
                            <p:stCondLst>
                              <p:cond delay="0"/>
                            </p:stCondLst>
                            <p:childTnLst>
                              <p:par>
                                <p:cTn id="53" presetID="1" presetClass="emph" presetSubtype="2" fill="hold" nodeType="afterEffect">
                                  <p:stCondLst>
                                    <p:cond delay="0"/>
                                  </p:stCondLst>
                                  <p:childTnLst>
                                    <p:animClr clrSpc="rgb" dir="cw">
                                      <p:cBhvr>
                                        <p:cTn id="54" dur="750" fill="hold"/>
                                        <p:tgtEl>
                                          <p:spTgt spid="98"/>
                                        </p:tgtEl>
                                        <p:attrNameLst>
                                          <p:attrName>fillcolor</p:attrName>
                                        </p:attrNameLst>
                                      </p:cBhvr>
                                      <p:to>
                                        <a:schemeClr val="bg1"/>
                                      </p:to>
                                    </p:animClr>
                                    <p:set>
                                      <p:cBhvr>
                                        <p:cTn id="55" dur="750" fill="hold"/>
                                        <p:tgtEl>
                                          <p:spTgt spid="98"/>
                                        </p:tgtEl>
                                        <p:attrNameLst>
                                          <p:attrName>fill.type</p:attrName>
                                        </p:attrNameLst>
                                      </p:cBhvr>
                                      <p:to>
                                        <p:strVal val="solid"/>
                                      </p:to>
                                    </p:set>
                                    <p:set>
                                      <p:cBhvr>
                                        <p:cTn id="56" dur="750" fill="hold"/>
                                        <p:tgtEl>
                                          <p:spTgt spid="98"/>
                                        </p:tgtEl>
                                        <p:attrNameLst>
                                          <p:attrName>fill.on</p:attrName>
                                        </p:attrNameLst>
                                      </p:cBhvr>
                                      <p:to>
                                        <p:strVal val="true"/>
                                      </p:to>
                                    </p:set>
                                  </p:childTnLst>
                                </p:cTn>
                              </p:par>
                              <p:par>
                                <p:cTn id="57" presetID="1" presetClass="exit"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48"/>
                                        </p:tgtEl>
                                        <p:attrNameLst>
                                          <p:attrName>style.visibility</p:attrName>
                                        </p:attrNameLst>
                                      </p:cBhvr>
                                      <p:to>
                                        <p:strVal val="hidden"/>
                                      </p:to>
                                    </p:set>
                                  </p:childTnLst>
                                </p:cTn>
                              </p:par>
                            </p:childTnLst>
                          </p:cTn>
                        </p:par>
                        <p:par>
                          <p:cTn id="61" fill="hold">
                            <p:stCondLst>
                              <p:cond delay="750"/>
                            </p:stCondLst>
                            <p:childTnLst>
                              <p:par>
                                <p:cTn id="62" presetID="1" presetClass="emph" presetSubtype="2" fill="hold" nodeType="afterEffect">
                                  <p:stCondLst>
                                    <p:cond delay="0"/>
                                  </p:stCondLst>
                                  <p:childTnLst>
                                    <p:animClr clrSpc="rgb" dir="cw">
                                      <p:cBhvr>
                                        <p:cTn id="63" dur="750" fill="hold"/>
                                        <p:tgtEl>
                                          <p:spTgt spid="99"/>
                                        </p:tgtEl>
                                        <p:attrNameLst>
                                          <p:attrName>fillcolor</p:attrName>
                                        </p:attrNameLst>
                                      </p:cBhvr>
                                      <p:to>
                                        <a:schemeClr val="bg1"/>
                                      </p:to>
                                    </p:animClr>
                                    <p:set>
                                      <p:cBhvr>
                                        <p:cTn id="64" dur="750" fill="hold"/>
                                        <p:tgtEl>
                                          <p:spTgt spid="99"/>
                                        </p:tgtEl>
                                        <p:attrNameLst>
                                          <p:attrName>fill.type</p:attrName>
                                        </p:attrNameLst>
                                      </p:cBhvr>
                                      <p:to>
                                        <p:strVal val="solid"/>
                                      </p:to>
                                    </p:set>
                                    <p:set>
                                      <p:cBhvr>
                                        <p:cTn id="65" dur="750" fill="hold"/>
                                        <p:tgtEl>
                                          <p:spTgt spid="99"/>
                                        </p:tgtEl>
                                        <p:attrNameLst>
                                          <p:attrName>fill.on</p:attrName>
                                        </p:attrNameLst>
                                      </p:cBhvr>
                                      <p:to>
                                        <p:strVal val="true"/>
                                      </p:to>
                                    </p:set>
                                  </p:childTnLst>
                                </p:cTn>
                              </p:par>
                            </p:childTnLst>
                          </p:cTn>
                        </p:par>
                      </p:childTnLst>
                    </p:cTn>
                  </p:par>
                  <p:par>
                    <p:cTn id="66" fill="hold">
                      <p:stCondLst>
                        <p:cond delay="indefinite"/>
                      </p:stCondLst>
                      <p:childTnLst>
                        <p:par>
                          <p:cTn id="67" fill="hold">
                            <p:stCondLst>
                              <p:cond delay="0"/>
                            </p:stCondLst>
                            <p:childTnLst>
                              <p:par>
                                <p:cTn id="68" presetID="9" presetClass="emph" presetSubtype="0" nodeType="clickEffect">
                                  <p:stCondLst>
                                    <p:cond delay="0"/>
                                  </p:stCondLst>
                                  <p:childTnLst>
                                    <p:set>
                                      <p:cBhvr>
                                        <p:cTn id="69" dur="indefinite"/>
                                        <p:tgtEl>
                                          <p:spTgt spid="94"/>
                                        </p:tgtEl>
                                        <p:attrNameLst>
                                          <p:attrName>style.opacity</p:attrName>
                                        </p:attrNameLst>
                                      </p:cBhvr>
                                      <p:to>
                                        <p:strVal val="0.25"/>
                                      </p:to>
                                    </p:set>
                                    <p:animEffect filter="image" prLst="opacity: 0.25">
                                      <p:cBhvr rctx="IE">
                                        <p:cTn id="70" dur="indefinite"/>
                                        <p:tgtEl>
                                          <p:spTgt spid="94"/>
                                        </p:tgtEl>
                                      </p:cBhvr>
                                    </p:animEffect>
                                  </p:childTnLst>
                                </p:cTn>
                              </p:par>
                              <p:par>
                                <p:cTn id="71" presetID="9" presetClass="emph" presetSubtype="0" grpId="1" nodeType="withEffect">
                                  <p:stCondLst>
                                    <p:cond delay="0"/>
                                  </p:stCondLst>
                                  <p:childTnLst>
                                    <p:set>
                                      <p:cBhvr>
                                        <p:cTn id="72" dur="indefinite"/>
                                        <p:tgtEl>
                                          <p:spTgt spid="64"/>
                                        </p:tgtEl>
                                        <p:attrNameLst>
                                          <p:attrName>style.opacity</p:attrName>
                                        </p:attrNameLst>
                                      </p:cBhvr>
                                      <p:to>
                                        <p:strVal val="0.5"/>
                                      </p:to>
                                    </p:set>
                                    <p:animEffect filter="image" prLst="opacity: 0.5">
                                      <p:cBhvr rctx="IE">
                                        <p:cTn id="73" dur="indefinite"/>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43" grpId="0"/>
      <p:bldP spid="43" grpId="1"/>
      <p:bldP spid="64" grpId="0"/>
      <p:bldP spid="64" grpId="1"/>
      <p:bldP spid="55" grpId="0"/>
      <p:bldP spid="56" grpId="0" animBg="1"/>
      <p:bldP spid="5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12</a:t>
            </a:fld>
            <a:endParaRPr lang="en-US">
              <a:solidFill>
                <a:schemeClr val="bg1"/>
              </a:solidFill>
              <a:cs typeface="Calibri"/>
            </a:endParaRPr>
          </a:p>
        </p:txBody>
      </p:sp>
      <p:sp>
        <p:nvSpPr>
          <p:cNvPr id="25" name="Rounded Rectangle 7">
            <a:extLst>
              <a:ext uri="{FF2B5EF4-FFF2-40B4-BE49-F238E27FC236}">
                <a16:creationId xmlns:a16="http://schemas.microsoft.com/office/drawing/2014/main" id="{21FBF986-689F-4C4A-AD2A-6694E30F72B2}"/>
              </a:ext>
            </a:extLst>
          </p:cNvPr>
          <p:cNvSpPr/>
          <p:nvPr/>
        </p:nvSpPr>
        <p:spPr>
          <a:xfrm>
            <a:off x="1145826" y="3847840"/>
            <a:ext cx="3458103" cy="2478597"/>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31" name="Rounded Rectangle 7">
            <a:extLst>
              <a:ext uri="{FF2B5EF4-FFF2-40B4-BE49-F238E27FC236}">
                <a16:creationId xmlns:a16="http://schemas.microsoft.com/office/drawing/2014/main" id="{D6899120-8A22-934B-9B69-0C302F75AEB1}"/>
              </a:ext>
            </a:extLst>
          </p:cNvPr>
          <p:cNvSpPr/>
          <p:nvPr/>
        </p:nvSpPr>
        <p:spPr>
          <a:xfrm>
            <a:off x="1145826" y="1104055"/>
            <a:ext cx="3458103" cy="247859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32" name="TextBox 31">
            <a:extLst>
              <a:ext uri="{FF2B5EF4-FFF2-40B4-BE49-F238E27FC236}">
                <a16:creationId xmlns:a16="http://schemas.microsoft.com/office/drawing/2014/main" id="{83AE01A5-B211-374B-A8A9-042D74CE72A7}"/>
              </a:ext>
            </a:extLst>
          </p:cNvPr>
          <p:cNvSpPr txBox="1"/>
          <p:nvPr/>
        </p:nvSpPr>
        <p:spPr>
          <a:xfrm>
            <a:off x="1148225" y="2908709"/>
            <a:ext cx="36137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eorgia" panose="02040502050405020303" pitchFamily="18" charset="0"/>
              </a:rPr>
              <a:t>Stronger Data Retention</a:t>
            </a:r>
          </a:p>
        </p:txBody>
      </p:sp>
      <p:sp>
        <p:nvSpPr>
          <p:cNvPr id="33" name="TextBox 32">
            <a:extLst>
              <a:ext uri="{FF2B5EF4-FFF2-40B4-BE49-F238E27FC236}">
                <a16:creationId xmlns:a16="http://schemas.microsoft.com/office/drawing/2014/main" id="{A0BCAB1C-5853-6A40-93E5-7A323263CB11}"/>
              </a:ext>
            </a:extLst>
          </p:cNvPr>
          <p:cNvSpPr txBox="1"/>
          <p:nvPr/>
        </p:nvSpPr>
        <p:spPr>
          <a:xfrm>
            <a:off x="1175723" y="5764182"/>
            <a:ext cx="349456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Georgia" panose="02040502050405020303" pitchFamily="18" charset="0"/>
              </a:rPr>
              <a:t>Learn Evolving Patterns</a:t>
            </a:r>
            <a:endParaRPr kumimoji="0" lang="en-US" sz="2400" b="0" i="0" u="none" strike="noStrike" kern="1200" cap="none" spc="0" normalizeH="0" baseline="0" noProof="0" dirty="0">
              <a:ln>
                <a:noFill/>
              </a:ln>
              <a:solidFill>
                <a:prstClr val="black"/>
              </a:solidFill>
              <a:effectLst/>
              <a:uLnTx/>
              <a:uFillTx/>
              <a:latin typeface="Georgia" panose="02040502050405020303" pitchFamily="18" charset="0"/>
            </a:endParaRPr>
          </a:p>
        </p:txBody>
      </p:sp>
      <p:pic>
        <p:nvPicPr>
          <p:cNvPr id="34" name="Picture 4">
            <a:extLst>
              <a:ext uri="{FF2B5EF4-FFF2-40B4-BE49-F238E27FC236}">
                <a16:creationId xmlns:a16="http://schemas.microsoft.com/office/drawing/2014/main" id="{29F1B283-7384-C445-8C43-757ADBBEBDA2}"/>
              </a:ext>
            </a:extLst>
          </p:cNvPr>
          <p:cNvPicPr>
            <a:picLocks noChangeAspect="1" noChangeArrowheads="1"/>
          </p:cNvPicPr>
          <p:nvPr/>
        </p:nvPicPr>
        <p:blipFill>
          <a:blip r:embed="rId3"/>
          <a:srcRect/>
          <a:stretch/>
        </p:blipFill>
        <p:spPr bwMode="auto">
          <a:xfrm>
            <a:off x="1985845" y="1130644"/>
            <a:ext cx="1778065" cy="177806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a:extLst>
              <a:ext uri="{FF2B5EF4-FFF2-40B4-BE49-F238E27FC236}">
                <a16:creationId xmlns:a16="http://schemas.microsoft.com/office/drawing/2014/main" id="{CE0D3F62-1185-D14A-810A-56E6DE05BC95}"/>
              </a:ext>
            </a:extLst>
          </p:cNvPr>
          <p:cNvPicPr>
            <a:picLocks noChangeAspect="1" noChangeArrowheads="1"/>
          </p:cNvPicPr>
          <p:nvPr/>
        </p:nvPicPr>
        <p:blipFill>
          <a:blip r:embed="rId4"/>
          <a:srcRect/>
          <a:stretch/>
        </p:blipFill>
        <p:spPr bwMode="auto">
          <a:xfrm>
            <a:off x="2082642" y="4080559"/>
            <a:ext cx="1584471" cy="1449790"/>
          </a:xfrm>
          <a:prstGeom prst="rect">
            <a:avLst/>
          </a:prstGeom>
          <a:noFill/>
          <a:extLst>
            <a:ext uri="{909E8E84-426E-40DD-AFC4-6F175D3DCCD1}">
              <a14:hiddenFill xmlns:a14="http://schemas.microsoft.com/office/drawing/2010/main">
                <a:solidFill>
                  <a:srgbClr val="FFFFFF"/>
                </a:solidFill>
              </a14:hiddenFill>
            </a:ext>
          </a:extLst>
        </p:spPr>
      </p:pic>
      <p:sp>
        <p:nvSpPr>
          <p:cNvPr id="39" name="Rounded Rectangle 7">
            <a:extLst>
              <a:ext uri="{FF2B5EF4-FFF2-40B4-BE49-F238E27FC236}">
                <a16:creationId xmlns:a16="http://schemas.microsoft.com/office/drawing/2014/main" id="{B2C56903-350F-B746-9E0A-92887D6D255B}"/>
              </a:ext>
            </a:extLst>
          </p:cNvPr>
          <p:cNvSpPr/>
          <p:nvPr/>
        </p:nvSpPr>
        <p:spPr>
          <a:xfrm>
            <a:off x="7596065" y="1104055"/>
            <a:ext cx="3458103" cy="247859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40" name="TextBox 39">
            <a:extLst>
              <a:ext uri="{FF2B5EF4-FFF2-40B4-BE49-F238E27FC236}">
                <a16:creationId xmlns:a16="http://schemas.microsoft.com/office/drawing/2014/main" id="{1AA25226-BD96-8141-AAA8-C6C46899A133}"/>
              </a:ext>
            </a:extLst>
          </p:cNvPr>
          <p:cNvSpPr txBox="1"/>
          <p:nvPr/>
        </p:nvSpPr>
        <p:spPr>
          <a:xfrm>
            <a:off x="7566380" y="2908709"/>
            <a:ext cx="36137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eorgia" panose="02040502050405020303" pitchFamily="18" charset="0"/>
              </a:rPr>
              <a:t>Zero Data Loss Recovery</a:t>
            </a:r>
          </a:p>
        </p:txBody>
      </p:sp>
      <p:pic>
        <p:nvPicPr>
          <p:cNvPr id="41" name="Picture 4">
            <a:extLst>
              <a:ext uri="{FF2B5EF4-FFF2-40B4-BE49-F238E27FC236}">
                <a16:creationId xmlns:a16="http://schemas.microsoft.com/office/drawing/2014/main" id="{8423775E-B1EB-5544-A794-18A850AF2A88}"/>
              </a:ext>
            </a:extLst>
          </p:cNvPr>
          <p:cNvPicPr>
            <a:picLocks noChangeAspect="1" noChangeArrowheads="1"/>
          </p:cNvPicPr>
          <p:nvPr/>
        </p:nvPicPr>
        <p:blipFill>
          <a:blip r:embed="rId5"/>
          <a:srcRect/>
          <a:stretch/>
        </p:blipFill>
        <p:spPr bwMode="auto">
          <a:xfrm>
            <a:off x="8436084" y="1130644"/>
            <a:ext cx="1778065" cy="1778065"/>
          </a:xfrm>
          <a:prstGeom prst="rect">
            <a:avLst/>
          </a:prstGeom>
          <a:noFill/>
          <a:extLst>
            <a:ext uri="{909E8E84-426E-40DD-AFC4-6F175D3DCCD1}">
              <a14:hiddenFill xmlns:a14="http://schemas.microsoft.com/office/drawing/2010/main">
                <a:solidFill>
                  <a:srgbClr val="FFFFFF"/>
                </a:solidFill>
              </a14:hiddenFill>
            </a:ext>
          </a:extLst>
        </p:spPr>
      </p:pic>
      <p:sp>
        <p:nvSpPr>
          <p:cNvPr id="42" name="Rounded Rectangle 7">
            <a:extLst>
              <a:ext uri="{FF2B5EF4-FFF2-40B4-BE49-F238E27FC236}">
                <a16:creationId xmlns:a16="http://schemas.microsoft.com/office/drawing/2014/main" id="{40DA48A3-7C67-7D4B-912C-1D3A99D8973C}"/>
              </a:ext>
            </a:extLst>
          </p:cNvPr>
          <p:cNvSpPr/>
          <p:nvPr/>
        </p:nvSpPr>
        <p:spPr>
          <a:xfrm>
            <a:off x="7596065" y="3855082"/>
            <a:ext cx="3458103" cy="247859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43" name="TextBox 42">
            <a:extLst>
              <a:ext uri="{FF2B5EF4-FFF2-40B4-BE49-F238E27FC236}">
                <a16:creationId xmlns:a16="http://schemas.microsoft.com/office/drawing/2014/main" id="{E1D4C612-869C-5E45-8BE5-5B1DBE39E36F}"/>
              </a:ext>
            </a:extLst>
          </p:cNvPr>
          <p:cNvSpPr txBox="1"/>
          <p:nvPr/>
        </p:nvSpPr>
        <p:spPr>
          <a:xfrm>
            <a:off x="7518254" y="5524826"/>
            <a:ext cx="361372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eorgia" panose="02040502050405020303" pitchFamily="18" charset="0"/>
              </a:rPr>
              <a:t>Trusted Post-Attack Analysis</a:t>
            </a:r>
          </a:p>
        </p:txBody>
      </p:sp>
      <p:sp>
        <p:nvSpPr>
          <p:cNvPr id="5" name="Right Arrow 4">
            <a:extLst>
              <a:ext uri="{FF2B5EF4-FFF2-40B4-BE49-F238E27FC236}">
                <a16:creationId xmlns:a16="http://schemas.microsoft.com/office/drawing/2014/main" id="{8980E9CE-7A57-9541-8A4B-8CA27FF5ED7C}"/>
              </a:ext>
            </a:extLst>
          </p:cNvPr>
          <p:cNvSpPr/>
          <p:nvPr/>
        </p:nvSpPr>
        <p:spPr>
          <a:xfrm>
            <a:off x="4622156" y="1933731"/>
            <a:ext cx="2973907" cy="494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2A971642-DA37-F045-96B4-807C4DE200C9}"/>
              </a:ext>
            </a:extLst>
          </p:cNvPr>
          <p:cNvSpPr/>
          <p:nvPr/>
        </p:nvSpPr>
        <p:spPr>
          <a:xfrm>
            <a:off x="4603928" y="4815929"/>
            <a:ext cx="2992135" cy="494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1541198" cy="677068"/>
          </a:xfrm>
          <a:prstGeom prst="rect">
            <a:avLst/>
          </a:prstGeom>
          <a:noFill/>
          <a:ln>
            <a:noFill/>
          </a:ln>
        </p:spPr>
        <p:txBody>
          <a:bodyPr spcFirstLastPara="1" wrap="square" lIns="91425" tIns="45700" rIns="91425" bIns="45700" anchor="t" anchorCtr="0">
            <a:spAutoFit/>
          </a:bodyPr>
          <a:lstStyle/>
          <a:p>
            <a:pPr lvl="0"/>
            <a:r>
              <a:rPr lang="en-US" sz="3800" dirty="0">
                <a:solidFill>
                  <a:schemeClr val="bg1"/>
                </a:solidFill>
                <a:latin typeface="Georgia"/>
                <a:ea typeface="Helvetica Neue Light"/>
                <a:cs typeface="Helvetica Neue Light"/>
                <a:sym typeface="Helvetica Neue Light"/>
              </a:rPr>
              <a:t>Ransomware 2.0 Requires a Fundamental Solution</a:t>
            </a:r>
            <a:endParaRPr lang="en-US" sz="3800" dirty="0">
              <a:solidFill>
                <a:schemeClr val="bg1"/>
              </a:solidFill>
              <a:latin typeface="Georgia"/>
              <a:ea typeface="Helvetica Neue Light"/>
              <a:cs typeface="Helvetica Neue Light"/>
            </a:endParaRPr>
          </a:p>
        </p:txBody>
      </p:sp>
      <p:pic>
        <p:nvPicPr>
          <p:cNvPr id="1030" name="Picture 6" descr="Data, search, storage, analytics icon - Download on Iconfinder">
            <a:extLst>
              <a:ext uri="{FF2B5EF4-FFF2-40B4-BE49-F238E27FC236}">
                <a16:creationId xmlns:a16="http://schemas.microsoft.com/office/drawing/2014/main" id="{AEFBA475-B75E-074F-912D-21D40CBD2B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3362" y="4001318"/>
            <a:ext cx="1523508" cy="152350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B414DBC-D1FD-FA43-8D28-6D8B09D8D1CE}"/>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Tree>
    <p:extLst>
      <p:ext uri="{BB962C8B-B14F-4D97-AF65-F5344CB8AC3E}">
        <p14:creationId xmlns:p14="http://schemas.microsoft.com/office/powerpoint/2010/main" val="174191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left)">
                                      <p:cBhvr>
                                        <p:cTn id="27" dur="500"/>
                                        <p:tgtEl>
                                          <p:spTgt spid="4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3" grpId="0"/>
      <p:bldP spid="39" grpId="0" animBg="1"/>
      <p:bldP spid="40" grpId="0"/>
      <p:bldP spid="42" grpId="0" animBg="1"/>
      <p:bldP spid="43" grpId="0"/>
      <p:bldP spid="5" grpId="0" animBg="1"/>
      <p:bldP spid="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38" name="Rounded Rectangle 16">
            <a:extLst>
              <a:ext uri="{FF2B5EF4-FFF2-40B4-BE49-F238E27FC236}">
                <a16:creationId xmlns:a16="http://schemas.microsoft.com/office/drawing/2014/main" id="{292E6C8F-6D18-F847-96AB-C7A943EA866D}"/>
              </a:ext>
            </a:extLst>
          </p:cNvPr>
          <p:cNvSpPr/>
          <p:nvPr/>
        </p:nvSpPr>
        <p:spPr>
          <a:xfrm>
            <a:off x="292377" y="4378392"/>
            <a:ext cx="7726561" cy="136673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solidFill>
                  <a:prstClr val="white"/>
                </a:solidFill>
                <a:latin typeface="Georgia" panose="02040502050405020303" pitchFamily="18" charset="0"/>
              </a:rPr>
              <a:t>Track all operations within the SSD in time order!</a:t>
            </a:r>
            <a:endParaRPr kumimoji="0" lang="en-US" sz="36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36" name="Rounded Rectangle 16">
            <a:extLst>
              <a:ext uri="{FF2B5EF4-FFF2-40B4-BE49-F238E27FC236}">
                <a16:creationId xmlns:a16="http://schemas.microsoft.com/office/drawing/2014/main" id="{572C7E7E-CF5B-8549-8F7D-E88EDCE4CCDB}"/>
              </a:ext>
            </a:extLst>
          </p:cNvPr>
          <p:cNvSpPr/>
          <p:nvPr/>
        </p:nvSpPr>
        <p:spPr>
          <a:xfrm>
            <a:off x="300242" y="1670310"/>
            <a:ext cx="7726561" cy="136673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solidFill>
                  <a:prstClr val="white"/>
                </a:solidFill>
                <a:latin typeface="Georgia" panose="02040502050405020303" pitchFamily="18" charset="0"/>
              </a:rPr>
              <a:t>Transparently offload retained data to remote servers!</a:t>
            </a:r>
            <a:endParaRPr kumimoji="0" lang="en-US" sz="36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13</a:t>
            </a:fld>
            <a:endParaRPr lang="en-US">
              <a:solidFill>
                <a:schemeClr val="bg1"/>
              </a:solidFill>
              <a:cs typeface="Calibri"/>
            </a:endParaRPr>
          </a:p>
        </p:txBody>
      </p:sp>
      <p:sp>
        <p:nvSpPr>
          <p:cNvPr id="25" name="Rounded Rectangle 7">
            <a:extLst>
              <a:ext uri="{FF2B5EF4-FFF2-40B4-BE49-F238E27FC236}">
                <a16:creationId xmlns:a16="http://schemas.microsoft.com/office/drawing/2014/main" id="{21FBF986-689F-4C4A-AD2A-6694E30F72B2}"/>
              </a:ext>
            </a:extLst>
          </p:cNvPr>
          <p:cNvSpPr/>
          <p:nvPr/>
        </p:nvSpPr>
        <p:spPr>
          <a:xfrm>
            <a:off x="300242" y="3835473"/>
            <a:ext cx="3458103" cy="2478597"/>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31" name="Rounded Rectangle 7">
            <a:extLst>
              <a:ext uri="{FF2B5EF4-FFF2-40B4-BE49-F238E27FC236}">
                <a16:creationId xmlns:a16="http://schemas.microsoft.com/office/drawing/2014/main" id="{D6899120-8A22-934B-9B69-0C302F75AEB1}"/>
              </a:ext>
            </a:extLst>
          </p:cNvPr>
          <p:cNvSpPr/>
          <p:nvPr/>
        </p:nvSpPr>
        <p:spPr>
          <a:xfrm>
            <a:off x="301154" y="1088066"/>
            <a:ext cx="3458103" cy="247859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32" name="TextBox 31">
            <a:extLst>
              <a:ext uri="{FF2B5EF4-FFF2-40B4-BE49-F238E27FC236}">
                <a16:creationId xmlns:a16="http://schemas.microsoft.com/office/drawing/2014/main" id="{83AE01A5-B211-374B-A8A9-042D74CE72A7}"/>
              </a:ext>
            </a:extLst>
          </p:cNvPr>
          <p:cNvSpPr txBox="1"/>
          <p:nvPr/>
        </p:nvSpPr>
        <p:spPr>
          <a:xfrm>
            <a:off x="300242" y="2892720"/>
            <a:ext cx="36137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eorgia" panose="02040502050405020303" pitchFamily="18" charset="0"/>
              </a:rPr>
              <a:t>Stronger Data Retention</a:t>
            </a:r>
          </a:p>
        </p:txBody>
      </p:sp>
      <p:sp>
        <p:nvSpPr>
          <p:cNvPr id="33" name="TextBox 32">
            <a:extLst>
              <a:ext uri="{FF2B5EF4-FFF2-40B4-BE49-F238E27FC236}">
                <a16:creationId xmlns:a16="http://schemas.microsoft.com/office/drawing/2014/main" id="{A0BCAB1C-5853-6A40-93E5-7A323263CB11}"/>
              </a:ext>
            </a:extLst>
          </p:cNvPr>
          <p:cNvSpPr txBox="1"/>
          <p:nvPr/>
        </p:nvSpPr>
        <p:spPr>
          <a:xfrm>
            <a:off x="300242" y="5561131"/>
            <a:ext cx="349456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Georgia" panose="02040502050405020303" pitchFamily="18" charset="0"/>
              </a:rPr>
              <a:t>Learn Evolving Patterns</a:t>
            </a:r>
            <a:endParaRPr kumimoji="0" lang="en-US" sz="2400" b="0" i="0" u="none" strike="noStrike" kern="1200" cap="none" spc="0" normalizeH="0" baseline="0" noProof="0" dirty="0">
              <a:ln>
                <a:noFill/>
              </a:ln>
              <a:solidFill>
                <a:prstClr val="black"/>
              </a:solidFill>
              <a:effectLst/>
              <a:uLnTx/>
              <a:uFillTx/>
              <a:latin typeface="Georgia" panose="02040502050405020303" pitchFamily="18" charset="0"/>
            </a:endParaRPr>
          </a:p>
        </p:txBody>
      </p:sp>
      <p:pic>
        <p:nvPicPr>
          <p:cNvPr id="34" name="Picture 4">
            <a:extLst>
              <a:ext uri="{FF2B5EF4-FFF2-40B4-BE49-F238E27FC236}">
                <a16:creationId xmlns:a16="http://schemas.microsoft.com/office/drawing/2014/main" id="{29F1B283-7384-C445-8C43-757ADBBEBDA2}"/>
              </a:ext>
            </a:extLst>
          </p:cNvPr>
          <p:cNvPicPr>
            <a:picLocks noChangeAspect="1" noChangeArrowheads="1"/>
          </p:cNvPicPr>
          <p:nvPr/>
        </p:nvPicPr>
        <p:blipFill>
          <a:blip r:embed="rId3"/>
          <a:srcRect/>
          <a:stretch/>
        </p:blipFill>
        <p:spPr bwMode="auto">
          <a:xfrm>
            <a:off x="1063362" y="1114655"/>
            <a:ext cx="1778065" cy="177806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a:extLst>
              <a:ext uri="{FF2B5EF4-FFF2-40B4-BE49-F238E27FC236}">
                <a16:creationId xmlns:a16="http://schemas.microsoft.com/office/drawing/2014/main" id="{CE0D3F62-1185-D14A-810A-56E6DE05BC95}"/>
              </a:ext>
            </a:extLst>
          </p:cNvPr>
          <p:cNvPicPr>
            <a:picLocks noChangeAspect="1" noChangeArrowheads="1"/>
          </p:cNvPicPr>
          <p:nvPr/>
        </p:nvPicPr>
        <p:blipFill>
          <a:blip r:embed="rId4"/>
          <a:srcRect/>
          <a:stretch/>
        </p:blipFill>
        <p:spPr bwMode="auto">
          <a:xfrm>
            <a:off x="1160158" y="4053970"/>
            <a:ext cx="1584471" cy="1449790"/>
          </a:xfrm>
          <a:prstGeom prst="rect">
            <a:avLst/>
          </a:prstGeom>
          <a:noFill/>
          <a:extLst>
            <a:ext uri="{909E8E84-426E-40DD-AFC4-6F175D3DCCD1}">
              <a14:hiddenFill xmlns:a14="http://schemas.microsoft.com/office/drawing/2010/main">
                <a:solidFill>
                  <a:srgbClr val="FFFFFF"/>
                </a:solidFill>
              </a14:hiddenFill>
            </a:ext>
          </a:extLst>
        </p:spPr>
      </p:pic>
      <p:sp>
        <p:nvSpPr>
          <p:cNvPr id="39" name="Rounded Rectangle 7">
            <a:extLst>
              <a:ext uri="{FF2B5EF4-FFF2-40B4-BE49-F238E27FC236}">
                <a16:creationId xmlns:a16="http://schemas.microsoft.com/office/drawing/2014/main" id="{B2C56903-350F-B746-9E0A-92887D6D255B}"/>
              </a:ext>
            </a:extLst>
          </p:cNvPr>
          <p:cNvSpPr/>
          <p:nvPr/>
        </p:nvSpPr>
        <p:spPr>
          <a:xfrm>
            <a:off x="4554154" y="1088066"/>
            <a:ext cx="3458103" cy="247859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40" name="TextBox 39">
            <a:extLst>
              <a:ext uri="{FF2B5EF4-FFF2-40B4-BE49-F238E27FC236}">
                <a16:creationId xmlns:a16="http://schemas.microsoft.com/office/drawing/2014/main" id="{1AA25226-BD96-8141-AAA8-C6C46899A133}"/>
              </a:ext>
            </a:extLst>
          </p:cNvPr>
          <p:cNvSpPr txBox="1"/>
          <p:nvPr/>
        </p:nvSpPr>
        <p:spPr>
          <a:xfrm>
            <a:off x="4553242" y="2892720"/>
            <a:ext cx="36137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eorgia" panose="02040502050405020303" pitchFamily="18" charset="0"/>
              </a:rPr>
              <a:t>Zero Data Loss Recovery</a:t>
            </a:r>
          </a:p>
        </p:txBody>
      </p:sp>
      <p:pic>
        <p:nvPicPr>
          <p:cNvPr id="41" name="Picture 4">
            <a:extLst>
              <a:ext uri="{FF2B5EF4-FFF2-40B4-BE49-F238E27FC236}">
                <a16:creationId xmlns:a16="http://schemas.microsoft.com/office/drawing/2014/main" id="{8423775E-B1EB-5544-A794-18A850AF2A88}"/>
              </a:ext>
            </a:extLst>
          </p:cNvPr>
          <p:cNvPicPr>
            <a:picLocks noChangeAspect="1" noChangeArrowheads="1"/>
          </p:cNvPicPr>
          <p:nvPr/>
        </p:nvPicPr>
        <p:blipFill>
          <a:blip r:embed="rId5"/>
          <a:srcRect/>
          <a:stretch/>
        </p:blipFill>
        <p:spPr bwMode="auto">
          <a:xfrm>
            <a:off x="5316362" y="1114655"/>
            <a:ext cx="1778065" cy="1778065"/>
          </a:xfrm>
          <a:prstGeom prst="rect">
            <a:avLst/>
          </a:prstGeom>
          <a:noFill/>
          <a:extLst>
            <a:ext uri="{909E8E84-426E-40DD-AFC4-6F175D3DCCD1}">
              <a14:hiddenFill xmlns:a14="http://schemas.microsoft.com/office/drawing/2010/main">
                <a:solidFill>
                  <a:srgbClr val="FFFFFF"/>
                </a:solidFill>
              </a14:hiddenFill>
            </a:ext>
          </a:extLst>
        </p:spPr>
      </p:pic>
      <p:sp>
        <p:nvSpPr>
          <p:cNvPr id="42" name="Rounded Rectangle 7">
            <a:extLst>
              <a:ext uri="{FF2B5EF4-FFF2-40B4-BE49-F238E27FC236}">
                <a16:creationId xmlns:a16="http://schemas.microsoft.com/office/drawing/2014/main" id="{40DA48A3-7C67-7D4B-912C-1D3A99D8973C}"/>
              </a:ext>
            </a:extLst>
          </p:cNvPr>
          <p:cNvSpPr/>
          <p:nvPr/>
        </p:nvSpPr>
        <p:spPr>
          <a:xfrm>
            <a:off x="4560835" y="3835472"/>
            <a:ext cx="3458103" cy="247859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43" name="TextBox 42">
            <a:extLst>
              <a:ext uri="{FF2B5EF4-FFF2-40B4-BE49-F238E27FC236}">
                <a16:creationId xmlns:a16="http://schemas.microsoft.com/office/drawing/2014/main" id="{E1D4C612-869C-5E45-8BE5-5B1DBE39E36F}"/>
              </a:ext>
            </a:extLst>
          </p:cNvPr>
          <p:cNvSpPr txBox="1"/>
          <p:nvPr/>
        </p:nvSpPr>
        <p:spPr>
          <a:xfrm>
            <a:off x="4559923" y="5519437"/>
            <a:ext cx="361372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eorgia" panose="02040502050405020303" pitchFamily="18" charset="0"/>
              </a:rPr>
              <a:t>Trusted Post-Attack Analysis</a:t>
            </a:r>
          </a:p>
        </p:txBody>
      </p:sp>
      <p:sp>
        <p:nvSpPr>
          <p:cNvPr id="5" name="Right Arrow 4">
            <a:extLst>
              <a:ext uri="{FF2B5EF4-FFF2-40B4-BE49-F238E27FC236}">
                <a16:creationId xmlns:a16="http://schemas.microsoft.com/office/drawing/2014/main" id="{8980E9CE-7A57-9541-8A4B-8CA27FF5ED7C}"/>
              </a:ext>
            </a:extLst>
          </p:cNvPr>
          <p:cNvSpPr/>
          <p:nvPr/>
        </p:nvSpPr>
        <p:spPr>
          <a:xfrm>
            <a:off x="3758345" y="2080027"/>
            <a:ext cx="763120" cy="494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2A971642-DA37-F045-96B4-807C4DE200C9}"/>
              </a:ext>
            </a:extLst>
          </p:cNvPr>
          <p:cNvSpPr/>
          <p:nvPr/>
        </p:nvSpPr>
        <p:spPr>
          <a:xfrm>
            <a:off x="3758345" y="4827433"/>
            <a:ext cx="763120" cy="494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584735"/>
          </a:xfrm>
          <a:prstGeom prst="rect">
            <a:avLst/>
          </a:prstGeom>
          <a:noFill/>
          <a:ln>
            <a:noFill/>
          </a:ln>
        </p:spPr>
        <p:txBody>
          <a:bodyPr spcFirstLastPara="1" wrap="square" lIns="91425" tIns="45700" rIns="91425" bIns="45700" anchor="t" anchorCtr="0">
            <a:spAutoFit/>
          </a:bodyPr>
          <a:lstStyle/>
          <a:p>
            <a:pPr lvl="0"/>
            <a:r>
              <a:rPr lang="en-US" sz="3200" dirty="0">
                <a:solidFill>
                  <a:schemeClr val="bg1"/>
                </a:solidFill>
                <a:latin typeface="Georgia"/>
                <a:ea typeface="Helvetica Neue Light"/>
                <a:cs typeface="Helvetica Neue Light"/>
                <a:sym typeface="Helvetica Neue Light"/>
              </a:rPr>
              <a:t>RSSD: Hardware-Isolated Network-Storage Codesign</a:t>
            </a:r>
            <a:endParaRPr lang="en-US" sz="3200" dirty="0">
              <a:solidFill>
                <a:schemeClr val="bg1"/>
              </a:solidFill>
              <a:latin typeface="Georgia"/>
              <a:ea typeface="Helvetica Neue Light"/>
              <a:cs typeface="Helvetica Neue Light"/>
            </a:endParaRPr>
          </a:p>
        </p:txBody>
      </p:sp>
      <p:pic>
        <p:nvPicPr>
          <p:cNvPr id="1030" name="Picture 6" descr="Data, search, storage, analytics icon - Download on Iconfinder">
            <a:extLst>
              <a:ext uri="{FF2B5EF4-FFF2-40B4-BE49-F238E27FC236}">
                <a16:creationId xmlns:a16="http://schemas.microsoft.com/office/drawing/2014/main" id="{AEFBA475-B75E-074F-912D-21D40CBD2B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8532" y="3941933"/>
            <a:ext cx="1523143" cy="1523143"/>
          </a:xfrm>
          <a:prstGeom prst="rect">
            <a:avLst/>
          </a:prstGeom>
          <a:noFill/>
          <a:extLst>
            <a:ext uri="{909E8E84-426E-40DD-AFC4-6F175D3DCCD1}">
              <a14:hiddenFill xmlns:a14="http://schemas.microsoft.com/office/drawing/2010/main">
                <a:solidFill>
                  <a:srgbClr val="FFFFFF"/>
                </a:solidFill>
              </a14:hiddenFill>
            </a:ext>
          </a:extLst>
        </p:spPr>
      </p:pic>
      <p:sp>
        <p:nvSpPr>
          <p:cNvPr id="22" name="Right Arrow 21">
            <a:extLst>
              <a:ext uri="{FF2B5EF4-FFF2-40B4-BE49-F238E27FC236}">
                <a16:creationId xmlns:a16="http://schemas.microsoft.com/office/drawing/2014/main" id="{E59B0D67-1636-3847-9FF0-D9527F1FD8EF}"/>
              </a:ext>
            </a:extLst>
          </p:cNvPr>
          <p:cNvSpPr/>
          <p:nvPr/>
        </p:nvSpPr>
        <p:spPr>
          <a:xfrm>
            <a:off x="8018026" y="2080027"/>
            <a:ext cx="634419" cy="494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71CE69F3-00C7-944A-9032-22EC4247DDF5}"/>
              </a:ext>
            </a:extLst>
          </p:cNvPr>
          <p:cNvSpPr/>
          <p:nvPr/>
        </p:nvSpPr>
        <p:spPr>
          <a:xfrm>
            <a:off x="8018026" y="4827433"/>
            <a:ext cx="634419" cy="494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7">
            <a:extLst>
              <a:ext uri="{FF2B5EF4-FFF2-40B4-BE49-F238E27FC236}">
                <a16:creationId xmlns:a16="http://schemas.microsoft.com/office/drawing/2014/main" id="{2787DC04-D94C-AE45-9E2F-217ED704D61B}"/>
              </a:ext>
            </a:extLst>
          </p:cNvPr>
          <p:cNvSpPr/>
          <p:nvPr/>
        </p:nvSpPr>
        <p:spPr>
          <a:xfrm>
            <a:off x="8654422" y="3876282"/>
            <a:ext cx="3458103" cy="247859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29" name="TextBox 28">
            <a:extLst>
              <a:ext uri="{FF2B5EF4-FFF2-40B4-BE49-F238E27FC236}">
                <a16:creationId xmlns:a16="http://schemas.microsoft.com/office/drawing/2014/main" id="{A1B4C55F-9E1D-314F-85EE-8EA34166FC41}"/>
              </a:ext>
            </a:extLst>
          </p:cNvPr>
          <p:cNvSpPr txBox="1"/>
          <p:nvPr/>
        </p:nvSpPr>
        <p:spPr>
          <a:xfrm>
            <a:off x="8653510" y="5546026"/>
            <a:ext cx="361372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eorgia" panose="02040502050405020303" pitchFamily="18" charset="0"/>
              </a:rPr>
              <a:t>Hardware</a:t>
            </a:r>
            <a:r>
              <a:rPr lang="en-US" sz="2400" dirty="0">
                <a:solidFill>
                  <a:prstClr val="black"/>
                </a:solidFill>
                <a:latin typeface="Georgia" panose="02040502050405020303" pitchFamily="18" charset="0"/>
              </a:rPr>
              <a:t>-</a:t>
            </a:r>
            <a:r>
              <a:rPr kumimoji="0" lang="en-US" sz="2400" b="0" i="0" u="none" strike="noStrike" kern="1200" cap="none" spc="0" normalizeH="0" noProof="0" dirty="0">
                <a:ln>
                  <a:noFill/>
                </a:ln>
                <a:solidFill>
                  <a:prstClr val="black"/>
                </a:solidFill>
                <a:effectLst/>
                <a:uLnTx/>
                <a:uFillTx/>
                <a:latin typeface="Georgia" panose="02040502050405020303" pitchFamily="18" charset="0"/>
              </a:rPr>
              <a:t>Assisted Logging</a:t>
            </a:r>
            <a:endParaRPr kumimoji="0" lang="en-US" sz="2400" b="0" i="0" u="none" strike="noStrike" kern="1200" cap="none" spc="0" normalizeH="0" baseline="0" noProof="0" dirty="0">
              <a:ln>
                <a:noFill/>
              </a:ln>
              <a:solidFill>
                <a:prstClr val="black"/>
              </a:solidFill>
              <a:effectLst/>
              <a:uLnTx/>
              <a:uFillTx/>
              <a:latin typeface="Georgia" panose="02040502050405020303" pitchFamily="18" charset="0"/>
            </a:endParaRPr>
          </a:p>
        </p:txBody>
      </p:sp>
      <p:pic>
        <p:nvPicPr>
          <p:cNvPr id="47" name="Picture 6">
            <a:extLst>
              <a:ext uri="{FF2B5EF4-FFF2-40B4-BE49-F238E27FC236}">
                <a16:creationId xmlns:a16="http://schemas.microsoft.com/office/drawing/2014/main" id="{FA9C6F14-1AC4-8C42-ADDE-7AA00087A3FE}"/>
              </a:ext>
            </a:extLst>
          </p:cNvPr>
          <p:cNvPicPr>
            <a:picLocks noChangeAspect="1" noChangeArrowheads="1"/>
          </p:cNvPicPr>
          <p:nvPr/>
        </p:nvPicPr>
        <p:blipFill>
          <a:blip r:embed="rId7"/>
          <a:srcRect/>
          <a:stretch/>
        </p:blipFill>
        <p:spPr bwMode="auto">
          <a:xfrm>
            <a:off x="9435232" y="4338443"/>
            <a:ext cx="1354775" cy="135477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a:extLst>
              <a:ext uri="{FF2B5EF4-FFF2-40B4-BE49-F238E27FC236}">
                <a16:creationId xmlns:a16="http://schemas.microsoft.com/office/drawing/2014/main" id="{A1E34FFA-A0FD-6F44-BE4B-A766052A312B}"/>
              </a:ext>
            </a:extLst>
          </p:cNvPr>
          <p:cNvPicPr>
            <a:picLocks noChangeAspect="1" noChangeArrowheads="1"/>
          </p:cNvPicPr>
          <p:nvPr/>
        </p:nvPicPr>
        <p:blipFill>
          <a:blip r:embed="rId7"/>
          <a:srcRect/>
          <a:stretch/>
        </p:blipFill>
        <p:spPr bwMode="auto">
          <a:xfrm>
            <a:off x="9992055" y="4378910"/>
            <a:ext cx="1354775" cy="135477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a:extLst>
              <a:ext uri="{FF2B5EF4-FFF2-40B4-BE49-F238E27FC236}">
                <a16:creationId xmlns:a16="http://schemas.microsoft.com/office/drawing/2014/main" id="{8EB18EB3-DB57-234D-96AB-11A794250022}"/>
              </a:ext>
            </a:extLst>
          </p:cNvPr>
          <p:cNvPicPr>
            <a:picLocks noChangeAspect="1" noChangeArrowheads="1"/>
          </p:cNvPicPr>
          <p:nvPr/>
        </p:nvPicPr>
        <p:blipFill>
          <a:blip r:embed="rId7"/>
          <a:srcRect/>
          <a:stretch/>
        </p:blipFill>
        <p:spPr bwMode="auto">
          <a:xfrm>
            <a:off x="9754039" y="3807153"/>
            <a:ext cx="1354775" cy="1354775"/>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76A6ADD-2FE0-3D41-B2B9-E77278AB2698}"/>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grpSp>
        <p:nvGrpSpPr>
          <p:cNvPr id="2" name="Group 1">
            <a:extLst>
              <a:ext uri="{FF2B5EF4-FFF2-40B4-BE49-F238E27FC236}">
                <a16:creationId xmlns:a16="http://schemas.microsoft.com/office/drawing/2014/main" id="{CAB72EAF-6A79-F64A-92B9-C5115D20B7D0}"/>
              </a:ext>
            </a:extLst>
          </p:cNvPr>
          <p:cNvGrpSpPr/>
          <p:nvPr/>
        </p:nvGrpSpPr>
        <p:grpSpPr>
          <a:xfrm>
            <a:off x="8646829" y="1125255"/>
            <a:ext cx="3613724" cy="2485751"/>
            <a:chOff x="8646829" y="1125255"/>
            <a:chExt cx="3613724" cy="2485751"/>
          </a:xfrm>
        </p:grpSpPr>
        <p:sp>
          <p:nvSpPr>
            <p:cNvPr id="26" name="TextBox 25">
              <a:extLst>
                <a:ext uri="{FF2B5EF4-FFF2-40B4-BE49-F238E27FC236}">
                  <a16:creationId xmlns:a16="http://schemas.microsoft.com/office/drawing/2014/main" id="{41D85B60-952E-154B-9141-2E32946E13F2}"/>
                </a:ext>
              </a:extLst>
            </p:cNvPr>
            <p:cNvSpPr txBox="1"/>
            <p:nvPr/>
          </p:nvSpPr>
          <p:spPr>
            <a:xfrm>
              <a:off x="8646829" y="2780009"/>
              <a:ext cx="361372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eorgia" panose="02040502050405020303" pitchFamily="18" charset="0"/>
                </a:rPr>
                <a:t>Network-Storage</a:t>
              </a:r>
              <a:r>
                <a:rPr kumimoji="0" lang="en-US" sz="2400" b="0" i="0" u="none" strike="noStrike" kern="1200" cap="none" spc="0" normalizeH="0" noProof="0" dirty="0">
                  <a:ln>
                    <a:noFill/>
                  </a:ln>
                  <a:solidFill>
                    <a:prstClr val="black"/>
                  </a:solidFill>
                  <a:effectLst/>
                  <a:uLnTx/>
                  <a:uFillTx/>
                  <a:latin typeface="Georgia" panose="02040502050405020303" pitchFamily="18" charset="0"/>
                </a:rPr>
                <a:t> Codesign</a:t>
              </a:r>
              <a:endParaRPr kumimoji="0" lang="en-US" sz="2400" b="0" i="0" u="none" strike="noStrike" kern="1200" cap="none" spc="0" normalizeH="0" baseline="0" noProof="0" dirty="0">
                <a:ln>
                  <a:noFill/>
                </a:ln>
                <a:solidFill>
                  <a:prstClr val="black"/>
                </a:solidFill>
                <a:effectLst/>
                <a:uLnTx/>
                <a:uFillTx/>
                <a:latin typeface="Georgia" panose="02040502050405020303" pitchFamily="18" charset="0"/>
              </a:endParaRPr>
            </a:p>
          </p:txBody>
        </p:sp>
        <p:pic>
          <p:nvPicPr>
            <p:cNvPr id="27" name="Picture 4">
              <a:extLst>
                <a:ext uri="{FF2B5EF4-FFF2-40B4-BE49-F238E27FC236}">
                  <a16:creationId xmlns:a16="http://schemas.microsoft.com/office/drawing/2014/main" id="{98B7090E-71C8-8449-88F5-B55DF9D433B4}"/>
                </a:ext>
              </a:extLst>
            </p:cNvPr>
            <p:cNvPicPr>
              <a:picLocks noChangeAspect="1" noChangeArrowheads="1"/>
            </p:cNvPicPr>
            <p:nvPr/>
          </p:nvPicPr>
          <p:blipFill>
            <a:blip r:embed="rId8"/>
            <a:srcRect/>
            <a:stretch/>
          </p:blipFill>
          <p:spPr bwMode="auto">
            <a:xfrm>
              <a:off x="8845885" y="1531096"/>
              <a:ext cx="1017009" cy="101700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lus icon - Free download on Iconfinder">
              <a:extLst>
                <a:ext uri="{FF2B5EF4-FFF2-40B4-BE49-F238E27FC236}">
                  <a16:creationId xmlns:a16="http://schemas.microsoft.com/office/drawing/2014/main" id="{A3913F6C-D9B2-1844-9521-F42A3C1527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90646" y="1529749"/>
              <a:ext cx="957539" cy="95753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sd - Free technology icons">
              <a:extLst>
                <a:ext uri="{FF2B5EF4-FFF2-40B4-BE49-F238E27FC236}">
                  <a16:creationId xmlns:a16="http://schemas.microsoft.com/office/drawing/2014/main" id="{336F4669-5592-3949-96C5-53364F674D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19154" y="1271034"/>
              <a:ext cx="1531515" cy="1531515"/>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7">
              <a:extLst>
                <a:ext uri="{FF2B5EF4-FFF2-40B4-BE49-F238E27FC236}">
                  <a16:creationId xmlns:a16="http://schemas.microsoft.com/office/drawing/2014/main" id="{274D535D-6891-714A-8C6F-F8E5C9698858}"/>
                </a:ext>
              </a:extLst>
            </p:cNvPr>
            <p:cNvSpPr/>
            <p:nvPr/>
          </p:nvSpPr>
          <p:spPr>
            <a:xfrm>
              <a:off x="8647741" y="1125255"/>
              <a:ext cx="3458103" cy="247859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grpSp>
    </p:spTree>
    <p:extLst>
      <p:ext uri="{BB962C8B-B14F-4D97-AF65-F5344CB8AC3E}">
        <p14:creationId xmlns:p14="http://schemas.microsoft.com/office/powerpoint/2010/main" val="20638500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2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33"/>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3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42"/>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3"/>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5"/>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103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3"/>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38"/>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6" grpId="0" animBg="1"/>
      <p:bldP spid="36" grpId="1" animBg="1"/>
      <p:bldP spid="25" grpId="1" animBg="1"/>
      <p:bldP spid="31" grpId="1" animBg="1"/>
      <p:bldP spid="32" grpId="1"/>
      <p:bldP spid="33" grpId="1"/>
      <p:bldP spid="39" grpId="1" animBg="1"/>
      <p:bldP spid="40" grpId="1"/>
      <p:bldP spid="42" grpId="1" animBg="1"/>
      <p:bldP spid="43" grpId="1"/>
      <p:bldP spid="5" grpId="1" animBg="1"/>
      <p:bldP spid="45" grpId="1" animBg="1"/>
      <p:bldP spid="22" grpId="0" animBg="1"/>
      <p:bldP spid="22" grpId="1" animBg="1"/>
      <p:bldP spid="23" grpId="0" animBg="1"/>
      <p:bldP spid="23" grpId="1" animBg="1"/>
      <p:bldP spid="28" grpId="0" animBg="1"/>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53" name="Rectangle: Rounded Corners 21">
            <a:extLst>
              <a:ext uri="{FF2B5EF4-FFF2-40B4-BE49-F238E27FC236}">
                <a16:creationId xmlns:a16="http://schemas.microsoft.com/office/drawing/2014/main" id="{ECFB8890-FA4B-4945-9CE4-BEEB717110AA}"/>
              </a:ext>
            </a:extLst>
          </p:cNvPr>
          <p:cNvSpPr/>
          <p:nvPr/>
        </p:nvSpPr>
        <p:spPr>
          <a:xfrm>
            <a:off x="1049883" y="2291095"/>
            <a:ext cx="9815639" cy="2171548"/>
          </a:xfrm>
          <a:prstGeom prst="round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noProof="0" dirty="0">
                <a:solidFill>
                  <a:prstClr val="black"/>
                </a:solidFill>
                <a:latin typeface="Georgia" panose="02040502050405020303" pitchFamily="18" charset="0"/>
              </a:rPr>
              <a:t>RSSD</a:t>
            </a:r>
            <a:endParaRPr kumimoji="0" lang="en-US" sz="4000" b="0" i="0" u="none" strike="noStrike" kern="1200" cap="none" spc="0" normalizeH="0" baseline="0" noProof="0" dirty="0">
              <a:ln>
                <a:noFill/>
              </a:ln>
              <a:solidFill>
                <a:prstClr val="black"/>
              </a:solidFill>
              <a:effectLst/>
              <a:uLnTx/>
              <a:uFillTx/>
              <a:latin typeface="Georgia" panose="02040502050405020303" pitchFamily="18" charset="0"/>
            </a:endParaRPr>
          </a:p>
        </p:txBody>
      </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14</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646290"/>
          </a:xfrm>
          <a:prstGeom prst="rect">
            <a:avLst/>
          </a:prstGeom>
          <a:noFill/>
          <a:ln>
            <a:noFill/>
          </a:ln>
        </p:spPr>
        <p:txBody>
          <a:bodyPr spcFirstLastPara="1" wrap="square" lIns="91425" tIns="45700" rIns="91425" bIns="45700" anchor="t" anchorCtr="0">
            <a:spAutoFit/>
          </a:bodyPr>
          <a:lstStyle/>
          <a:p>
            <a:pPr lvl="0"/>
            <a:r>
              <a:rPr lang="en-US" sz="3200" dirty="0">
                <a:solidFill>
                  <a:schemeClr val="bg1"/>
                </a:solidFill>
                <a:latin typeface="Georgia"/>
                <a:ea typeface="Helvetica Neue Light"/>
                <a:cs typeface="Helvetica Neue Light"/>
                <a:sym typeface="Helvetica Neue Light"/>
              </a:rPr>
              <a:t>RSSD: </a:t>
            </a:r>
            <a:r>
              <a:rPr lang="en-US" sz="3600" dirty="0">
                <a:solidFill>
                  <a:schemeClr val="bg1"/>
                </a:solidFill>
                <a:latin typeface="Georgia"/>
                <a:ea typeface="Helvetica Neue Light"/>
                <a:cs typeface="Helvetica Neue Light"/>
                <a:sym typeface="Helvetica Neue Light"/>
              </a:rPr>
              <a:t>Hardware-Isolated</a:t>
            </a:r>
            <a:r>
              <a:rPr lang="en-US" sz="3200" dirty="0">
                <a:solidFill>
                  <a:schemeClr val="bg1"/>
                </a:solidFill>
                <a:latin typeface="Georgia"/>
                <a:ea typeface="Helvetica Neue Light"/>
                <a:cs typeface="Helvetica Neue Light"/>
                <a:sym typeface="Helvetica Neue Light"/>
              </a:rPr>
              <a:t> Network-Storage Codesign</a:t>
            </a:r>
            <a:endParaRPr lang="en-US" sz="3200" dirty="0">
              <a:solidFill>
                <a:schemeClr val="bg1"/>
              </a:solidFill>
              <a:latin typeface="Georgia"/>
              <a:ea typeface="Helvetica Neue Light"/>
              <a:cs typeface="Helvetica Neue Light"/>
            </a:endParaRPr>
          </a:p>
        </p:txBody>
      </p:sp>
      <p:sp>
        <p:nvSpPr>
          <p:cNvPr id="28" name="Rounded Rectangle 7">
            <a:extLst>
              <a:ext uri="{FF2B5EF4-FFF2-40B4-BE49-F238E27FC236}">
                <a16:creationId xmlns:a16="http://schemas.microsoft.com/office/drawing/2014/main" id="{2787DC04-D94C-AE45-9E2F-217ED704D61B}"/>
              </a:ext>
            </a:extLst>
          </p:cNvPr>
          <p:cNvSpPr/>
          <p:nvPr/>
        </p:nvSpPr>
        <p:spPr>
          <a:xfrm>
            <a:off x="6783269" y="2196854"/>
            <a:ext cx="3458103" cy="247859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29" name="TextBox 28">
            <a:extLst>
              <a:ext uri="{FF2B5EF4-FFF2-40B4-BE49-F238E27FC236}">
                <a16:creationId xmlns:a16="http://schemas.microsoft.com/office/drawing/2014/main" id="{A1B4C55F-9E1D-314F-85EE-8EA34166FC41}"/>
              </a:ext>
            </a:extLst>
          </p:cNvPr>
          <p:cNvSpPr txBox="1"/>
          <p:nvPr/>
        </p:nvSpPr>
        <p:spPr>
          <a:xfrm>
            <a:off x="6782357" y="3866598"/>
            <a:ext cx="361372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eorgia" panose="02040502050405020303" pitchFamily="18" charset="0"/>
              </a:rPr>
              <a:t>Hardware</a:t>
            </a:r>
            <a:r>
              <a:rPr lang="en-US" sz="2400" dirty="0">
                <a:solidFill>
                  <a:prstClr val="black"/>
                </a:solidFill>
                <a:latin typeface="Georgia" panose="02040502050405020303" pitchFamily="18" charset="0"/>
              </a:rPr>
              <a:t>-</a:t>
            </a:r>
            <a:r>
              <a:rPr kumimoji="0" lang="en-US" sz="2400" b="0" i="0" u="none" strike="noStrike" kern="1200" cap="none" spc="0" normalizeH="0" noProof="0" dirty="0">
                <a:ln>
                  <a:noFill/>
                </a:ln>
                <a:solidFill>
                  <a:prstClr val="black"/>
                </a:solidFill>
                <a:effectLst/>
                <a:uLnTx/>
                <a:uFillTx/>
                <a:latin typeface="Georgia" panose="02040502050405020303" pitchFamily="18" charset="0"/>
              </a:rPr>
              <a:t>Assisted Logging</a:t>
            </a:r>
            <a:endParaRPr kumimoji="0" lang="en-US" sz="2400" b="0" i="0" u="none" strike="noStrike" kern="1200" cap="none" spc="0" normalizeH="0" baseline="0" noProof="0" dirty="0">
              <a:ln>
                <a:noFill/>
              </a:ln>
              <a:solidFill>
                <a:prstClr val="black"/>
              </a:solidFill>
              <a:effectLst/>
              <a:uLnTx/>
              <a:uFillTx/>
              <a:latin typeface="Georgia" panose="02040502050405020303" pitchFamily="18" charset="0"/>
            </a:endParaRPr>
          </a:p>
        </p:txBody>
      </p:sp>
      <p:pic>
        <p:nvPicPr>
          <p:cNvPr id="47" name="Picture 6">
            <a:extLst>
              <a:ext uri="{FF2B5EF4-FFF2-40B4-BE49-F238E27FC236}">
                <a16:creationId xmlns:a16="http://schemas.microsoft.com/office/drawing/2014/main" id="{FA9C6F14-1AC4-8C42-ADDE-7AA00087A3FE}"/>
              </a:ext>
            </a:extLst>
          </p:cNvPr>
          <p:cNvPicPr>
            <a:picLocks noChangeAspect="1" noChangeArrowheads="1"/>
          </p:cNvPicPr>
          <p:nvPr/>
        </p:nvPicPr>
        <p:blipFill>
          <a:blip r:embed="rId3"/>
          <a:srcRect/>
          <a:stretch/>
        </p:blipFill>
        <p:spPr bwMode="auto">
          <a:xfrm>
            <a:off x="7564079" y="2659015"/>
            <a:ext cx="1354775" cy="135477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a:extLst>
              <a:ext uri="{FF2B5EF4-FFF2-40B4-BE49-F238E27FC236}">
                <a16:creationId xmlns:a16="http://schemas.microsoft.com/office/drawing/2014/main" id="{A1E34FFA-A0FD-6F44-BE4B-A766052A312B}"/>
              </a:ext>
            </a:extLst>
          </p:cNvPr>
          <p:cNvPicPr>
            <a:picLocks noChangeAspect="1" noChangeArrowheads="1"/>
          </p:cNvPicPr>
          <p:nvPr/>
        </p:nvPicPr>
        <p:blipFill>
          <a:blip r:embed="rId3"/>
          <a:srcRect/>
          <a:stretch/>
        </p:blipFill>
        <p:spPr bwMode="auto">
          <a:xfrm>
            <a:off x="8120902" y="2699482"/>
            <a:ext cx="1354775" cy="135477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a:extLst>
              <a:ext uri="{FF2B5EF4-FFF2-40B4-BE49-F238E27FC236}">
                <a16:creationId xmlns:a16="http://schemas.microsoft.com/office/drawing/2014/main" id="{8EB18EB3-DB57-234D-96AB-11A794250022}"/>
              </a:ext>
            </a:extLst>
          </p:cNvPr>
          <p:cNvPicPr>
            <a:picLocks noChangeAspect="1" noChangeArrowheads="1"/>
          </p:cNvPicPr>
          <p:nvPr/>
        </p:nvPicPr>
        <p:blipFill>
          <a:blip r:embed="rId3"/>
          <a:srcRect/>
          <a:stretch/>
        </p:blipFill>
        <p:spPr bwMode="auto">
          <a:xfrm>
            <a:off x="7882886" y="2127725"/>
            <a:ext cx="1354775" cy="1354775"/>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76A6ADD-2FE0-3D41-B2B9-E77278AB2698}"/>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grpSp>
        <p:nvGrpSpPr>
          <p:cNvPr id="2" name="Group 1">
            <a:extLst>
              <a:ext uri="{FF2B5EF4-FFF2-40B4-BE49-F238E27FC236}">
                <a16:creationId xmlns:a16="http://schemas.microsoft.com/office/drawing/2014/main" id="{66641146-2CF5-884D-8602-69D39EB38095}"/>
              </a:ext>
            </a:extLst>
          </p:cNvPr>
          <p:cNvGrpSpPr/>
          <p:nvPr/>
        </p:nvGrpSpPr>
        <p:grpSpPr>
          <a:xfrm>
            <a:off x="1596863" y="2189701"/>
            <a:ext cx="3613724" cy="2485751"/>
            <a:chOff x="1596863" y="2189701"/>
            <a:chExt cx="3613724" cy="2485751"/>
          </a:xfrm>
        </p:grpSpPr>
        <p:sp>
          <p:nvSpPr>
            <p:cNvPr id="26" name="TextBox 25">
              <a:extLst>
                <a:ext uri="{FF2B5EF4-FFF2-40B4-BE49-F238E27FC236}">
                  <a16:creationId xmlns:a16="http://schemas.microsoft.com/office/drawing/2014/main" id="{41D85B60-952E-154B-9141-2E32946E13F2}"/>
                </a:ext>
              </a:extLst>
            </p:cNvPr>
            <p:cNvSpPr txBox="1"/>
            <p:nvPr/>
          </p:nvSpPr>
          <p:spPr>
            <a:xfrm>
              <a:off x="1596863" y="3844455"/>
              <a:ext cx="361372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eorgia" panose="02040502050405020303" pitchFamily="18" charset="0"/>
                </a:rPr>
                <a:t>Network-Storage</a:t>
              </a:r>
              <a:r>
                <a:rPr kumimoji="0" lang="en-US" sz="2400" b="0" i="0" u="none" strike="noStrike" kern="1200" cap="none" spc="0" normalizeH="0" noProof="0" dirty="0">
                  <a:ln>
                    <a:noFill/>
                  </a:ln>
                  <a:solidFill>
                    <a:prstClr val="black"/>
                  </a:solidFill>
                  <a:effectLst/>
                  <a:uLnTx/>
                  <a:uFillTx/>
                  <a:latin typeface="Georgia" panose="02040502050405020303" pitchFamily="18" charset="0"/>
                </a:rPr>
                <a:t> Codesign</a:t>
              </a:r>
              <a:endParaRPr kumimoji="0" lang="en-US" sz="2400" b="0" i="0" u="none" strike="noStrike" kern="1200" cap="none" spc="0" normalizeH="0" baseline="0" noProof="0" dirty="0">
                <a:ln>
                  <a:noFill/>
                </a:ln>
                <a:solidFill>
                  <a:prstClr val="black"/>
                </a:solidFill>
                <a:effectLst/>
                <a:uLnTx/>
                <a:uFillTx/>
                <a:latin typeface="Georgia" panose="02040502050405020303" pitchFamily="18" charset="0"/>
              </a:endParaRPr>
            </a:p>
          </p:txBody>
        </p:sp>
        <p:pic>
          <p:nvPicPr>
            <p:cNvPr id="27" name="Picture 4">
              <a:extLst>
                <a:ext uri="{FF2B5EF4-FFF2-40B4-BE49-F238E27FC236}">
                  <a16:creationId xmlns:a16="http://schemas.microsoft.com/office/drawing/2014/main" id="{98B7090E-71C8-8449-88F5-B55DF9D433B4}"/>
                </a:ext>
              </a:extLst>
            </p:cNvPr>
            <p:cNvPicPr>
              <a:picLocks noChangeAspect="1" noChangeArrowheads="1"/>
            </p:cNvPicPr>
            <p:nvPr/>
          </p:nvPicPr>
          <p:blipFill>
            <a:blip r:embed="rId4"/>
            <a:srcRect/>
            <a:stretch/>
          </p:blipFill>
          <p:spPr bwMode="auto">
            <a:xfrm>
              <a:off x="1795919" y="2595542"/>
              <a:ext cx="1017009" cy="101700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lus icon - Free download on Iconfinder">
              <a:extLst>
                <a:ext uri="{FF2B5EF4-FFF2-40B4-BE49-F238E27FC236}">
                  <a16:creationId xmlns:a16="http://schemas.microsoft.com/office/drawing/2014/main" id="{A3913F6C-D9B2-1844-9521-F42A3C1527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0680" y="2594195"/>
              <a:ext cx="957539" cy="95753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sd - Free technology icons">
              <a:extLst>
                <a:ext uri="{FF2B5EF4-FFF2-40B4-BE49-F238E27FC236}">
                  <a16:creationId xmlns:a16="http://schemas.microsoft.com/office/drawing/2014/main" id="{336F4669-5592-3949-96C5-53364F674D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9188" y="2335480"/>
              <a:ext cx="1531515" cy="1531515"/>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7">
              <a:extLst>
                <a:ext uri="{FF2B5EF4-FFF2-40B4-BE49-F238E27FC236}">
                  <a16:creationId xmlns:a16="http://schemas.microsoft.com/office/drawing/2014/main" id="{274D535D-6891-714A-8C6F-F8E5C9698858}"/>
                </a:ext>
              </a:extLst>
            </p:cNvPr>
            <p:cNvSpPr/>
            <p:nvPr/>
          </p:nvSpPr>
          <p:spPr>
            <a:xfrm>
              <a:off x="1597775" y="2189701"/>
              <a:ext cx="3458103" cy="247859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grpSp>
      <p:pic>
        <p:nvPicPr>
          <p:cNvPr id="54" name="Picture 2" descr="Plus icon - Free download on Iconfinder">
            <a:extLst>
              <a:ext uri="{FF2B5EF4-FFF2-40B4-BE49-F238E27FC236}">
                <a16:creationId xmlns:a16="http://schemas.microsoft.com/office/drawing/2014/main" id="{9C2A9B36-5082-724C-9FFF-737BC982F8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0103" y="2552873"/>
            <a:ext cx="1647991" cy="1647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302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4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9"/>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28" grpId="0" animBg="1"/>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77" name="Rectangle: Rounded Corners 22">
            <a:extLst>
              <a:ext uri="{FF2B5EF4-FFF2-40B4-BE49-F238E27FC236}">
                <a16:creationId xmlns:a16="http://schemas.microsoft.com/office/drawing/2014/main" id="{85219C5D-EA49-434E-92F1-5103DCEDE993}"/>
              </a:ext>
            </a:extLst>
          </p:cNvPr>
          <p:cNvSpPr/>
          <p:nvPr/>
        </p:nvSpPr>
        <p:spPr>
          <a:xfrm>
            <a:off x="1289561" y="3971444"/>
            <a:ext cx="9815639" cy="2174395"/>
          </a:xfrm>
          <a:prstGeom prst="roundRect">
            <a:avLst/>
          </a:prstGeom>
          <a:solidFill>
            <a:schemeClr val="accent6">
              <a:lumMod val="60000"/>
              <a:lumOff val="40000"/>
              <a:alpha val="6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Rectangle: Rounded Corners 21">
            <a:extLst>
              <a:ext uri="{FF2B5EF4-FFF2-40B4-BE49-F238E27FC236}">
                <a16:creationId xmlns:a16="http://schemas.microsoft.com/office/drawing/2014/main" id="{730097AF-BA47-4A4C-97E7-E3273D5455CB}"/>
              </a:ext>
            </a:extLst>
          </p:cNvPr>
          <p:cNvSpPr/>
          <p:nvPr/>
        </p:nvSpPr>
        <p:spPr>
          <a:xfrm>
            <a:off x="1289561" y="3969520"/>
            <a:ext cx="9815639" cy="2171548"/>
          </a:xfrm>
          <a:prstGeom prst="round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Georgia" panose="02040502050405020303" pitchFamily="18" charset="0"/>
              </a:rPr>
              <a:t>RSSD</a:t>
            </a:r>
          </a:p>
        </p:txBody>
      </p:sp>
      <p:grpSp>
        <p:nvGrpSpPr>
          <p:cNvPr id="64" name="Group 63">
            <a:extLst>
              <a:ext uri="{FF2B5EF4-FFF2-40B4-BE49-F238E27FC236}">
                <a16:creationId xmlns:a16="http://schemas.microsoft.com/office/drawing/2014/main" id="{E7E65175-0E91-C040-B349-CB338E956E37}"/>
              </a:ext>
            </a:extLst>
          </p:cNvPr>
          <p:cNvGrpSpPr/>
          <p:nvPr/>
        </p:nvGrpSpPr>
        <p:grpSpPr>
          <a:xfrm>
            <a:off x="2776553" y="1000776"/>
            <a:ext cx="6633754" cy="2174395"/>
            <a:chOff x="2325192" y="1405815"/>
            <a:chExt cx="6633754" cy="2174395"/>
          </a:xfrm>
        </p:grpSpPr>
        <p:sp>
          <p:nvSpPr>
            <p:cNvPr id="65" name="Rectangle: Rounded Corners 22">
              <a:extLst>
                <a:ext uri="{FF2B5EF4-FFF2-40B4-BE49-F238E27FC236}">
                  <a16:creationId xmlns:a16="http://schemas.microsoft.com/office/drawing/2014/main" id="{A359C03B-8A93-CA45-815D-34CE5A543F32}"/>
                </a:ext>
              </a:extLst>
            </p:cNvPr>
            <p:cNvSpPr/>
            <p:nvPr/>
          </p:nvSpPr>
          <p:spPr>
            <a:xfrm>
              <a:off x="2325192" y="1405815"/>
              <a:ext cx="6633754" cy="2174395"/>
            </a:xfrm>
            <a:prstGeom prst="roundRect">
              <a:avLst/>
            </a:prstGeom>
            <a:solidFill>
              <a:srgbClr val="FF0000">
                <a:alpha val="64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6" name="Picture 65">
              <a:extLst>
                <a:ext uri="{FF2B5EF4-FFF2-40B4-BE49-F238E27FC236}">
                  <a16:creationId xmlns:a16="http://schemas.microsoft.com/office/drawing/2014/main" id="{2A398ABC-C827-FC44-804F-201158AC9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9736" y="1869708"/>
              <a:ext cx="1081843" cy="1031341"/>
            </a:xfrm>
            <a:prstGeom prst="rect">
              <a:avLst/>
            </a:prstGeom>
          </p:spPr>
        </p:pic>
      </p:gr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15</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Threat Model for Encryption Ransomware</a:t>
            </a:r>
            <a:endParaRPr lang="en-US" sz="4000" dirty="0">
              <a:solidFill>
                <a:schemeClr val="bg1"/>
              </a:solidFill>
              <a:latin typeface="Georgia"/>
              <a:ea typeface="Helvetica Neue Light"/>
              <a:cs typeface="Helvetica Neue Light"/>
            </a:endParaRPr>
          </a:p>
        </p:txBody>
      </p:sp>
      <p:sp>
        <p:nvSpPr>
          <p:cNvPr id="49" name="Rectangle 48">
            <a:extLst>
              <a:ext uri="{FF2B5EF4-FFF2-40B4-BE49-F238E27FC236}">
                <a16:creationId xmlns:a16="http://schemas.microsoft.com/office/drawing/2014/main" id="{BDC9DFBC-3CF3-1340-9888-854DC4282B45}"/>
              </a:ext>
            </a:extLst>
          </p:cNvPr>
          <p:cNvSpPr/>
          <p:nvPr/>
        </p:nvSpPr>
        <p:spPr>
          <a:xfrm>
            <a:off x="3046526" y="1068742"/>
            <a:ext cx="6098948" cy="204845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Arial" panose="020B0604020202020204" pitchFamily="34" charset="0"/>
            </a:endParaRPr>
          </a:p>
        </p:txBody>
      </p:sp>
      <p:sp>
        <p:nvSpPr>
          <p:cNvPr id="50" name="Rectangle 49">
            <a:extLst>
              <a:ext uri="{FF2B5EF4-FFF2-40B4-BE49-F238E27FC236}">
                <a16:creationId xmlns:a16="http://schemas.microsoft.com/office/drawing/2014/main" id="{A9780D99-83FA-D443-B1B6-BEBE3B4B7FBC}"/>
              </a:ext>
            </a:extLst>
          </p:cNvPr>
          <p:cNvSpPr/>
          <p:nvPr/>
        </p:nvSpPr>
        <p:spPr>
          <a:xfrm>
            <a:off x="4339259" y="2418101"/>
            <a:ext cx="3635579" cy="6967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rPr>
              <a:t>Block Driver</a:t>
            </a:r>
          </a:p>
        </p:txBody>
      </p:sp>
      <p:sp>
        <p:nvSpPr>
          <p:cNvPr id="51" name="TextBox 50">
            <a:extLst>
              <a:ext uri="{FF2B5EF4-FFF2-40B4-BE49-F238E27FC236}">
                <a16:creationId xmlns:a16="http://schemas.microsoft.com/office/drawing/2014/main" id="{4A2F108D-66F5-044D-B141-4B7C234F4C89}"/>
              </a:ext>
            </a:extLst>
          </p:cNvPr>
          <p:cNvSpPr txBox="1"/>
          <p:nvPr/>
        </p:nvSpPr>
        <p:spPr>
          <a:xfrm>
            <a:off x="4855033" y="1028560"/>
            <a:ext cx="228299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rPr>
              <a:t>Application</a:t>
            </a:r>
          </a:p>
        </p:txBody>
      </p:sp>
      <p:cxnSp>
        <p:nvCxnSpPr>
          <p:cNvPr id="52" name="Straight Connector 51">
            <a:extLst>
              <a:ext uri="{FF2B5EF4-FFF2-40B4-BE49-F238E27FC236}">
                <a16:creationId xmlns:a16="http://schemas.microsoft.com/office/drawing/2014/main" id="{005E0C6C-6D31-9748-8546-11305811A580}"/>
              </a:ext>
            </a:extLst>
          </p:cNvPr>
          <p:cNvCxnSpPr/>
          <p:nvPr/>
        </p:nvCxnSpPr>
        <p:spPr>
          <a:xfrm>
            <a:off x="6157049" y="3120804"/>
            <a:ext cx="7753" cy="865630"/>
          </a:xfrm>
          <a:prstGeom prst="line">
            <a:avLst/>
          </a:prstGeom>
          <a:ln w="381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09734C6-E76C-BC4C-AB48-7EDFE5640B58}"/>
              </a:ext>
            </a:extLst>
          </p:cNvPr>
          <p:cNvSpPr txBox="1"/>
          <p:nvPr/>
        </p:nvSpPr>
        <p:spPr>
          <a:xfrm>
            <a:off x="7920773" y="1964629"/>
            <a:ext cx="118494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rPr>
              <a:t>kernel</a:t>
            </a:r>
          </a:p>
        </p:txBody>
      </p:sp>
      <p:sp>
        <p:nvSpPr>
          <p:cNvPr id="54" name="TextBox 53">
            <a:extLst>
              <a:ext uri="{FF2B5EF4-FFF2-40B4-BE49-F238E27FC236}">
                <a16:creationId xmlns:a16="http://schemas.microsoft.com/office/drawing/2014/main" id="{13B8073B-71FB-5044-A217-90261A225796}"/>
              </a:ext>
            </a:extLst>
          </p:cNvPr>
          <p:cNvSpPr txBox="1"/>
          <p:nvPr/>
        </p:nvSpPr>
        <p:spPr>
          <a:xfrm>
            <a:off x="7371045" y="1421873"/>
            <a:ext cx="174599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Georgia" panose="02040502050405020303" pitchFamily="18" charset="0"/>
                <a:cs typeface="Arial" panose="020B0604020202020204" pitchFamily="34" charset="0"/>
              </a:rPr>
              <a:t>userspace</a:t>
            </a:r>
            <a:endParaRPr kumimoji="0" lang="en-US" sz="28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endParaRPr>
          </a:p>
        </p:txBody>
      </p:sp>
      <p:cxnSp>
        <p:nvCxnSpPr>
          <p:cNvPr id="55" name="Straight Connector 54">
            <a:extLst>
              <a:ext uri="{FF2B5EF4-FFF2-40B4-BE49-F238E27FC236}">
                <a16:creationId xmlns:a16="http://schemas.microsoft.com/office/drawing/2014/main" id="{EAF08945-5022-AB4C-8656-0F83ADA29455}"/>
              </a:ext>
            </a:extLst>
          </p:cNvPr>
          <p:cNvCxnSpPr/>
          <p:nvPr/>
        </p:nvCxnSpPr>
        <p:spPr>
          <a:xfrm>
            <a:off x="3046526" y="1972187"/>
            <a:ext cx="609894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44B9CDC-F37E-2F4E-82FB-D142DE50295E}"/>
              </a:ext>
            </a:extLst>
          </p:cNvPr>
          <p:cNvSpPr txBox="1"/>
          <p:nvPr/>
        </p:nvSpPr>
        <p:spPr>
          <a:xfrm>
            <a:off x="6242589" y="3266972"/>
            <a:ext cx="324960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rPr>
              <a:t>Block I/O Interface</a:t>
            </a:r>
          </a:p>
        </p:txBody>
      </p:sp>
      <p:sp>
        <p:nvSpPr>
          <p:cNvPr id="4" name="TextBox 3">
            <a:extLst>
              <a:ext uri="{FF2B5EF4-FFF2-40B4-BE49-F238E27FC236}">
                <a16:creationId xmlns:a16="http://schemas.microsoft.com/office/drawing/2014/main" id="{72120307-F8E0-DE4C-BF2C-AC57C293F4A8}"/>
              </a:ext>
            </a:extLst>
          </p:cNvPr>
          <p:cNvSpPr txBox="1"/>
          <p:nvPr/>
        </p:nvSpPr>
        <p:spPr>
          <a:xfrm>
            <a:off x="3015179" y="4179249"/>
            <a:ext cx="6309741" cy="584775"/>
          </a:xfrm>
          <a:prstGeom prst="rect">
            <a:avLst/>
          </a:prstGeom>
          <a:noFill/>
        </p:spPr>
        <p:txBody>
          <a:bodyPr wrap="none" rtlCol="0">
            <a:spAutoFit/>
          </a:bodyPr>
          <a:lstStyle/>
          <a:p>
            <a:pPr algn="l"/>
            <a:r>
              <a:rPr lang="en-US" sz="3200" dirty="0">
                <a:latin typeface="Georgia" panose="02040502050405020303" pitchFamily="18" charset="0"/>
              </a:rPr>
              <a:t>Smaller Trusted Computing Base!</a:t>
            </a:r>
          </a:p>
        </p:txBody>
      </p:sp>
      <p:sp>
        <p:nvSpPr>
          <p:cNvPr id="79" name="TextBox 78">
            <a:extLst>
              <a:ext uri="{FF2B5EF4-FFF2-40B4-BE49-F238E27FC236}">
                <a16:creationId xmlns:a16="http://schemas.microsoft.com/office/drawing/2014/main" id="{5B54C923-381D-F444-B66D-D61718182587}"/>
              </a:ext>
            </a:extLst>
          </p:cNvPr>
          <p:cNvSpPr txBox="1"/>
          <p:nvPr/>
        </p:nvSpPr>
        <p:spPr>
          <a:xfrm>
            <a:off x="2107482" y="5366012"/>
            <a:ext cx="8446543" cy="584775"/>
          </a:xfrm>
          <a:prstGeom prst="rect">
            <a:avLst/>
          </a:prstGeom>
          <a:noFill/>
        </p:spPr>
        <p:txBody>
          <a:bodyPr wrap="none" rtlCol="0">
            <a:spAutoFit/>
          </a:bodyPr>
          <a:lstStyle/>
          <a:p>
            <a:pPr algn="l"/>
            <a:r>
              <a:rPr lang="en-US" sz="3200" dirty="0">
                <a:latin typeface="Georgia" panose="02040502050405020303" pitchFamily="18" charset="0"/>
              </a:rPr>
              <a:t>Hardware Isolated from Malicious Processes!</a:t>
            </a:r>
          </a:p>
        </p:txBody>
      </p:sp>
      <p:sp>
        <p:nvSpPr>
          <p:cNvPr id="22" name="TextBox 21">
            <a:extLst>
              <a:ext uri="{FF2B5EF4-FFF2-40B4-BE49-F238E27FC236}">
                <a16:creationId xmlns:a16="http://schemas.microsoft.com/office/drawing/2014/main" id="{B63E7825-D752-084B-8061-816015BD4E8D}"/>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Tree>
    <p:extLst>
      <p:ext uri="{BB962C8B-B14F-4D97-AF65-F5344CB8AC3E}">
        <p14:creationId xmlns:p14="http://schemas.microsoft.com/office/powerpoint/2010/main" val="31180122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6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63" grpId="1" animBg="1"/>
      <p:bldP spid="4" grpId="0"/>
      <p:bldP spid="7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4" name="Group 3">
            <a:extLst>
              <a:ext uri="{FF2B5EF4-FFF2-40B4-BE49-F238E27FC236}">
                <a16:creationId xmlns:a16="http://schemas.microsoft.com/office/drawing/2014/main" id="{D8CBACE5-FD92-AF49-91F8-C25B0195A994}"/>
              </a:ext>
            </a:extLst>
          </p:cNvPr>
          <p:cNvGrpSpPr/>
          <p:nvPr/>
        </p:nvGrpSpPr>
        <p:grpSpPr>
          <a:xfrm>
            <a:off x="247409" y="5363720"/>
            <a:ext cx="11697183" cy="1040855"/>
            <a:chOff x="247409" y="5363720"/>
            <a:chExt cx="11697183" cy="1040855"/>
          </a:xfrm>
        </p:grpSpPr>
        <p:sp>
          <p:nvSpPr>
            <p:cNvPr id="40" name="Rounded Rectangle 16">
              <a:extLst>
                <a:ext uri="{FF2B5EF4-FFF2-40B4-BE49-F238E27FC236}">
                  <a16:creationId xmlns:a16="http://schemas.microsoft.com/office/drawing/2014/main" id="{E08C35B6-9E1F-9B4A-B7A2-F3DF45B14AFA}"/>
                </a:ext>
              </a:extLst>
            </p:cNvPr>
            <p:cNvSpPr/>
            <p:nvPr/>
          </p:nvSpPr>
          <p:spPr>
            <a:xfrm>
              <a:off x="5756223" y="5363720"/>
              <a:ext cx="6188369" cy="101566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Georgia" panose="02040502050405020303" pitchFamily="18" charset="0"/>
                </a:rPr>
                <a:t>Transfer data during idle cycles</a:t>
              </a:r>
            </a:p>
          </p:txBody>
        </p:sp>
        <p:sp>
          <p:nvSpPr>
            <p:cNvPr id="37" name="Rounded Rectangle 16">
              <a:extLst>
                <a:ext uri="{FF2B5EF4-FFF2-40B4-BE49-F238E27FC236}">
                  <a16:creationId xmlns:a16="http://schemas.microsoft.com/office/drawing/2014/main" id="{E20CC835-2A04-2A47-B6D6-D972D04E1656}"/>
                </a:ext>
              </a:extLst>
            </p:cNvPr>
            <p:cNvSpPr/>
            <p:nvPr/>
          </p:nvSpPr>
          <p:spPr>
            <a:xfrm>
              <a:off x="247409" y="5388911"/>
              <a:ext cx="4519464" cy="101566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Georgia" panose="02040502050405020303" pitchFamily="18" charset="0"/>
                </a:rPr>
                <a:t>Keep valid data locally</a:t>
              </a:r>
            </a:p>
          </p:txBody>
        </p:sp>
        <p:pic>
          <p:nvPicPr>
            <p:cNvPr id="45" name="Picture 2" descr="Plus icon - Free download on Iconfinder">
              <a:extLst>
                <a:ext uri="{FF2B5EF4-FFF2-40B4-BE49-F238E27FC236}">
                  <a16:creationId xmlns:a16="http://schemas.microsoft.com/office/drawing/2014/main" id="{6682AE3B-5E47-9148-8ADD-13D72444F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0783" y="5469678"/>
              <a:ext cx="854130" cy="8541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7C152CED-2BF1-AD4A-A9ED-6F78C5C15515}"/>
              </a:ext>
            </a:extLst>
          </p:cNvPr>
          <p:cNvGrpSpPr/>
          <p:nvPr/>
        </p:nvGrpSpPr>
        <p:grpSpPr>
          <a:xfrm>
            <a:off x="82516" y="5363720"/>
            <a:ext cx="12069679" cy="1015664"/>
            <a:chOff x="82516" y="5363720"/>
            <a:chExt cx="12069679" cy="1015664"/>
          </a:xfrm>
        </p:grpSpPr>
        <p:sp>
          <p:nvSpPr>
            <p:cNvPr id="41" name="Rounded Rectangle 16">
              <a:extLst>
                <a:ext uri="{FF2B5EF4-FFF2-40B4-BE49-F238E27FC236}">
                  <a16:creationId xmlns:a16="http://schemas.microsoft.com/office/drawing/2014/main" id="{E9EA86B2-2129-9340-B31B-83C3D4745B9D}"/>
                </a:ext>
              </a:extLst>
            </p:cNvPr>
            <p:cNvSpPr/>
            <p:nvPr/>
          </p:nvSpPr>
          <p:spPr>
            <a:xfrm>
              <a:off x="82516" y="5363720"/>
              <a:ext cx="5343923" cy="101566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Georgia" panose="02040502050405020303" pitchFamily="18" charset="0"/>
                </a:rPr>
                <a:t>Hardware-isolated logging </a:t>
              </a:r>
            </a:p>
          </p:txBody>
        </p:sp>
        <p:sp>
          <p:nvSpPr>
            <p:cNvPr id="43" name="Rounded Rectangle 16">
              <a:extLst>
                <a:ext uri="{FF2B5EF4-FFF2-40B4-BE49-F238E27FC236}">
                  <a16:creationId xmlns:a16="http://schemas.microsoft.com/office/drawing/2014/main" id="{10C3B29C-A270-3340-A55D-9B6C6F4DD0C6}"/>
                </a:ext>
              </a:extLst>
            </p:cNvPr>
            <p:cNvSpPr/>
            <p:nvPr/>
          </p:nvSpPr>
          <p:spPr>
            <a:xfrm>
              <a:off x="6128718" y="5363720"/>
              <a:ext cx="6023477" cy="101566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dirty="0">
                  <a:solidFill>
                    <a:prstClr val="white"/>
                  </a:solidFill>
                  <a:latin typeface="Georgia" panose="02040502050405020303" pitchFamily="18" charset="0"/>
                </a:rPr>
                <a:t>Log operations in time order</a:t>
              </a:r>
              <a:endParaRPr kumimoji="0" lang="en-US" sz="3200" b="0" i="0" u="none" strike="noStrike" kern="1200" cap="none" spc="0" normalizeH="0" baseline="0" noProof="0" dirty="0">
                <a:ln>
                  <a:noFill/>
                </a:ln>
                <a:solidFill>
                  <a:prstClr val="white"/>
                </a:solidFill>
                <a:effectLst/>
                <a:uLnTx/>
                <a:uFillTx/>
                <a:latin typeface="Georgia" panose="02040502050405020303" pitchFamily="18" charset="0"/>
              </a:endParaRPr>
            </a:p>
          </p:txBody>
        </p:sp>
        <p:pic>
          <p:nvPicPr>
            <p:cNvPr id="44" name="Picture 2" descr="Plus icon - Free download on Iconfinder">
              <a:extLst>
                <a:ext uri="{FF2B5EF4-FFF2-40B4-BE49-F238E27FC236}">
                  <a16:creationId xmlns:a16="http://schemas.microsoft.com/office/drawing/2014/main" id="{583E05B2-5A35-174D-A937-193ADD11C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3761" y="5510811"/>
              <a:ext cx="771864" cy="771864"/>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16</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RSSD: Design Challenges</a:t>
            </a:r>
            <a:endParaRPr lang="en-US" sz="4000" dirty="0">
              <a:solidFill>
                <a:schemeClr val="bg1"/>
              </a:solidFill>
              <a:latin typeface="Georgia"/>
              <a:ea typeface="Helvetica Neue Light"/>
              <a:cs typeface="Helvetica Neue Light"/>
            </a:endParaRPr>
          </a:p>
        </p:txBody>
      </p:sp>
      <p:sp>
        <p:nvSpPr>
          <p:cNvPr id="22" name="Rounded Rectangle 7">
            <a:extLst>
              <a:ext uri="{FF2B5EF4-FFF2-40B4-BE49-F238E27FC236}">
                <a16:creationId xmlns:a16="http://schemas.microsoft.com/office/drawing/2014/main" id="{065807A1-6796-494E-A3F5-995770001820}"/>
              </a:ext>
            </a:extLst>
          </p:cNvPr>
          <p:cNvSpPr/>
          <p:nvPr/>
        </p:nvSpPr>
        <p:spPr>
          <a:xfrm>
            <a:off x="356472" y="1114561"/>
            <a:ext cx="3244906" cy="411044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pic>
        <p:nvPicPr>
          <p:cNvPr id="23" name="Picture 2">
            <a:extLst>
              <a:ext uri="{FF2B5EF4-FFF2-40B4-BE49-F238E27FC236}">
                <a16:creationId xmlns:a16="http://schemas.microsoft.com/office/drawing/2014/main" id="{F5BCEFF1-05F9-6D49-AF11-09CB13E0154E}"/>
              </a:ext>
            </a:extLst>
          </p:cNvPr>
          <p:cNvPicPr>
            <a:picLocks noChangeAspect="1" noChangeArrowheads="1"/>
          </p:cNvPicPr>
          <p:nvPr/>
        </p:nvPicPr>
        <p:blipFill>
          <a:blip r:embed="rId4"/>
          <a:srcRect/>
          <a:stretch/>
        </p:blipFill>
        <p:spPr bwMode="auto">
          <a:xfrm>
            <a:off x="816330" y="1519955"/>
            <a:ext cx="2325189" cy="23251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EF44B2A-1C1D-1848-A420-6501FB2706FD}"/>
              </a:ext>
            </a:extLst>
          </p:cNvPr>
          <p:cNvSpPr txBox="1"/>
          <p:nvPr/>
        </p:nvSpPr>
        <p:spPr>
          <a:xfrm>
            <a:off x="4379266" y="4066305"/>
            <a:ext cx="3446376" cy="892552"/>
          </a:xfrm>
          <a:prstGeom prst="rect">
            <a:avLst/>
          </a:prstGeom>
          <a:noFill/>
          <a:ln/>
        </p:spPr>
        <p:style>
          <a:lnRef idx="3">
            <a:schemeClr val="lt1"/>
          </a:lnRef>
          <a:fillRef idx="1">
            <a:schemeClr val="accent5"/>
          </a:fillRef>
          <a:effectRef idx="1">
            <a:schemeClr val="accent5"/>
          </a:effectRef>
          <a:fontRef idx="minor">
            <a:schemeClr val="lt1"/>
          </a:fontRef>
        </p:style>
        <p:txBody>
          <a:bodyPr wrap="square" rtlCol="0">
            <a:spAutoFit/>
          </a:bodyPr>
          <a:lstStyle/>
          <a:p>
            <a:pPr lvl="0" algn="ctr">
              <a:defRPr/>
            </a:pPr>
            <a:r>
              <a:rPr lang="en-US" sz="2600" dirty="0">
                <a:solidFill>
                  <a:prstClr val="black"/>
                </a:solidFill>
                <a:latin typeface="Georgia" panose="02040502050405020303" pitchFamily="18" charset="0"/>
                <a:cs typeface="Arial" panose="020B0604020202020204" pitchFamily="34" charset="0"/>
              </a:rPr>
              <a:t>Impact on Storage Performance</a:t>
            </a:r>
            <a:endParaRPr kumimoji="0" lang="en-US" sz="26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endParaRPr>
          </a:p>
        </p:txBody>
      </p:sp>
      <p:sp>
        <p:nvSpPr>
          <p:cNvPr id="25" name="Rounded Rectangle 7">
            <a:extLst>
              <a:ext uri="{FF2B5EF4-FFF2-40B4-BE49-F238E27FC236}">
                <a16:creationId xmlns:a16="http://schemas.microsoft.com/office/drawing/2014/main" id="{7C66C070-A575-7E40-9441-B08F6325372A}"/>
              </a:ext>
            </a:extLst>
          </p:cNvPr>
          <p:cNvSpPr/>
          <p:nvPr/>
        </p:nvSpPr>
        <p:spPr>
          <a:xfrm>
            <a:off x="4480001" y="1114561"/>
            <a:ext cx="3244906" cy="411044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26" name="TextBox 25">
            <a:extLst>
              <a:ext uri="{FF2B5EF4-FFF2-40B4-BE49-F238E27FC236}">
                <a16:creationId xmlns:a16="http://schemas.microsoft.com/office/drawing/2014/main" id="{4617C5A7-CED0-9C40-8215-31E5C1494B8E}"/>
              </a:ext>
            </a:extLst>
          </p:cNvPr>
          <p:cNvSpPr txBox="1"/>
          <p:nvPr/>
        </p:nvSpPr>
        <p:spPr>
          <a:xfrm>
            <a:off x="460151" y="4066305"/>
            <a:ext cx="3024987" cy="8925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Georgia" panose="02040502050405020303" pitchFamily="18" charset="0"/>
              </a:rPr>
              <a:t>Limited</a:t>
            </a:r>
            <a:r>
              <a:rPr kumimoji="0" lang="en-US" sz="2600" b="0" i="0" u="none" strike="noStrike" kern="1200" cap="none" spc="0" normalizeH="0" noProof="0" dirty="0">
                <a:ln>
                  <a:noFill/>
                </a:ln>
                <a:solidFill>
                  <a:prstClr val="black"/>
                </a:solidFill>
                <a:effectLst/>
                <a:uLnTx/>
                <a:uFillTx/>
                <a:latin typeface="Georgia" panose="02040502050405020303" pitchFamily="18" charset="0"/>
              </a:rPr>
              <a:t> Local Storage Capacity</a:t>
            </a:r>
            <a:endParaRPr kumimoji="0" lang="en-US" sz="2600" b="0" i="0" u="none" strike="noStrike" kern="1200" cap="none" spc="0" normalizeH="0" baseline="0" noProof="0" dirty="0">
              <a:ln>
                <a:noFill/>
              </a:ln>
              <a:solidFill>
                <a:prstClr val="black"/>
              </a:solidFill>
              <a:effectLst/>
              <a:uLnTx/>
              <a:uFillTx/>
              <a:latin typeface="Georgia" panose="02040502050405020303" pitchFamily="18" charset="0"/>
            </a:endParaRPr>
          </a:p>
        </p:txBody>
      </p:sp>
      <p:pic>
        <p:nvPicPr>
          <p:cNvPr id="27" name="Picture 6">
            <a:extLst>
              <a:ext uri="{FF2B5EF4-FFF2-40B4-BE49-F238E27FC236}">
                <a16:creationId xmlns:a16="http://schemas.microsoft.com/office/drawing/2014/main" id="{C5A21644-C172-8E41-B785-1DE23604805E}"/>
              </a:ext>
            </a:extLst>
          </p:cNvPr>
          <p:cNvPicPr>
            <a:picLocks noChangeAspect="1" noChangeArrowheads="1"/>
          </p:cNvPicPr>
          <p:nvPr/>
        </p:nvPicPr>
        <p:blipFill>
          <a:blip r:embed="rId5"/>
          <a:srcRect/>
          <a:stretch/>
        </p:blipFill>
        <p:spPr bwMode="auto">
          <a:xfrm>
            <a:off x="5045869" y="1542065"/>
            <a:ext cx="2299473" cy="2299473"/>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3C7498AB-C2B9-784D-8232-913ED4427BBB}"/>
              </a:ext>
            </a:extLst>
          </p:cNvPr>
          <p:cNvSpPr txBox="1"/>
          <p:nvPr/>
        </p:nvSpPr>
        <p:spPr>
          <a:xfrm>
            <a:off x="8577413" y="4053854"/>
            <a:ext cx="3258115" cy="8925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600" dirty="0">
                <a:solidFill>
                  <a:prstClr val="black"/>
                </a:solidFill>
                <a:latin typeface="Georgia" panose="02040502050405020303" pitchFamily="18" charset="0"/>
              </a:rPr>
              <a:t>Trusted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600" dirty="0">
                <a:solidFill>
                  <a:prstClr val="black"/>
                </a:solidFill>
                <a:latin typeface="Georgia" panose="02040502050405020303" pitchFamily="18" charset="0"/>
              </a:rPr>
              <a:t>Post-Attack Analysis</a:t>
            </a:r>
            <a:endParaRPr kumimoji="0" lang="en-US" sz="2600" b="0" i="0" u="none" strike="noStrike" kern="1200" cap="none" spc="0" normalizeH="0" baseline="0" noProof="0" dirty="0">
              <a:ln>
                <a:noFill/>
              </a:ln>
              <a:solidFill>
                <a:prstClr val="black"/>
              </a:solidFill>
              <a:effectLst/>
              <a:uLnTx/>
              <a:uFillTx/>
              <a:latin typeface="Georgia" panose="02040502050405020303" pitchFamily="18" charset="0"/>
            </a:endParaRPr>
          </a:p>
        </p:txBody>
      </p:sp>
      <p:sp>
        <p:nvSpPr>
          <p:cNvPr id="28" name="Rounded Rectangle 7">
            <a:extLst>
              <a:ext uri="{FF2B5EF4-FFF2-40B4-BE49-F238E27FC236}">
                <a16:creationId xmlns:a16="http://schemas.microsoft.com/office/drawing/2014/main" id="{9EAE36D3-A7AA-B146-84C1-C4E0AB41A8E0}"/>
              </a:ext>
            </a:extLst>
          </p:cNvPr>
          <p:cNvSpPr/>
          <p:nvPr/>
        </p:nvSpPr>
        <p:spPr>
          <a:xfrm>
            <a:off x="8577413" y="1127621"/>
            <a:ext cx="3244906" cy="411044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20" name="TextBox 19">
            <a:extLst>
              <a:ext uri="{FF2B5EF4-FFF2-40B4-BE49-F238E27FC236}">
                <a16:creationId xmlns:a16="http://schemas.microsoft.com/office/drawing/2014/main" id="{4E6D61AE-E581-B049-A797-4E3E6C8C4C23}"/>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pic>
        <p:nvPicPr>
          <p:cNvPr id="32" name="Picture 6" descr="Data, search, storage, analytics icon - Download on Iconfinder">
            <a:extLst>
              <a:ext uri="{FF2B5EF4-FFF2-40B4-BE49-F238E27FC236}">
                <a16:creationId xmlns:a16="http://schemas.microsoft.com/office/drawing/2014/main" id="{A55A0ED4-BB8E-3244-8ED6-AB87B96A3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2458" y="1596353"/>
            <a:ext cx="2235214" cy="223521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1BFDCB90-1BF6-3745-8BBA-97ECC0B697E1}"/>
              </a:ext>
            </a:extLst>
          </p:cNvPr>
          <p:cNvGrpSpPr/>
          <p:nvPr/>
        </p:nvGrpSpPr>
        <p:grpSpPr>
          <a:xfrm>
            <a:off x="247409" y="5369256"/>
            <a:ext cx="11697183" cy="1015664"/>
            <a:chOff x="247409" y="5369256"/>
            <a:chExt cx="11697183" cy="1015664"/>
          </a:xfrm>
        </p:grpSpPr>
        <p:sp>
          <p:nvSpPr>
            <p:cNvPr id="38" name="Rounded Rectangle 16">
              <a:extLst>
                <a:ext uri="{FF2B5EF4-FFF2-40B4-BE49-F238E27FC236}">
                  <a16:creationId xmlns:a16="http://schemas.microsoft.com/office/drawing/2014/main" id="{594A3179-7E0B-584C-87B2-34491B8FFDA0}"/>
                </a:ext>
              </a:extLst>
            </p:cNvPr>
            <p:cNvSpPr/>
            <p:nvPr/>
          </p:nvSpPr>
          <p:spPr>
            <a:xfrm>
              <a:off x="247409" y="5369256"/>
              <a:ext cx="4385772" cy="101566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Georgia" panose="02040502050405020303" pitchFamily="18" charset="0"/>
                </a:rPr>
                <a:t>Compress</a:t>
              </a:r>
              <a:r>
                <a:rPr kumimoji="0" lang="en-US" sz="3000" b="0" i="0" u="none" strike="noStrike" kern="1200" cap="none" spc="0" normalizeH="0" noProof="0" dirty="0">
                  <a:ln>
                    <a:noFill/>
                  </a:ln>
                  <a:solidFill>
                    <a:prstClr val="white"/>
                  </a:solidFill>
                  <a:effectLst/>
                  <a:uLnTx/>
                  <a:uFillTx/>
                  <a:latin typeface="Georgia" panose="02040502050405020303" pitchFamily="18" charset="0"/>
                </a:rPr>
                <a:t> retained data</a:t>
              </a:r>
              <a:endParaRPr kumimoji="0" lang="en-US" sz="30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36" name="Rounded Rectangle 16">
              <a:extLst>
                <a:ext uri="{FF2B5EF4-FFF2-40B4-BE49-F238E27FC236}">
                  <a16:creationId xmlns:a16="http://schemas.microsoft.com/office/drawing/2014/main" id="{CAE2D5A5-62A6-B547-A8CB-15E1DADBFBC9}"/>
                </a:ext>
              </a:extLst>
            </p:cNvPr>
            <p:cNvSpPr/>
            <p:nvPr/>
          </p:nvSpPr>
          <p:spPr>
            <a:xfrm>
              <a:off x="5756223" y="5369256"/>
              <a:ext cx="6188369" cy="101566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Georgia" panose="02040502050405020303" pitchFamily="18" charset="0"/>
                </a:rPr>
                <a:t>Hardware isolated data transfer </a:t>
              </a:r>
            </a:p>
          </p:txBody>
        </p:sp>
        <p:pic>
          <p:nvPicPr>
            <p:cNvPr id="47" name="Picture 2" descr="Plus icon - Free download on Iconfinder">
              <a:extLst>
                <a:ext uri="{FF2B5EF4-FFF2-40B4-BE49-F238E27FC236}">
                  <a16:creationId xmlns:a16="http://schemas.microsoft.com/office/drawing/2014/main" id="{A6524B36-CA66-ED44-A706-44D420C54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6746" y="5437826"/>
              <a:ext cx="885982" cy="8859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8858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30" grpId="0"/>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pSp>
        <p:nvGrpSpPr>
          <p:cNvPr id="23" name="Group 22">
            <a:extLst>
              <a:ext uri="{FF2B5EF4-FFF2-40B4-BE49-F238E27FC236}">
                <a16:creationId xmlns:a16="http://schemas.microsoft.com/office/drawing/2014/main" id="{473C60A8-BC9A-ED4E-B9A1-5902EE474EAE}"/>
              </a:ext>
            </a:extLst>
          </p:cNvPr>
          <p:cNvGrpSpPr/>
          <p:nvPr/>
        </p:nvGrpSpPr>
        <p:grpSpPr>
          <a:xfrm>
            <a:off x="2319230" y="1583953"/>
            <a:ext cx="7899592" cy="4812550"/>
            <a:chOff x="1998387" y="1299411"/>
            <a:chExt cx="8252517" cy="5085265"/>
          </a:xfrm>
        </p:grpSpPr>
        <p:cxnSp>
          <p:nvCxnSpPr>
            <p:cNvPr id="79" name="Elbow Connector 78">
              <a:extLst>
                <a:ext uri="{FF2B5EF4-FFF2-40B4-BE49-F238E27FC236}">
                  <a16:creationId xmlns:a16="http://schemas.microsoft.com/office/drawing/2014/main" id="{B34E3E82-5281-6E4E-8EC9-EFB767A434DF}"/>
                </a:ext>
              </a:extLst>
            </p:cNvPr>
            <p:cNvCxnSpPr>
              <a:cxnSpLocks/>
              <a:endCxn id="55" idx="1"/>
            </p:cNvCxnSpPr>
            <p:nvPr/>
          </p:nvCxnSpPr>
          <p:spPr>
            <a:xfrm flipV="1">
              <a:off x="2712289" y="5203044"/>
              <a:ext cx="950712" cy="1722"/>
            </a:xfrm>
            <a:prstGeom prst="bentConnector3">
              <a:avLst>
                <a:gd name="adj1" fmla="val 50000"/>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D72AF133-7A9C-8F4C-A0C4-9F7D057B5674}"/>
                </a:ext>
              </a:extLst>
            </p:cNvPr>
            <p:cNvSpPr/>
            <p:nvPr/>
          </p:nvSpPr>
          <p:spPr>
            <a:xfrm>
              <a:off x="7916840" y="4644969"/>
              <a:ext cx="1238752" cy="95502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eorgia" panose="02040502050405020303" pitchFamily="18" charset="0"/>
              </a:endParaRPr>
            </a:p>
          </p:txBody>
        </p:sp>
        <p:sp>
          <p:nvSpPr>
            <p:cNvPr id="49" name="Rectangle 48">
              <a:extLst>
                <a:ext uri="{FF2B5EF4-FFF2-40B4-BE49-F238E27FC236}">
                  <a16:creationId xmlns:a16="http://schemas.microsoft.com/office/drawing/2014/main" id="{5DEB5A4C-3346-6744-902B-C86E81ADB472}"/>
                </a:ext>
              </a:extLst>
            </p:cNvPr>
            <p:cNvSpPr/>
            <p:nvPr/>
          </p:nvSpPr>
          <p:spPr>
            <a:xfrm>
              <a:off x="7768718" y="4807285"/>
              <a:ext cx="1238752" cy="95502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eorgia" panose="02040502050405020303" pitchFamily="18" charset="0"/>
              </a:endParaRPr>
            </a:p>
          </p:txBody>
        </p:sp>
        <p:sp>
          <p:nvSpPr>
            <p:cNvPr id="33" name="Rectangle 32">
              <a:extLst>
                <a:ext uri="{FF2B5EF4-FFF2-40B4-BE49-F238E27FC236}">
                  <a16:creationId xmlns:a16="http://schemas.microsoft.com/office/drawing/2014/main" id="{48B5780A-DC44-0440-A3CE-255E540F8350}"/>
                </a:ext>
              </a:extLst>
            </p:cNvPr>
            <p:cNvSpPr/>
            <p:nvPr/>
          </p:nvSpPr>
          <p:spPr>
            <a:xfrm>
              <a:off x="3112831" y="1423861"/>
              <a:ext cx="1605220" cy="998053"/>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Embedded Processor</a:t>
              </a:r>
            </a:p>
          </p:txBody>
        </p:sp>
        <p:sp>
          <p:nvSpPr>
            <p:cNvPr id="31" name="Rectangle 30">
              <a:extLst>
                <a:ext uri="{FF2B5EF4-FFF2-40B4-BE49-F238E27FC236}">
                  <a16:creationId xmlns:a16="http://schemas.microsoft.com/office/drawing/2014/main" id="{239B4BA2-F86B-B943-A577-FCAB8CF3FF9F}"/>
                </a:ext>
              </a:extLst>
            </p:cNvPr>
            <p:cNvSpPr/>
            <p:nvPr/>
          </p:nvSpPr>
          <p:spPr>
            <a:xfrm>
              <a:off x="7433944" y="1426586"/>
              <a:ext cx="1605221" cy="99805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On-Board DRAM</a:t>
              </a:r>
            </a:p>
          </p:txBody>
        </p:sp>
        <p:sp>
          <p:nvSpPr>
            <p:cNvPr id="42" name="Rectangle 41">
              <a:extLst>
                <a:ext uri="{FF2B5EF4-FFF2-40B4-BE49-F238E27FC236}">
                  <a16:creationId xmlns:a16="http://schemas.microsoft.com/office/drawing/2014/main" id="{16C111EC-9559-AC4B-8EA8-C10F72F91BC1}"/>
                </a:ext>
              </a:extLst>
            </p:cNvPr>
            <p:cNvSpPr/>
            <p:nvPr/>
          </p:nvSpPr>
          <p:spPr>
            <a:xfrm>
              <a:off x="7620596" y="4982638"/>
              <a:ext cx="1238752" cy="955020"/>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Flash</a:t>
              </a:r>
            </a:p>
            <a:p>
              <a:pPr algn="ctr"/>
              <a:r>
                <a:rPr lang="en-US" dirty="0">
                  <a:solidFill>
                    <a:schemeClr val="tx1"/>
                  </a:solidFill>
                  <a:latin typeface="Georgia" panose="02040502050405020303" pitchFamily="18" charset="0"/>
                </a:rPr>
                <a:t>Chip </a:t>
              </a:r>
            </a:p>
          </p:txBody>
        </p:sp>
        <p:sp>
          <p:nvSpPr>
            <p:cNvPr id="51" name="Rectangle 50">
              <a:extLst>
                <a:ext uri="{FF2B5EF4-FFF2-40B4-BE49-F238E27FC236}">
                  <a16:creationId xmlns:a16="http://schemas.microsoft.com/office/drawing/2014/main" id="{0AB7DDD6-0FFB-F84B-B0C5-F0704F021C5B}"/>
                </a:ext>
              </a:extLst>
            </p:cNvPr>
            <p:cNvSpPr/>
            <p:nvPr/>
          </p:nvSpPr>
          <p:spPr>
            <a:xfrm>
              <a:off x="7627652" y="3292244"/>
              <a:ext cx="1558813" cy="95502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Flash</a:t>
              </a:r>
            </a:p>
            <a:p>
              <a:pPr algn="ctr"/>
              <a:r>
                <a:rPr lang="en-US" dirty="0">
                  <a:solidFill>
                    <a:schemeClr val="tx1"/>
                  </a:solidFill>
                  <a:latin typeface="Georgia" panose="02040502050405020303" pitchFamily="18" charset="0"/>
                </a:rPr>
                <a:t>Controllers </a:t>
              </a:r>
            </a:p>
          </p:txBody>
        </p:sp>
        <p:sp>
          <p:nvSpPr>
            <p:cNvPr id="52" name="Rectangle 51">
              <a:extLst>
                <a:ext uri="{FF2B5EF4-FFF2-40B4-BE49-F238E27FC236}">
                  <a16:creationId xmlns:a16="http://schemas.microsoft.com/office/drawing/2014/main" id="{BA2308B3-5AB1-C74D-87CD-F6A4F7DDD39B}"/>
                </a:ext>
              </a:extLst>
            </p:cNvPr>
            <p:cNvSpPr/>
            <p:nvPr/>
          </p:nvSpPr>
          <p:spPr>
            <a:xfrm>
              <a:off x="3873118" y="3331711"/>
              <a:ext cx="1241407" cy="495795"/>
            </a:xfrm>
            <a:prstGeom prst="rect">
              <a:avLst/>
            </a:prstGeom>
            <a:solidFill>
              <a:srgbClr val="FF7E79">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DMA</a:t>
              </a:r>
            </a:p>
          </p:txBody>
        </p:sp>
        <p:sp>
          <p:nvSpPr>
            <p:cNvPr id="53" name="Rectangle 52">
              <a:extLst>
                <a:ext uri="{FF2B5EF4-FFF2-40B4-BE49-F238E27FC236}">
                  <a16:creationId xmlns:a16="http://schemas.microsoft.com/office/drawing/2014/main" id="{10980F3F-9D0B-5143-98E2-A7CBC8E349CC}"/>
                </a:ext>
              </a:extLst>
            </p:cNvPr>
            <p:cNvSpPr/>
            <p:nvPr/>
          </p:nvSpPr>
          <p:spPr>
            <a:xfrm>
              <a:off x="3091670" y="4183603"/>
              <a:ext cx="1241407" cy="541804"/>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Tx Buffer</a:t>
              </a:r>
            </a:p>
          </p:txBody>
        </p:sp>
        <p:sp>
          <p:nvSpPr>
            <p:cNvPr id="54" name="Rectangle 53">
              <a:extLst>
                <a:ext uri="{FF2B5EF4-FFF2-40B4-BE49-F238E27FC236}">
                  <a16:creationId xmlns:a16="http://schemas.microsoft.com/office/drawing/2014/main" id="{B3907682-A90A-EF45-AD54-B19078901928}"/>
                </a:ext>
              </a:extLst>
            </p:cNvPr>
            <p:cNvSpPr/>
            <p:nvPr/>
          </p:nvSpPr>
          <p:spPr>
            <a:xfrm>
              <a:off x="4615212" y="4183603"/>
              <a:ext cx="1241407" cy="541804"/>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Rx Buffer</a:t>
              </a:r>
            </a:p>
          </p:txBody>
        </p:sp>
        <p:sp>
          <p:nvSpPr>
            <p:cNvPr id="55" name="Rectangle 54">
              <a:extLst>
                <a:ext uri="{FF2B5EF4-FFF2-40B4-BE49-F238E27FC236}">
                  <a16:creationId xmlns:a16="http://schemas.microsoft.com/office/drawing/2014/main" id="{344F47A8-8262-444B-AA0D-118667CF9E47}"/>
                </a:ext>
              </a:extLst>
            </p:cNvPr>
            <p:cNvSpPr/>
            <p:nvPr/>
          </p:nvSpPr>
          <p:spPr>
            <a:xfrm>
              <a:off x="3663001" y="4985971"/>
              <a:ext cx="1565863" cy="434146"/>
            </a:xfrm>
            <a:prstGeom prst="rect">
              <a:avLst/>
            </a:prstGeom>
            <a:solidFill>
              <a:srgbClr val="7030A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MAC</a:t>
              </a:r>
            </a:p>
          </p:txBody>
        </p:sp>
        <p:sp>
          <p:nvSpPr>
            <p:cNvPr id="56" name="Rectangle 55">
              <a:extLst>
                <a:ext uri="{FF2B5EF4-FFF2-40B4-BE49-F238E27FC236}">
                  <a16:creationId xmlns:a16="http://schemas.microsoft.com/office/drawing/2014/main" id="{F501BE46-2767-E94E-8793-F6A41E4EF5D8}"/>
                </a:ext>
              </a:extLst>
            </p:cNvPr>
            <p:cNvSpPr/>
            <p:nvPr/>
          </p:nvSpPr>
          <p:spPr>
            <a:xfrm>
              <a:off x="3663000" y="5768153"/>
              <a:ext cx="1565863" cy="507427"/>
            </a:xfrm>
            <a:prstGeom prst="rect">
              <a:avLst/>
            </a:prstGeom>
            <a:solidFill>
              <a:srgbClr val="00206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Transceiver</a:t>
              </a:r>
            </a:p>
          </p:txBody>
        </p:sp>
        <p:cxnSp>
          <p:nvCxnSpPr>
            <p:cNvPr id="11" name="Straight Connector 10">
              <a:extLst>
                <a:ext uri="{FF2B5EF4-FFF2-40B4-BE49-F238E27FC236}">
                  <a16:creationId xmlns:a16="http://schemas.microsoft.com/office/drawing/2014/main" id="{46F7130B-C222-0B4C-AF0C-70078DB33E0D}"/>
                </a:ext>
              </a:extLst>
            </p:cNvPr>
            <p:cNvCxnSpPr>
              <a:cxnSpLocks/>
            </p:cNvCxnSpPr>
            <p:nvPr/>
          </p:nvCxnSpPr>
          <p:spPr>
            <a:xfrm>
              <a:off x="2245256" y="2870454"/>
              <a:ext cx="7526019" cy="0"/>
            </a:xfrm>
            <a:prstGeom prst="line">
              <a:avLst/>
            </a:prstGeom>
            <a:ln w="1016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61753D7-C4B9-534C-9605-48AC8702D495}"/>
                </a:ext>
              </a:extLst>
            </p:cNvPr>
            <p:cNvCxnSpPr>
              <a:endCxn id="51" idx="0"/>
            </p:cNvCxnSpPr>
            <p:nvPr/>
          </p:nvCxnSpPr>
          <p:spPr>
            <a:xfrm>
              <a:off x="8407059" y="2870454"/>
              <a:ext cx="0" cy="42178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774804C-EA5E-FB42-B54F-62C3A92C4C60}"/>
                </a:ext>
              </a:extLst>
            </p:cNvPr>
            <p:cNvCxnSpPr>
              <a:cxnSpLocks/>
            </p:cNvCxnSpPr>
            <p:nvPr/>
          </p:nvCxnSpPr>
          <p:spPr>
            <a:xfrm>
              <a:off x="8407059" y="4223180"/>
              <a:ext cx="0" cy="42178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68E5B1B-EF0C-6847-8631-13BC8CFC900D}"/>
                </a:ext>
              </a:extLst>
            </p:cNvPr>
            <p:cNvCxnSpPr>
              <a:cxnSpLocks/>
            </p:cNvCxnSpPr>
            <p:nvPr/>
          </p:nvCxnSpPr>
          <p:spPr>
            <a:xfrm>
              <a:off x="8175121" y="2424639"/>
              <a:ext cx="0" cy="42178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76600B1-9EC6-E14A-9066-8068B5C2F648}"/>
                </a:ext>
              </a:extLst>
            </p:cNvPr>
            <p:cNvCxnSpPr>
              <a:cxnSpLocks/>
            </p:cNvCxnSpPr>
            <p:nvPr/>
          </p:nvCxnSpPr>
          <p:spPr>
            <a:xfrm>
              <a:off x="3877270" y="2421914"/>
              <a:ext cx="0" cy="42178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31A2FB4-B419-784E-BE31-F616EAD9B6D6}"/>
                </a:ext>
              </a:extLst>
            </p:cNvPr>
            <p:cNvCxnSpPr>
              <a:cxnSpLocks/>
            </p:cNvCxnSpPr>
            <p:nvPr/>
          </p:nvCxnSpPr>
          <p:spPr>
            <a:xfrm>
              <a:off x="4455651" y="2909922"/>
              <a:ext cx="0" cy="42178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822E696-37DB-3D46-A069-900A6ECD128E}"/>
                </a:ext>
              </a:extLst>
            </p:cNvPr>
            <p:cNvCxnSpPr>
              <a:cxnSpLocks/>
            </p:cNvCxnSpPr>
            <p:nvPr/>
          </p:nvCxnSpPr>
          <p:spPr>
            <a:xfrm flipH="1">
              <a:off x="4057990" y="3844506"/>
              <a:ext cx="7053" cy="339097"/>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0F35A14-996A-944F-AC8B-2853EDB318D7}"/>
                </a:ext>
              </a:extLst>
            </p:cNvPr>
            <p:cNvCxnSpPr>
              <a:cxnSpLocks/>
            </p:cNvCxnSpPr>
            <p:nvPr/>
          </p:nvCxnSpPr>
          <p:spPr>
            <a:xfrm>
              <a:off x="4877375" y="3827506"/>
              <a:ext cx="0" cy="356098"/>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58CA0C1-ED26-D64B-B85A-F4E0797D9CB0}"/>
                </a:ext>
              </a:extLst>
            </p:cNvPr>
            <p:cNvCxnSpPr>
              <a:cxnSpLocks/>
            </p:cNvCxnSpPr>
            <p:nvPr/>
          </p:nvCxnSpPr>
          <p:spPr>
            <a:xfrm>
              <a:off x="4050937" y="4728493"/>
              <a:ext cx="0" cy="257479"/>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559507A-43D9-8E4B-87DB-E7104E396368}"/>
                </a:ext>
              </a:extLst>
            </p:cNvPr>
            <p:cNvCxnSpPr>
              <a:cxnSpLocks/>
            </p:cNvCxnSpPr>
            <p:nvPr/>
          </p:nvCxnSpPr>
          <p:spPr>
            <a:xfrm>
              <a:off x="4857401" y="4721944"/>
              <a:ext cx="0" cy="264028"/>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2B6472A-D858-3B4C-BEC4-4709B72F6670}"/>
                </a:ext>
              </a:extLst>
            </p:cNvPr>
            <p:cNvCxnSpPr>
              <a:cxnSpLocks/>
              <a:stCxn id="55" idx="2"/>
              <a:endCxn id="56" idx="0"/>
            </p:cNvCxnSpPr>
            <p:nvPr/>
          </p:nvCxnSpPr>
          <p:spPr>
            <a:xfrm flipH="1">
              <a:off x="4445932" y="5420116"/>
              <a:ext cx="1" cy="34803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DAFBA96-59DB-8A46-90F8-E07F435BBC57}"/>
                </a:ext>
              </a:extLst>
            </p:cNvPr>
            <p:cNvSpPr/>
            <p:nvPr/>
          </p:nvSpPr>
          <p:spPr>
            <a:xfrm>
              <a:off x="1998387" y="1299411"/>
              <a:ext cx="8252517" cy="50565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eorgia" panose="02040502050405020303" pitchFamily="18" charset="0"/>
              </a:endParaRPr>
            </a:p>
          </p:txBody>
        </p:sp>
        <p:sp>
          <p:nvSpPr>
            <p:cNvPr id="69" name="TextBox 68">
              <a:extLst>
                <a:ext uri="{FF2B5EF4-FFF2-40B4-BE49-F238E27FC236}">
                  <a16:creationId xmlns:a16="http://schemas.microsoft.com/office/drawing/2014/main" id="{FEF95025-0B44-A947-AFA0-69B4951CAF15}"/>
                </a:ext>
              </a:extLst>
            </p:cNvPr>
            <p:cNvSpPr txBox="1"/>
            <p:nvPr/>
          </p:nvSpPr>
          <p:spPr>
            <a:xfrm>
              <a:off x="5114525" y="2446739"/>
              <a:ext cx="2126633" cy="369332"/>
            </a:xfrm>
            <a:prstGeom prst="rect">
              <a:avLst/>
            </a:prstGeom>
            <a:noFill/>
          </p:spPr>
          <p:txBody>
            <a:bodyPr wrap="square" rtlCol="0">
              <a:spAutoFit/>
            </a:bodyPr>
            <a:lstStyle/>
            <a:p>
              <a:pPr algn="l"/>
              <a:r>
                <a:rPr lang="en-US" dirty="0">
                  <a:latin typeface="Georgia" panose="02040502050405020303" pitchFamily="18" charset="0"/>
                </a:rPr>
                <a:t>Interconnect Bus</a:t>
              </a:r>
            </a:p>
          </p:txBody>
        </p:sp>
        <p:cxnSp>
          <p:nvCxnSpPr>
            <p:cNvPr id="70" name="Straight Connector 69">
              <a:extLst>
                <a:ext uri="{FF2B5EF4-FFF2-40B4-BE49-F238E27FC236}">
                  <a16:creationId xmlns:a16="http://schemas.microsoft.com/office/drawing/2014/main" id="{089123A7-C063-BD44-BDA2-EDA3E8E6E224}"/>
                </a:ext>
              </a:extLst>
            </p:cNvPr>
            <p:cNvCxnSpPr>
              <a:cxnSpLocks/>
            </p:cNvCxnSpPr>
            <p:nvPr/>
          </p:nvCxnSpPr>
          <p:spPr>
            <a:xfrm flipV="1">
              <a:off x="6456160" y="2905508"/>
              <a:ext cx="0" cy="3450488"/>
            </a:xfrm>
            <a:prstGeom prst="line">
              <a:avLst/>
            </a:prstGeom>
            <a:ln w="317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5B378D3-3188-3F47-B3BB-DDC8A84AD80C}"/>
                </a:ext>
              </a:extLst>
            </p:cNvPr>
            <p:cNvSpPr txBox="1"/>
            <p:nvPr/>
          </p:nvSpPr>
          <p:spPr>
            <a:xfrm>
              <a:off x="9186465" y="5984510"/>
              <a:ext cx="944087" cy="390261"/>
            </a:xfrm>
            <a:prstGeom prst="rect">
              <a:avLst/>
            </a:prstGeom>
            <a:noFill/>
          </p:spPr>
          <p:txBody>
            <a:bodyPr wrap="square" rtlCol="0">
              <a:spAutoFit/>
            </a:bodyPr>
            <a:lstStyle/>
            <a:p>
              <a:pPr algn="r"/>
              <a:r>
                <a:rPr lang="en-US" dirty="0">
                  <a:latin typeface="Georgia" panose="02040502050405020303" pitchFamily="18" charset="0"/>
                </a:rPr>
                <a:t>Flash</a:t>
              </a:r>
            </a:p>
          </p:txBody>
        </p:sp>
        <p:sp>
          <p:nvSpPr>
            <p:cNvPr id="74" name="TextBox 73">
              <a:extLst>
                <a:ext uri="{FF2B5EF4-FFF2-40B4-BE49-F238E27FC236}">
                  <a16:creationId xmlns:a16="http://schemas.microsoft.com/office/drawing/2014/main" id="{0D0C9122-A54F-4F48-8006-60A23956EB1C}"/>
                </a:ext>
              </a:extLst>
            </p:cNvPr>
            <p:cNvSpPr txBox="1"/>
            <p:nvPr/>
          </p:nvSpPr>
          <p:spPr>
            <a:xfrm>
              <a:off x="2040185" y="6015344"/>
              <a:ext cx="1200316" cy="369332"/>
            </a:xfrm>
            <a:prstGeom prst="rect">
              <a:avLst/>
            </a:prstGeom>
            <a:noFill/>
          </p:spPr>
          <p:txBody>
            <a:bodyPr wrap="square" rtlCol="0">
              <a:spAutoFit/>
            </a:bodyPr>
            <a:lstStyle/>
            <a:p>
              <a:pPr algn="l"/>
              <a:r>
                <a:rPr lang="en-US" dirty="0">
                  <a:latin typeface="Georgia" panose="02040502050405020303" pitchFamily="18" charset="0"/>
                </a:rPr>
                <a:t>Ethernet</a:t>
              </a:r>
            </a:p>
          </p:txBody>
        </p:sp>
        <p:cxnSp>
          <p:nvCxnSpPr>
            <p:cNvPr id="77" name="Straight Arrow Connector 76">
              <a:extLst>
                <a:ext uri="{FF2B5EF4-FFF2-40B4-BE49-F238E27FC236}">
                  <a16:creationId xmlns:a16="http://schemas.microsoft.com/office/drawing/2014/main" id="{2323403D-E428-064E-A67D-07A0F5E5F559}"/>
                </a:ext>
              </a:extLst>
            </p:cNvPr>
            <p:cNvCxnSpPr>
              <a:cxnSpLocks/>
            </p:cNvCxnSpPr>
            <p:nvPr/>
          </p:nvCxnSpPr>
          <p:spPr>
            <a:xfrm flipH="1">
              <a:off x="2486575" y="2905508"/>
              <a:ext cx="7053" cy="339097"/>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a:extLst>
                <a:ext uri="{FF2B5EF4-FFF2-40B4-BE49-F238E27FC236}">
                  <a16:creationId xmlns:a16="http://schemas.microsoft.com/office/drawing/2014/main" id="{15ACE987-F380-5942-AE85-018FDA73EAD8}"/>
                </a:ext>
              </a:extLst>
            </p:cNvPr>
            <p:cNvCxnSpPr>
              <a:cxnSpLocks/>
            </p:cNvCxnSpPr>
            <p:nvPr/>
          </p:nvCxnSpPr>
          <p:spPr>
            <a:xfrm flipV="1">
              <a:off x="2712287" y="3577886"/>
              <a:ext cx="1160831" cy="1723"/>
            </a:xfrm>
            <a:prstGeom prst="bentConnector3">
              <a:avLst>
                <a:gd name="adj1" fmla="val 50000"/>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B27AA225-3496-D54E-B1F7-54F94A81E3A3}"/>
                </a:ext>
              </a:extLst>
            </p:cNvPr>
            <p:cNvSpPr/>
            <p:nvPr/>
          </p:nvSpPr>
          <p:spPr>
            <a:xfrm rot="16200000">
              <a:off x="1397374" y="4105193"/>
              <a:ext cx="2185463" cy="444367"/>
            </a:xfrm>
            <a:prstGeom prst="rect">
              <a:avLst/>
            </a:prstGeom>
            <a:solidFill>
              <a:srgbClr val="7030A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Control Register</a:t>
              </a:r>
            </a:p>
          </p:txBody>
        </p:sp>
      </p:gr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17</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Hardware-Isolated Network-Storage Codesign</a:t>
            </a:r>
            <a:endParaRPr lang="en-US" sz="4000" dirty="0">
              <a:solidFill>
                <a:schemeClr val="bg1"/>
              </a:solidFill>
              <a:latin typeface="Georgia"/>
              <a:ea typeface="Helvetica Neue Light"/>
              <a:cs typeface="Helvetica Neue Light"/>
            </a:endParaRPr>
          </a:p>
        </p:txBody>
      </p:sp>
      <p:sp>
        <p:nvSpPr>
          <p:cNvPr id="20" name="TextBox 19">
            <a:extLst>
              <a:ext uri="{FF2B5EF4-FFF2-40B4-BE49-F238E27FC236}">
                <a16:creationId xmlns:a16="http://schemas.microsoft.com/office/drawing/2014/main" id="{4E6D61AE-E581-B049-A797-4E3E6C8C4C23}"/>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
        <p:nvSpPr>
          <p:cNvPr id="90" name="Rectangle 89">
            <a:extLst>
              <a:ext uri="{FF2B5EF4-FFF2-40B4-BE49-F238E27FC236}">
                <a16:creationId xmlns:a16="http://schemas.microsoft.com/office/drawing/2014/main" id="{40D2AE7D-6FC9-754F-B2F7-137BC6926E4D}"/>
              </a:ext>
            </a:extLst>
          </p:cNvPr>
          <p:cNvSpPr/>
          <p:nvPr/>
        </p:nvSpPr>
        <p:spPr>
          <a:xfrm>
            <a:off x="2440336" y="3138396"/>
            <a:ext cx="4070407" cy="3227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eorgia" panose="02040502050405020303" pitchFamily="18" charset="0"/>
            </a:endParaRPr>
          </a:p>
        </p:txBody>
      </p:sp>
      <p:cxnSp>
        <p:nvCxnSpPr>
          <p:cNvPr id="65" name="Straight Arrow Connector 64">
            <a:extLst>
              <a:ext uri="{FF2B5EF4-FFF2-40B4-BE49-F238E27FC236}">
                <a16:creationId xmlns:a16="http://schemas.microsoft.com/office/drawing/2014/main" id="{3818BE4E-0F17-FD42-A328-62312CB709CB}"/>
              </a:ext>
            </a:extLst>
          </p:cNvPr>
          <p:cNvCxnSpPr>
            <a:cxnSpLocks/>
          </p:cNvCxnSpPr>
          <p:nvPr/>
        </p:nvCxnSpPr>
        <p:spPr>
          <a:xfrm>
            <a:off x="6135746" y="860524"/>
            <a:ext cx="0" cy="723429"/>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8B147FD-E7C5-044F-A661-C2D1BB51DA17}"/>
              </a:ext>
            </a:extLst>
          </p:cNvPr>
          <p:cNvSpPr txBox="1"/>
          <p:nvPr/>
        </p:nvSpPr>
        <p:spPr>
          <a:xfrm>
            <a:off x="6157622" y="1011494"/>
            <a:ext cx="2593980" cy="430887"/>
          </a:xfrm>
          <a:prstGeom prst="rect">
            <a:avLst/>
          </a:prstGeom>
          <a:noFill/>
        </p:spPr>
        <p:txBody>
          <a:bodyPr wrap="none" rtlCol="0">
            <a:spAutoFit/>
          </a:bodyPr>
          <a:lstStyle/>
          <a:p>
            <a:pPr algn="l"/>
            <a:r>
              <a:rPr lang="en-US" sz="2200" dirty="0">
                <a:latin typeface="Georgia" panose="02040502050405020303" pitchFamily="18" charset="0"/>
              </a:rPr>
              <a:t>Block I/O Interface</a:t>
            </a:r>
          </a:p>
        </p:txBody>
      </p:sp>
      <p:pic>
        <p:nvPicPr>
          <p:cNvPr id="67" name="Picture 66">
            <a:extLst>
              <a:ext uri="{FF2B5EF4-FFF2-40B4-BE49-F238E27FC236}">
                <a16:creationId xmlns:a16="http://schemas.microsoft.com/office/drawing/2014/main" id="{A22B53A4-116B-2941-A792-AC4F5E321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9092" y="608796"/>
            <a:ext cx="1164117" cy="1109775"/>
          </a:xfrm>
          <a:prstGeom prst="rect">
            <a:avLst/>
          </a:prstGeom>
        </p:spPr>
      </p:pic>
    </p:spTree>
    <p:extLst>
      <p:ext uri="{BB962C8B-B14F-4D97-AF65-F5344CB8AC3E}">
        <p14:creationId xmlns:p14="http://schemas.microsoft.com/office/powerpoint/2010/main" val="47928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9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034" name="Picture 10">
            <a:extLst>
              <a:ext uri="{FF2B5EF4-FFF2-40B4-BE49-F238E27FC236}">
                <a16:creationId xmlns:a16="http://schemas.microsoft.com/office/drawing/2014/main" id="{EE45A6AA-7403-1C4E-9470-AA483E352D67}"/>
              </a:ext>
            </a:extLst>
          </p:cNvPr>
          <p:cNvPicPr>
            <a:picLocks noChangeAspect="1" noChangeArrowheads="1"/>
          </p:cNvPicPr>
          <p:nvPr/>
        </p:nvPicPr>
        <p:blipFill>
          <a:blip r:embed="rId3"/>
          <a:srcRect/>
          <a:stretch/>
        </p:blipFill>
        <p:spPr bwMode="auto">
          <a:xfrm>
            <a:off x="5549808" y="3228587"/>
            <a:ext cx="1018860" cy="1018860"/>
          </a:xfrm>
          <a:prstGeom prst="rect">
            <a:avLst/>
          </a:prstGeom>
          <a:noFill/>
          <a:extLst>
            <a:ext uri="{909E8E84-426E-40DD-AFC4-6F175D3DCCD1}">
              <a14:hiddenFill xmlns:a14="http://schemas.microsoft.com/office/drawing/2010/main">
                <a:solidFill>
                  <a:srgbClr val="FFFFFF"/>
                </a:solidFill>
              </a14:hiddenFill>
            </a:ext>
          </a:extLst>
        </p:spPr>
      </p:pic>
      <p:sp>
        <p:nvSpPr>
          <p:cNvPr id="86" name="Rounded Rectangle 16">
            <a:extLst>
              <a:ext uri="{FF2B5EF4-FFF2-40B4-BE49-F238E27FC236}">
                <a16:creationId xmlns:a16="http://schemas.microsoft.com/office/drawing/2014/main" id="{B0F7089E-C45E-B740-A357-6EA64136C6CB}"/>
              </a:ext>
            </a:extLst>
          </p:cNvPr>
          <p:cNvSpPr/>
          <p:nvPr/>
        </p:nvSpPr>
        <p:spPr>
          <a:xfrm>
            <a:off x="216854" y="5423171"/>
            <a:ext cx="11758292" cy="78387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300" noProof="0" dirty="0">
                <a:solidFill>
                  <a:prstClr val="white"/>
                </a:solidFill>
                <a:latin typeface="Georgia" panose="02040502050405020303" pitchFamily="18" charset="0"/>
              </a:rPr>
              <a:t>Reduce storage overhead and data transferred!</a:t>
            </a:r>
            <a:endParaRPr kumimoji="0" lang="en-US" sz="33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85" name="Rounded Rectangle 16">
            <a:extLst>
              <a:ext uri="{FF2B5EF4-FFF2-40B4-BE49-F238E27FC236}">
                <a16:creationId xmlns:a16="http://schemas.microsoft.com/office/drawing/2014/main" id="{35253838-0046-7A4A-9E6E-BB056EA30EC0}"/>
              </a:ext>
            </a:extLst>
          </p:cNvPr>
          <p:cNvSpPr/>
          <p:nvPr/>
        </p:nvSpPr>
        <p:spPr>
          <a:xfrm>
            <a:off x="216854" y="5422370"/>
            <a:ext cx="11758292" cy="78387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300" noProof="0" dirty="0">
                <a:solidFill>
                  <a:prstClr val="white"/>
                </a:solidFill>
                <a:latin typeface="Georgia" panose="02040502050405020303" pitchFamily="18" charset="0"/>
              </a:rPr>
              <a:t>Stale data is rarely accessed!</a:t>
            </a:r>
            <a:endParaRPr kumimoji="0" lang="en-US" sz="33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18</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Performance Optimizations in RSSD</a:t>
            </a:r>
            <a:endParaRPr lang="en-US" sz="4000" dirty="0">
              <a:solidFill>
                <a:schemeClr val="bg1"/>
              </a:solidFill>
              <a:latin typeface="Georgia"/>
              <a:ea typeface="Helvetica Neue Light"/>
              <a:cs typeface="Helvetica Neue Light"/>
            </a:endParaRPr>
          </a:p>
        </p:txBody>
      </p:sp>
      <p:sp>
        <p:nvSpPr>
          <p:cNvPr id="20" name="TextBox 19">
            <a:extLst>
              <a:ext uri="{FF2B5EF4-FFF2-40B4-BE49-F238E27FC236}">
                <a16:creationId xmlns:a16="http://schemas.microsoft.com/office/drawing/2014/main" id="{4E6D61AE-E581-B049-A797-4E3E6C8C4C23}"/>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
        <p:nvSpPr>
          <p:cNvPr id="65" name="Rounded Rectangle 7">
            <a:extLst>
              <a:ext uri="{FF2B5EF4-FFF2-40B4-BE49-F238E27FC236}">
                <a16:creationId xmlns:a16="http://schemas.microsoft.com/office/drawing/2014/main" id="{29169265-CDAA-AB47-B0DE-D94C29E9E595}"/>
              </a:ext>
            </a:extLst>
          </p:cNvPr>
          <p:cNvSpPr/>
          <p:nvPr/>
        </p:nvSpPr>
        <p:spPr>
          <a:xfrm>
            <a:off x="356472" y="1114561"/>
            <a:ext cx="3244906" cy="411044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71" name="TextBox 70">
            <a:extLst>
              <a:ext uri="{FF2B5EF4-FFF2-40B4-BE49-F238E27FC236}">
                <a16:creationId xmlns:a16="http://schemas.microsoft.com/office/drawing/2014/main" id="{4888F963-735B-8748-BE68-CC6DC495F520}"/>
              </a:ext>
            </a:extLst>
          </p:cNvPr>
          <p:cNvSpPr txBox="1"/>
          <p:nvPr/>
        </p:nvSpPr>
        <p:spPr>
          <a:xfrm>
            <a:off x="4379266" y="4282626"/>
            <a:ext cx="3446376" cy="954107"/>
          </a:xfrm>
          <a:prstGeom prst="rect">
            <a:avLst/>
          </a:prstGeom>
          <a:noFill/>
          <a:ln/>
        </p:spPr>
        <p:style>
          <a:lnRef idx="3">
            <a:schemeClr val="lt1"/>
          </a:lnRef>
          <a:fillRef idx="1">
            <a:schemeClr val="accent5"/>
          </a:fillRef>
          <a:effectRef idx="1">
            <a:schemeClr val="accent5"/>
          </a:effectRef>
          <a:fontRef idx="minor">
            <a:schemeClr val="lt1"/>
          </a:fontRef>
        </p:style>
        <p:txBody>
          <a:bodyPr wrap="square" rtlCol="0">
            <a:spAutoFit/>
          </a:bodyPr>
          <a:lstStyle/>
          <a:p>
            <a:pPr lvl="0" algn="ctr">
              <a:defRPr/>
            </a:pPr>
            <a:r>
              <a:rPr lang="en-US" sz="2800" dirty="0">
                <a:solidFill>
                  <a:prstClr val="black"/>
                </a:solidFill>
                <a:latin typeface="Georgia" panose="02040502050405020303" pitchFamily="18" charset="0"/>
                <a:cs typeface="Arial" panose="020B0604020202020204" pitchFamily="34" charset="0"/>
              </a:rPr>
              <a:t>Transfer only retained data</a:t>
            </a:r>
            <a:endParaRPr kumimoji="0" lang="en-US" sz="28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endParaRPr>
          </a:p>
        </p:txBody>
      </p:sp>
      <p:sp>
        <p:nvSpPr>
          <p:cNvPr id="72" name="Rounded Rectangle 7">
            <a:extLst>
              <a:ext uri="{FF2B5EF4-FFF2-40B4-BE49-F238E27FC236}">
                <a16:creationId xmlns:a16="http://schemas.microsoft.com/office/drawing/2014/main" id="{D8E0DC8B-9842-C842-A81A-55A07BA9F936}"/>
              </a:ext>
            </a:extLst>
          </p:cNvPr>
          <p:cNvSpPr/>
          <p:nvPr/>
        </p:nvSpPr>
        <p:spPr>
          <a:xfrm>
            <a:off x="4480001" y="1114561"/>
            <a:ext cx="3244906" cy="411044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75" name="TextBox 74">
            <a:extLst>
              <a:ext uri="{FF2B5EF4-FFF2-40B4-BE49-F238E27FC236}">
                <a16:creationId xmlns:a16="http://schemas.microsoft.com/office/drawing/2014/main" id="{420CDF52-A582-1E40-B343-BB6261C2D4D0}"/>
              </a:ext>
            </a:extLst>
          </p:cNvPr>
          <p:cNvSpPr txBox="1"/>
          <p:nvPr/>
        </p:nvSpPr>
        <p:spPr>
          <a:xfrm>
            <a:off x="452663" y="4424727"/>
            <a:ext cx="3024987"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600" dirty="0">
                <a:solidFill>
                  <a:prstClr val="black"/>
                </a:solidFill>
                <a:latin typeface="Georgia" panose="02040502050405020303" pitchFamily="18" charset="0"/>
              </a:rPr>
              <a:t>Delta compression </a:t>
            </a:r>
            <a:endParaRPr kumimoji="0" lang="en-US" sz="2600" b="0" i="0" u="none" strike="noStrike" kern="1200" cap="none" spc="0" normalizeH="0" baseline="0" noProof="0" dirty="0">
              <a:ln>
                <a:noFill/>
              </a:ln>
              <a:solidFill>
                <a:prstClr val="black"/>
              </a:solidFill>
              <a:effectLst/>
              <a:uLnTx/>
              <a:uFillTx/>
              <a:latin typeface="Georgia" panose="02040502050405020303" pitchFamily="18" charset="0"/>
            </a:endParaRPr>
          </a:p>
        </p:txBody>
      </p:sp>
      <p:sp>
        <p:nvSpPr>
          <p:cNvPr id="81" name="TextBox 80">
            <a:extLst>
              <a:ext uri="{FF2B5EF4-FFF2-40B4-BE49-F238E27FC236}">
                <a16:creationId xmlns:a16="http://schemas.microsoft.com/office/drawing/2014/main" id="{EB6B450D-6AE0-AC4C-88E2-977CCC908DC7}"/>
              </a:ext>
            </a:extLst>
          </p:cNvPr>
          <p:cNvSpPr txBox="1"/>
          <p:nvPr/>
        </p:nvSpPr>
        <p:spPr>
          <a:xfrm>
            <a:off x="8564204" y="4271243"/>
            <a:ext cx="3258115"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prstClr val="black"/>
                </a:solidFill>
                <a:latin typeface="Georgia" panose="02040502050405020303" pitchFamily="18" charset="0"/>
              </a:rPr>
              <a:t>Use idle cycles to transfer data</a:t>
            </a:r>
            <a:endParaRPr kumimoji="0" lang="en-US" sz="2800" b="0" i="0" u="none" strike="noStrike" kern="1200" cap="none" spc="0" normalizeH="0" baseline="0" noProof="0" dirty="0">
              <a:ln>
                <a:noFill/>
              </a:ln>
              <a:solidFill>
                <a:prstClr val="black"/>
              </a:solidFill>
              <a:effectLst/>
              <a:uLnTx/>
              <a:uFillTx/>
              <a:latin typeface="Georgia" panose="02040502050405020303" pitchFamily="18" charset="0"/>
            </a:endParaRPr>
          </a:p>
        </p:txBody>
      </p:sp>
      <p:sp>
        <p:nvSpPr>
          <p:cNvPr id="82" name="Rounded Rectangle 7">
            <a:extLst>
              <a:ext uri="{FF2B5EF4-FFF2-40B4-BE49-F238E27FC236}">
                <a16:creationId xmlns:a16="http://schemas.microsoft.com/office/drawing/2014/main" id="{B4F46279-71B7-FF42-8CF7-0799C2B6D22E}"/>
              </a:ext>
            </a:extLst>
          </p:cNvPr>
          <p:cNvSpPr/>
          <p:nvPr/>
        </p:nvSpPr>
        <p:spPr>
          <a:xfrm>
            <a:off x="8577413" y="1127621"/>
            <a:ext cx="3244906" cy="411044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84" name="Rounded Rectangle 16">
            <a:extLst>
              <a:ext uri="{FF2B5EF4-FFF2-40B4-BE49-F238E27FC236}">
                <a16:creationId xmlns:a16="http://schemas.microsoft.com/office/drawing/2014/main" id="{7397F0A5-A022-FE42-B582-75E9F058E42D}"/>
              </a:ext>
            </a:extLst>
          </p:cNvPr>
          <p:cNvSpPr/>
          <p:nvPr/>
        </p:nvSpPr>
        <p:spPr>
          <a:xfrm>
            <a:off x="216854" y="5422370"/>
            <a:ext cx="11758292" cy="78387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300" noProof="0" dirty="0">
                <a:solidFill>
                  <a:prstClr val="white"/>
                </a:solidFill>
                <a:latin typeface="Georgia" panose="02040502050405020303" pitchFamily="18" charset="0"/>
              </a:rPr>
              <a:t>Transfer data during predicted idle cycles!</a:t>
            </a:r>
            <a:endParaRPr kumimoji="0" lang="en-US" sz="33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19" name="Google Shape;382;p38">
            <a:extLst>
              <a:ext uri="{FF2B5EF4-FFF2-40B4-BE49-F238E27FC236}">
                <a16:creationId xmlns:a16="http://schemas.microsoft.com/office/drawing/2014/main" id="{5DA62266-092C-2B4C-A487-B29C04CFBE23}"/>
              </a:ext>
            </a:extLst>
          </p:cNvPr>
          <p:cNvSpPr/>
          <p:nvPr/>
        </p:nvSpPr>
        <p:spPr>
          <a:xfrm>
            <a:off x="1086848" y="1736483"/>
            <a:ext cx="690003" cy="847672"/>
          </a:xfrm>
          <a:prstGeom prst="snip1Rect">
            <a:avLst>
              <a:gd name="adj" fmla="val 16667"/>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400" i="1" dirty="0">
              <a:latin typeface="Georgia" panose="02040502050405020303" pitchFamily="18" charset="0"/>
            </a:endParaRPr>
          </a:p>
        </p:txBody>
      </p:sp>
      <p:sp>
        <p:nvSpPr>
          <p:cNvPr id="22" name="Google Shape;382;p38">
            <a:extLst>
              <a:ext uri="{FF2B5EF4-FFF2-40B4-BE49-F238E27FC236}">
                <a16:creationId xmlns:a16="http://schemas.microsoft.com/office/drawing/2014/main" id="{DB5E5478-D829-2647-AECD-DBB2D3D533E9}"/>
              </a:ext>
            </a:extLst>
          </p:cNvPr>
          <p:cNvSpPr/>
          <p:nvPr/>
        </p:nvSpPr>
        <p:spPr>
          <a:xfrm>
            <a:off x="1086849" y="3107073"/>
            <a:ext cx="690003" cy="847672"/>
          </a:xfrm>
          <a:prstGeom prst="snip1Rect">
            <a:avLst>
              <a:gd name="adj" fmla="val 16667"/>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400" i="1" dirty="0">
              <a:latin typeface="Georgia" panose="02040502050405020303" pitchFamily="18" charset="0"/>
            </a:endParaRPr>
          </a:p>
        </p:txBody>
      </p:sp>
      <p:cxnSp>
        <p:nvCxnSpPr>
          <p:cNvPr id="4" name="Elbow Connector 3">
            <a:extLst>
              <a:ext uri="{FF2B5EF4-FFF2-40B4-BE49-F238E27FC236}">
                <a16:creationId xmlns:a16="http://schemas.microsoft.com/office/drawing/2014/main" id="{CC0AED33-4F8E-9F4C-8CED-DB1DBD188260}"/>
              </a:ext>
            </a:extLst>
          </p:cNvPr>
          <p:cNvCxnSpPr>
            <a:cxnSpLocks/>
            <a:stCxn id="19" idx="0"/>
          </p:cNvCxnSpPr>
          <p:nvPr/>
        </p:nvCxnSpPr>
        <p:spPr>
          <a:xfrm>
            <a:off x="1776851" y="2160319"/>
            <a:ext cx="753980" cy="748590"/>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a:extLst>
              <a:ext uri="{FF2B5EF4-FFF2-40B4-BE49-F238E27FC236}">
                <a16:creationId xmlns:a16="http://schemas.microsoft.com/office/drawing/2014/main" id="{CE8189B9-F8D9-F249-AB30-37CDED4D0774}"/>
              </a:ext>
            </a:extLst>
          </p:cNvPr>
          <p:cNvCxnSpPr>
            <a:cxnSpLocks/>
            <a:stCxn id="22" idx="0"/>
          </p:cNvCxnSpPr>
          <p:nvPr/>
        </p:nvCxnSpPr>
        <p:spPr>
          <a:xfrm flipV="1">
            <a:off x="1776852" y="2908909"/>
            <a:ext cx="753979" cy="622000"/>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Google Shape;382;p38">
            <a:extLst>
              <a:ext uri="{FF2B5EF4-FFF2-40B4-BE49-F238E27FC236}">
                <a16:creationId xmlns:a16="http://schemas.microsoft.com/office/drawing/2014/main" id="{148BA041-83BF-8A40-B188-B835E4390D14}"/>
              </a:ext>
            </a:extLst>
          </p:cNvPr>
          <p:cNvSpPr/>
          <p:nvPr/>
        </p:nvSpPr>
        <p:spPr>
          <a:xfrm>
            <a:off x="2532725" y="2711710"/>
            <a:ext cx="338575" cy="403387"/>
          </a:xfrm>
          <a:prstGeom prst="snip1Rect">
            <a:avLst>
              <a:gd name="adj" fmla="val 16667"/>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endParaRPr sz="3400" i="1" dirty="0">
              <a:latin typeface="Calibri" panose="020F0502020204030204" pitchFamily="34" charset="0"/>
              <a:cs typeface="Calibri" panose="020F0502020204030204" pitchFamily="34" charset="0"/>
            </a:endParaRPr>
          </a:p>
        </p:txBody>
      </p:sp>
      <p:pic>
        <p:nvPicPr>
          <p:cNvPr id="1032" name="Picture 8">
            <a:extLst>
              <a:ext uri="{FF2B5EF4-FFF2-40B4-BE49-F238E27FC236}">
                <a16:creationId xmlns:a16="http://schemas.microsoft.com/office/drawing/2014/main" id="{C97F6FE2-9045-A840-9A83-4A4D69BE79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0535" y="1173964"/>
            <a:ext cx="1940292" cy="1940292"/>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C4C1FF70-4FF7-9242-AE0D-000F3AB90FE8}"/>
              </a:ext>
            </a:extLst>
          </p:cNvPr>
          <p:cNvCxnSpPr>
            <a:cxnSpLocks/>
            <a:endCxn id="1034" idx="0"/>
          </p:cNvCxnSpPr>
          <p:nvPr/>
        </p:nvCxnSpPr>
        <p:spPr>
          <a:xfrm>
            <a:off x="6059238" y="2584155"/>
            <a:ext cx="0" cy="644432"/>
          </a:xfrm>
          <a:prstGeom prst="line">
            <a:avLst/>
          </a:prstGeom>
          <a:ln w="31750">
            <a:solidFill>
              <a:schemeClr val="tx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3E8701A8-204A-414B-AFA0-049D68ED0118}"/>
              </a:ext>
            </a:extLst>
          </p:cNvPr>
          <p:cNvGrpSpPr/>
          <p:nvPr/>
        </p:nvGrpSpPr>
        <p:grpSpPr>
          <a:xfrm>
            <a:off x="8747044" y="2597163"/>
            <a:ext cx="1129943" cy="622000"/>
            <a:chOff x="8747044" y="2247541"/>
            <a:chExt cx="1129943" cy="622000"/>
          </a:xfrm>
        </p:grpSpPr>
        <p:sp>
          <p:nvSpPr>
            <p:cNvPr id="36" name="Rectangle 35">
              <a:extLst>
                <a:ext uri="{FF2B5EF4-FFF2-40B4-BE49-F238E27FC236}">
                  <a16:creationId xmlns:a16="http://schemas.microsoft.com/office/drawing/2014/main" id="{B120326C-2064-C842-93D3-D372C113DFA9}"/>
                </a:ext>
              </a:extLst>
            </p:cNvPr>
            <p:cNvSpPr/>
            <p:nvPr/>
          </p:nvSpPr>
          <p:spPr>
            <a:xfrm>
              <a:off x="8747044" y="2247541"/>
              <a:ext cx="1129943" cy="62200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E013DF9D-0B14-4B4F-BE23-0384B349938A}"/>
                </a:ext>
              </a:extLst>
            </p:cNvPr>
            <p:cNvSpPr txBox="1"/>
            <p:nvPr/>
          </p:nvSpPr>
          <p:spPr>
            <a:xfrm>
              <a:off x="9034535" y="2373875"/>
              <a:ext cx="554960" cy="369332"/>
            </a:xfrm>
            <a:prstGeom prst="rect">
              <a:avLst/>
            </a:prstGeom>
            <a:noFill/>
          </p:spPr>
          <p:txBody>
            <a:bodyPr wrap="none" rtlCol="0">
              <a:spAutoFit/>
            </a:bodyPr>
            <a:lstStyle/>
            <a:p>
              <a:pPr algn="l"/>
              <a:r>
                <a:rPr lang="en-US" dirty="0">
                  <a:latin typeface="Georgia" panose="02040502050405020303" pitchFamily="18" charset="0"/>
                </a:rPr>
                <a:t>I/O</a:t>
              </a:r>
            </a:p>
          </p:txBody>
        </p:sp>
      </p:grpSp>
      <p:grpSp>
        <p:nvGrpSpPr>
          <p:cNvPr id="43" name="Group 42">
            <a:extLst>
              <a:ext uri="{FF2B5EF4-FFF2-40B4-BE49-F238E27FC236}">
                <a16:creationId xmlns:a16="http://schemas.microsoft.com/office/drawing/2014/main" id="{18E425BD-DA63-C747-9427-4C9EACDA5A27}"/>
              </a:ext>
            </a:extLst>
          </p:cNvPr>
          <p:cNvGrpSpPr/>
          <p:nvPr/>
        </p:nvGrpSpPr>
        <p:grpSpPr>
          <a:xfrm>
            <a:off x="10561283" y="2592030"/>
            <a:ext cx="1129943" cy="622000"/>
            <a:chOff x="10561283" y="2242408"/>
            <a:chExt cx="1129943" cy="622000"/>
          </a:xfrm>
        </p:grpSpPr>
        <p:sp>
          <p:nvSpPr>
            <p:cNvPr id="56" name="Rectangle 55">
              <a:extLst>
                <a:ext uri="{FF2B5EF4-FFF2-40B4-BE49-F238E27FC236}">
                  <a16:creationId xmlns:a16="http://schemas.microsoft.com/office/drawing/2014/main" id="{250F0CB2-B8F9-BC46-8881-C5F6F0A59436}"/>
                </a:ext>
              </a:extLst>
            </p:cNvPr>
            <p:cNvSpPr/>
            <p:nvPr/>
          </p:nvSpPr>
          <p:spPr>
            <a:xfrm>
              <a:off x="10561283" y="2242408"/>
              <a:ext cx="1129943" cy="62200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CD6E343-CEEF-F249-BD6E-3B4A095CD847}"/>
                </a:ext>
              </a:extLst>
            </p:cNvPr>
            <p:cNvSpPr txBox="1"/>
            <p:nvPr/>
          </p:nvSpPr>
          <p:spPr>
            <a:xfrm>
              <a:off x="10848774" y="2368742"/>
              <a:ext cx="554960" cy="369332"/>
            </a:xfrm>
            <a:prstGeom prst="rect">
              <a:avLst/>
            </a:prstGeom>
            <a:noFill/>
          </p:spPr>
          <p:txBody>
            <a:bodyPr wrap="none" rtlCol="0">
              <a:spAutoFit/>
            </a:bodyPr>
            <a:lstStyle/>
            <a:p>
              <a:pPr algn="l"/>
              <a:r>
                <a:rPr lang="en-US" dirty="0">
                  <a:latin typeface="Georgia" panose="02040502050405020303" pitchFamily="18" charset="0"/>
                </a:rPr>
                <a:t>I/O</a:t>
              </a:r>
            </a:p>
          </p:txBody>
        </p:sp>
      </p:grpSp>
      <p:cxnSp>
        <p:nvCxnSpPr>
          <p:cNvPr id="64" name="Straight Connector 63">
            <a:extLst>
              <a:ext uri="{FF2B5EF4-FFF2-40B4-BE49-F238E27FC236}">
                <a16:creationId xmlns:a16="http://schemas.microsoft.com/office/drawing/2014/main" id="{5BE877B1-47F4-BE4F-9AED-A0AB7B8E09A0}"/>
              </a:ext>
            </a:extLst>
          </p:cNvPr>
          <p:cNvCxnSpPr>
            <a:cxnSpLocks/>
          </p:cNvCxnSpPr>
          <p:nvPr/>
        </p:nvCxnSpPr>
        <p:spPr>
          <a:xfrm flipH="1">
            <a:off x="8765722" y="3214030"/>
            <a:ext cx="2925504"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9" name="Left Brace 68">
            <a:extLst>
              <a:ext uri="{FF2B5EF4-FFF2-40B4-BE49-F238E27FC236}">
                <a16:creationId xmlns:a16="http://schemas.microsoft.com/office/drawing/2014/main" id="{555E551A-A1C3-2044-9E8D-F0F74DFA49FC}"/>
              </a:ext>
            </a:extLst>
          </p:cNvPr>
          <p:cNvSpPr/>
          <p:nvPr/>
        </p:nvSpPr>
        <p:spPr>
          <a:xfrm rot="5400000">
            <a:off x="10008629" y="2005308"/>
            <a:ext cx="431834" cy="695118"/>
          </a:xfrm>
          <a:prstGeom prst="leftBrace">
            <a:avLst>
              <a:gd name="adj1" fmla="val 8333"/>
              <a:gd name="adj2" fmla="val 51934"/>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81199204-80C8-C747-937B-10EE276A751A}"/>
              </a:ext>
            </a:extLst>
          </p:cNvPr>
          <p:cNvSpPr txBox="1"/>
          <p:nvPr/>
        </p:nvSpPr>
        <p:spPr>
          <a:xfrm>
            <a:off x="9879579" y="1744372"/>
            <a:ext cx="662361" cy="369332"/>
          </a:xfrm>
          <a:prstGeom prst="rect">
            <a:avLst/>
          </a:prstGeom>
          <a:noFill/>
        </p:spPr>
        <p:txBody>
          <a:bodyPr wrap="none" rtlCol="0">
            <a:spAutoFit/>
          </a:bodyPr>
          <a:lstStyle/>
          <a:p>
            <a:pPr algn="l"/>
            <a:r>
              <a:rPr lang="en-US" dirty="0">
                <a:latin typeface="Georgia" panose="02040502050405020303" pitchFamily="18" charset="0"/>
              </a:rPr>
              <a:t>Idle!</a:t>
            </a:r>
          </a:p>
        </p:txBody>
      </p:sp>
    </p:spTree>
    <p:extLst>
      <p:ext uri="{BB962C8B-B14F-4D97-AF65-F5344CB8AC3E}">
        <p14:creationId xmlns:p14="http://schemas.microsoft.com/office/powerpoint/2010/main" val="1753311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86"/>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85"/>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6" grpId="1" animBg="1"/>
      <p:bldP spid="85" grpId="0" animBg="1"/>
      <p:bldP spid="85" grpId="1" animBg="1"/>
      <p:bldP spid="71" grpId="0" animBg="1"/>
      <p:bldP spid="72" grpId="0" animBg="1"/>
      <p:bldP spid="81" grpId="0"/>
      <p:bldP spid="82" grpId="0" animBg="1"/>
      <p:bldP spid="84" grpId="0" animBg="1"/>
      <p:bldP spid="69" grpId="0" animBg="1"/>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19</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Enabling Trusted Post-Attack Analysis</a:t>
            </a:r>
            <a:endParaRPr lang="en-US" sz="4000" dirty="0">
              <a:solidFill>
                <a:schemeClr val="bg1"/>
              </a:solidFill>
              <a:latin typeface="Georgia"/>
              <a:ea typeface="Helvetica Neue Light"/>
              <a:cs typeface="Helvetica Neue Light"/>
            </a:endParaRPr>
          </a:p>
        </p:txBody>
      </p:sp>
      <p:sp>
        <p:nvSpPr>
          <p:cNvPr id="20" name="TextBox 19">
            <a:extLst>
              <a:ext uri="{FF2B5EF4-FFF2-40B4-BE49-F238E27FC236}">
                <a16:creationId xmlns:a16="http://schemas.microsoft.com/office/drawing/2014/main" id="{4E6D61AE-E581-B049-A797-4E3E6C8C4C23}"/>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
        <p:nvSpPr>
          <p:cNvPr id="105" name="TextBox 104">
            <a:extLst>
              <a:ext uri="{FF2B5EF4-FFF2-40B4-BE49-F238E27FC236}">
                <a16:creationId xmlns:a16="http://schemas.microsoft.com/office/drawing/2014/main" id="{D2F0B819-0D3E-274C-BC84-0671D704F7FE}"/>
              </a:ext>
            </a:extLst>
          </p:cNvPr>
          <p:cNvSpPr txBox="1"/>
          <p:nvPr/>
        </p:nvSpPr>
        <p:spPr>
          <a:xfrm>
            <a:off x="951567" y="3508594"/>
            <a:ext cx="3363963" cy="892552"/>
          </a:xfrm>
          <a:prstGeom prst="rect">
            <a:avLst/>
          </a:prstGeom>
          <a:noFill/>
        </p:spPr>
        <p:txBody>
          <a:bodyPr wrap="square" rtlCol="0">
            <a:spAutoFit/>
          </a:bodyPr>
          <a:lstStyle/>
          <a:p>
            <a:pPr algn="ctr"/>
            <a:r>
              <a:rPr lang="en-US" sz="2600" dirty="0">
                <a:latin typeface="Georgia" panose="02040502050405020303" pitchFamily="18" charset="0"/>
              </a:rPr>
              <a:t>Only 24% report post-attack analysis!</a:t>
            </a:r>
          </a:p>
        </p:txBody>
      </p:sp>
      <p:graphicFrame>
        <p:nvGraphicFramePr>
          <p:cNvPr id="106" name="Chart 105">
            <a:extLst>
              <a:ext uri="{FF2B5EF4-FFF2-40B4-BE49-F238E27FC236}">
                <a16:creationId xmlns:a16="http://schemas.microsoft.com/office/drawing/2014/main" id="{04D16791-3C5F-DA42-AD4E-C6EABE2E9C34}"/>
              </a:ext>
            </a:extLst>
          </p:cNvPr>
          <p:cNvGraphicFramePr>
            <a:graphicFrameLocks/>
          </p:cNvGraphicFramePr>
          <p:nvPr>
            <p:extLst>
              <p:ext uri="{D42A27DB-BD31-4B8C-83A1-F6EECF244321}">
                <p14:modId xmlns:p14="http://schemas.microsoft.com/office/powerpoint/2010/main" val="3191588915"/>
              </p:ext>
            </p:extLst>
          </p:nvPr>
        </p:nvGraphicFramePr>
        <p:xfrm>
          <a:off x="506014" y="1614489"/>
          <a:ext cx="4022630" cy="1883258"/>
        </p:xfrm>
        <a:graphic>
          <a:graphicData uri="http://schemas.openxmlformats.org/drawingml/2006/chart">
            <c:chart xmlns:c="http://schemas.openxmlformats.org/drawingml/2006/chart" xmlns:r="http://schemas.openxmlformats.org/officeDocument/2006/relationships" r:id="rId3"/>
          </a:graphicData>
        </a:graphic>
      </p:graphicFrame>
      <p:pic>
        <p:nvPicPr>
          <p:cNvPr id="107" name="Picture 4" descr="School Board approves calendars for 2016-17 and 2017-18 | Lake County  Schools&amp;#39; Blog">
            <a:extLst>
              <a:ext uri="{FF2B5EF4-FFF2-40B4-BE49-F238E27FC236}">
                <a16:creationId xmlns:a16="http://schemas.microsoft.com/office/drawing/2014/main" id="{FA973284-9CE4-D24B-AAEB-9DC2417B7B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8783" y="1852777"/>
            <a:ext cx="1682198" cy="1682198"/>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a:extLst>
              <a:ext uri="{FF2B5EF4-FFF2-40B4-BE49-F238E27FC236}">
                <a16:creationId xmlns:a16="http://schemas.microsoft.com/office/drawing/2014/main" id="{2069821F-0DD4-A449-9A1F-DDEEDAC82E16}"/>
              </a:ext>
            </a:extLst>
          </p:cNvPr>
          <p:cNvSpPr txBox="1"/>
          <p:nvPr/>
        </p:nvSpPr>
        <p:spPr>
          <a:xfrm>
            <a:off x="4564227" y="3510251"/>
            <a:ext cx="2943792" cy="892552"/>
          </a:xfrm>
          <a:prstGeom prst="rect">
            <a:avLst/>
          </a:prstGeom>
          <a:noFill/>
        </p:spPr>
        <p:txBody>
          <a:bodyPr wrap="square" rtlCol="0">
            <a:spAutoFit/>
          </a:bodyPr>
          <a:lstStyle/>
          <a:p>
            <a:pPr algn="ctr"/>
            <a:r>
              <a:rPr lang="en-US" sz="2600" dirty="0">
                <a:latin typeface="Georgia" panose="02040502050405020303" pitchFamily="18" charset="0"/>
              </a:rPr>
              <a:t>Analysis took 6 weeks on average!</a:t>
            </a:r>
          </a:p>
        </p:txBody>
      </p:sp>
      <p:pic>
        <p:nvPicPr>
          <p:cNvPr id="6146" name="Picture 2">
            <a:extLst>
              <a:ext uri="{FF2B5EF4-FFF2-40B4-BE49-F238E27FC236}">
                <a16:creationId xmlns:a16="http://schemas.microsoft.com/office/drawing/2014/main" id="{C2F757DF-48A0-0C47-B3E3-FEEC22BADDEE}"/>
              </a:ext>
            </a:extLst>
          </p:cNvPr>
          <p:cNvPicPr>
            <a:picLocks noChangeAspect="1" noChangeArrowheads="1"/>
          </p:cNvPicPr>
          <p:nvPr/>
        </p:nvPicPr>
        <p:blipFill>
          <a:blip r:embed="rId5"/>
          <a:srcRect/>
          <a:stretch/>
        </p:blipFill>
        <p:spPr bwMode="auto">
          <a:xfrm>
            <a:off x="8556143" y="1544799"/>
            <a:ext cx="2022637" cy="2022637"/>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659FE525-1C3C-FC4E-94BC-E36177F1EAC8}"/>
              </a:ext>
            </a:extLst>
          </p:cNvPr>
          <p:cNvSpPr txBox="1"/>
          <p:nvPr/>
        </p:nvSpPr>
        <p:spPr>
          <a:xfrm>
            <a:off x="7984454" y="3610409"/>
            <a:ext cx="3363963" cy="830997"/>
          </a:xfrm>
          <a:prstGeom prst="rect">
            <a:avLst/>
          </a:prstGeom>
          <a:noFill/>
        </p:spPr>
        <p:txBody>
          <a:bodyPr wrap="square" rtlCol="0">
            <a:spAutoFit/>
          </a:bodyPr>
          <a:lstStyle/>
          <a:p>
            <a:pPr algn="ctr"/>
            <a:r>
              <a:rPr lang="en-US" sz="2400" dirty="0">
                <a:latin typeface="Georgia" panose="02040502050405020303" pitchFamily="18" charset="0"/>
              </a:rPr>
              <a:t>Software-based logging cannot be trusted!</a:t>
            </a:r>
          </a:p>
        </p:txBody>
      </p:sp>
      <p:sp>
        <p:nvSpPr>
          <p:cNvPr id="115" name="Rounded Rectangle 16">
            <a:extLst>
              <a:ext uri="{FF2B5EF4-FFF2-40B4-BE49-F238E27FC236}">
                <a16:creationId xmlns:a16="http://schemas.microsoft.com/office/drawing/2014/main" id="{9D9C2148-2BFB-7A48-8D9D-AF68539E9EB1}"/>
              </a:ext>
            </a:extLst>
          </p:cNvPr>
          <p:cNvSpPr/>
          <p:nvPr/>
        </p:nvSpPr>
        <p:spPr>
          <a:xfrm>
            <a:off x="329830" y="4883994"/>
            <a:ext cx="11597775" cy="783876"/>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noProof="0" dirty="0">
                <a:solidFill>
                  <a:prstClr val="white"/>
                </a:solidFill>
                <a:latin typeface="Georgia" panose="02040502050405020303" pitchFamily="18" charset="0"/>
              </a:rPr>
              <a:t>Trusted</a:t>
            </a:r>
            <a:r>
              <a:rPr lang="en-US" sz="2800" noProof="0" dirty="0">
                <a:solidFill>
                  <a:prstClr val="white"/>
                </a:solidFill>
                <a:latin typeface="Georgia" panose="02040502050405020303" pitchFamily="18" charset="0"/>
              </a:rPr>
              <a:t> post-attack analysis is highly desirable!</a:t>
            </a:r>
            <a:endParaRPr kumimoji="0" lang="en-US" sz="2800" b="1" i="0" u="none" strike="noStrike" kern="1200" cap="none" spc="0" normalizeH="0" baseline="0" noProof="0" dirty="0">
              <a:ln>
                <a:noFill/>
              </a:ln>
              <a:solidFill>
                <a:prstClr val="white"/>
              </a:solidFill>
              <a:effectLst/>
              <a:uLnTx/>
              <a:uFillTx/>
              <a:latin typeface="Georgia" panose="02040502050405020303" pitchFamily="18" charset="0"/>
            </a:endParaRPr>
          </a:p>
        </p:txBody>
      </p:sp>
      <p:pic>
        <p:nvPicPr>
          <p:cNvPr id="116" name="Picture 6">
            <a:extLst>
              <a:ext uri="{FF2B5EF4-FFF2-40B4-BE49-F238E27FC236}">
                <a16:creationId xmlns:a16="http://schemas.microsoft.com/office/drawing/2014/main" id="{1B590AAE-1196-B047-8C1E-44D5C57AD9EE}"/>
              </a:ext>
            </a:extLst>
          </p:cNvPr>
          <p:cNvPicPr>
            <a:picLocks noChangeArrowheads="1"/>
          </p:cNvPicPr>
          <p:nvPr/>
        </p:nvPicPr>
        <p:blipFill>
          <a:blip r:embed="rId6"/>
          <a:srcRect/>
          <a:stretch/>
        </p:blipFill>
        <p:spPr bwMode="auto">
          <a:xfrm>
            <a:off x="9082124" y="2743812"/>
            <a:ext cx="1202212" cy="1228466"/>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a:extLst>
              <a:ext uri="{FF2B5EF4-FFF2-40B4-BE49-F238E27FC236}">
                <a16:creationId xmlns:a16="http://schemas.microsoft.com/office/drawing/2014/main" id="{01EDF252-8208-4F40-A2AA-1DF3AD0DAD7F}"/>
              </a:ext>
            </a:extLst>
          </p:cNvPr>
          <p:cNvGrpSpPr/>
          <p:nvPr/>
        </p:nvGrpSpPr>
        <p:grpSpPr>
          <a:xfrm>
            <a:off x="3937970" y="2086389"/>
            <a:ext cx="1323920" cy="1846197"/>
            <a:chOff x="3929398" y="4549476"/>
            <a:chExt cx="663801" cy="1010060"/>
          </a:xfrm>
        </p:grpSpPr>
        <p:pic>
          <p:nvPicPr>
            <p:cNvPr id="118" name="Picture 2">
              <a:extLst>
                <a:ext uri="{FF2B5EF4-FFF2-40B4-BE49-F238E27FC236}">
                  <a16:creationId xmlns:a16="http://schemas.microsoft.com/office/drawing/2014/main" id="{FFAAE95D-4B02-794B-9785-3B4052DC29E6}"/>
                </a:ext>
              </a:extLst>
            </p:cNvPr>
            <p:cNvPicPr>
              <a:picLocks noChangeAspect="1" noChangeArrowheads="1"/>
            </p:cNvPicPr>
            <p:nvPr/>
          </p:nvPicPr>
          <p:blipFill>
            <a:blip r:embed="rId7"/>
            <a:srcRect/>
            <a:stretch/>
          </p:blipFill>
          <p:spPr bwMode="auto">
            <a:xfrm>
              <a:off x="3929398" y="4887438"/>
              <a:ext cx="663801" cy="672098"/>
            </a:xfrm>
            <a:prstGeom prst="rect">
              <a:avLst/>
            </a:prstGeom>
            <a:noFill/>
            <a:extLst>
              <a:ext uri="{909E8E84-426E-40DD-AFC4-6F175D3DCCD1}">
                <a14:hiddenFill xmlns:a14="http://schemas.microsoft.com/office/drawing/2010/main">
                  <a:solidFill>
                    <a:srgbClr val="FFFFFF"/>
                  </a:solidFill>
                </a14:hiddenFill>
              </a:ext>
            </a:extLst>
          </p:spPr>
        </p:pic>
        <p:sp>
          <p:nvSpPr>
            <p:cNvPr id="119" name="Down Arrow 118">
              <a:extLst>
                <a:ext uri="{FF2B5EF4-FFF2-40B4-BE49-F238E27FC236}">
                  <a16:creationId xmlns:a16="http://schemas.microsoft.com/office/drawing/2014/main" id="{2028DC8C-532F-974C-8CB6-94BFA6C179CC}"/>
                </a:ext>
              </a:extLst>
            </p:cNvPr>
            <p:cNvSpPr/>
            <p:nvPr/>
          </p:nvSpPr>
          <p:spPr>
            <a:xfrm>
              <a:off x="4087443" y="4549476"/>
              <a:ext cx="347710" cy="33796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FA71923A-92EE-7B4E-94F9-7B800E1FA44A}"/>
              </a:ext>
            </a:extLst>
          </p:cNvPr>
          <p:cNvGrpSpPr/>
          <p:nvPr/>
        </p:nvGrpSpPr>
        <p:grpSpPr>
          <a:xfrm>
            <a:off x="6521107" y="2134206"/>
            <a:ext cx="1323920" cy="1805283"/>
            <a:chOff x="5661755" y="4544774"/>
            <a:chExt cx="663801" cy="1014762"/>
          </a:xfrm>
        </p:grpSpPr>
        <p:pic>
          <p:nvPicPr>
            <p:cNvPr id="151" name="Picture 2">
              <a:extLst>
                <a:ext uri="{FF2B5EF4-FFF2-40B4-BE49-F238E27FC236}">
                  <a16:creationId xmlns:a16="http://schemas.microsoft.com/office/drawing/2014/main" id="{734DF74D-0042-0F4C-8690-09EA8615ED4A}"/>
                </a:ext>
              </a:extLst>
            </p:cNvPr>
            <p:cNvPicPr>
              <a:picLocks noChangeAspect="1" noChangeArrowheads="1"/>
            </p:cNvPicPr>
            <p:nvPr/>
          </p:nvPicPr>
          <p:blipFill>
            <a:blip r:embed="rId7"/>
            <a:srcRect/>
            <a:stretch/>
          </p:blipFill>
          <p:spPr bwMode="auto">
            <a:xfrm>
              <a:off x="5661755" y="4887438"/>
              <a:ext cx="663801" cy="672098"/>
            </a:xfrm>
            <a:prstGeom prst="rect">
              <a:avLst/>
            </a:prstGeom>
            <a:noFill/>
            <a:extLst>
              <a:ext uri="{909E8E84-426E-40DD-AFC4-6F175D3DCCD1}">
                <a14:hiddenFill xmlns:a14="http://schemas.microsoft.com/office/drawing/2010/main">
                  <a:solidFill>
                    <a:srgbClr val="FFFFFF"/>
                  </a:solidFill>
                </a14:hiddenFill>
              </a:ext>
            </a:extLst>
          </p:spPr>
        </p:pic>
        <p:sp>
          <p:nvSpPr>
            <p:cNvPr id="152" name="Down Arrow 151">
              <a:extLst>
                <a:ext uri="{FF2B5EF4-FFF2-40B4-BE49-F238E27FC236}">
                  <a16:creationId xmlns:a16="http://schemas.microsoft.com/office/drawing/2014/main" id="{6471AE8C-99A9-D044-9E16-2C87A63D4251}"/>
                </a:ext>
              </a:extLst>
            </p:cNvPr>
            <p:cNvSpPr/>
            <p:nvPr/>
          </p:nvSpPr>
          <p:spPr>
            <a:xfrm rot="10800000">
              <a:off x="5819800" y="4544774"/>
              <a:ext cx="347710" cy="33796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5" name="TextBox 154">
            <a:extLst>
              <a:ext uri="{FF2B5EF4-FFF2-40B4-BE49-F238E27FC236}">
                <a16:creationId xmlns:a16="http://schemas.microsoft.com/office/drawing/2014/main" id="{EE783826-8DF2-C448-88A0-D83776AB03BD}"/>
              </a:ext>
            </a:extLst>
          </p:cNvPr>
          <p:cNvSpPr txBox="1"/>
          <p:nvPr/>
        </p:nvSpPr>
        <p:spPr>
          <a:xfrm>
            <a:off x="4212939" y="3925794"/>
            <a:ext cx="763351" cy="369332"/>
          </a:xfrm>
          <a:prstGeom prst="rect">
            <a:avLst/>
          </a:prstGeom>
          <a:noFill/>
        </p:spPr>
        <p:txBody>
          <a:bodyPr wrap="none" rtlCol="0">
            <a:spAutoFit/>
          </a:bodyPr>
          <a:lstStyle/>
          <a:p>
            <a:pPr algn="l"/>
            <a:r>
              <a:rPr lang="en-US" dirty="0">
                <a:latin typeface="Georgia" panose="02040502050405020303" pitchFamily="18" charset="0"/>
              </a:rPr>
              <a:t>Write</a:t>
            </a:r>
          </a:p>
        </p:txBody>
      </p:sp>
      <p:sp>
        <p:nvSpPr>
          <p:cNvPr id="156" name="TextBox 155">
            <a:extLst>
              <a:ext uri="{FF2B5EF4-FFF2-40B4-BE49-F238E27FC236}">
                <a16:creationId xmlns:a16="http://schemas.microsoft.com/office/drawing/2014/main" id="{885F2E92-9290-CF42-A9A0-0B3B45101944}"/>
              </a:ext>
            </a:extLst>
          </p:cNvPr>
          <p:cNvSpPr txBox="1"/>
          <p:nvPr/>
        </p:nvSpPr>
        <p:spPr>
          <a:xfrm>
            <a:off x="6836320" y="3939489"/>
            <a:ext cx="708848" cy="369332"/>
          </a:xfrm>
          <a:prstGeom prst="rect">
            <a:avLst/>
          </a:prstGeom>
          <a:noFill/>
        </p:spPr>
        <p:txBody>
          <a:bodyPr wrap="none" rtlCol="0">
            <a:spAutoFit/>
          </a:bodyPr>
          <a:lstStyle/>
          <a:p>
            <a:pPr algn="l"/>
            <a:r>
              <a:rPr lang="en-US" dirty="0">
                <a:latin typeface="Georgia" panose="02040502050405020303" pitchFamily="18" charset="0"/>
              </a:rPr>
              <a:t>Read</a:t>
            </a:r>
          </a:p>
        </p:txBody>
      </p:sp>
      <p:sp>
        <p:nvSpPr>
          <p:cNvPr id="177" name="TextBox 176">
            <a:extLst>
              <a:ext uri="{FF2B5EF4-FFF2-40B4-BE49-F238E27FC236}">
                <a16:creationId xmlns:a16="http://schemas.microsoft.com/office/drawing/2014/main" id="{AB54A61E-01AB-404B-A4F6-9C46A5D7121A}"/>
              </a:ext>
            </a:extLst>
          </p:cNvPr>
          <p:cNvSpPr txBox="1"/>
          <p:nvPr/>
        </p:nvSpPr>
        <p:spPr>
          <a:xfrm>
            <a:off x="9366079" y="3927953"/>
            <a:ext cx="692818" cy="369332"/>
          </a:xfrm>
          <a:prstGeom prst="rect">
            <a:avLst/>
          </a:prstGeom>
          <a:noFill/>
        </p:spPr>
        <p:txBody>
          <a:bodyPr wrap="none" rtlCol="0">
            <a:spAutoFit/>
          </a:bodyPr>
          <a:lstStyle/>
          <a:p>
            <a:pPr algn="l"/>
            <a:r>
              <a:rPr lang="en-US" dirty="0">
                <a:latin typeface="Georgia" panose="02040502050405020303" pitchFamily="18" charset="0"/>
              </a:rPr>
              <a:t>Trim</a:t>
            </a:r>
          </a:p>
        </p:txBody>
      </p:sp>
      <p:sp>
        <p:nvSpPr>
          <p:cNvPr id="183" name="TextBox 182">
            <a:extLst>
              <a:ext uri="{FF2B5EF4-FFF2-40B4-BE49-F238E27FC236}">
                <a16:creationId xmlns:a16="http://schemas.microsoft.com/office/drawing/2014/main" id="{03ECFAEA-6DB1-C24C-B601-15009F64B729}"/>
              </a:ext>
            </a:extLst>
          </p:cNvPr>
          <p:cNvSpPr txBox="1"/>
          <p:nvPr/>
        </p:nvSpPr>
        <p:spPr>
          <a:xfrm>
            <a:off x="-24845" y="3866598"/>
            <a:ext cx="361372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eorgia" panose="02040502050405020303" pitchFamily="18" charset="0"/>
              </a:rPr>
              <a:t>Hardware</a:t>
            </a:r>
            <a:r>
              <a:rPr lang="en-US" sz="2400" dirty="0">
                <a:solidFill>
                  <a:prstClr val="black"/>
                </a:solidFill>
                <a:latin typeface="Georgia" panose="02040502050405020303" pitchFamily="18" charset="0"/>
              </a:rPr>
              <a:t>-</a:t>
            </a:r>
            <a:r>
              <a:rPr kumimoji="0" lang="en-US" sz="2400" b="0" i="0" u="none" strike="noStrike" kern="1200" cap="none" spc="0" normalizeH="0" noProof="0" dirty="0">
                <a:ln>
                  <a:noFill/>
                </a:ln>
                <a:solidFill>
                  <a:prstClr val="black"/>
                </a:solidFill>
                <a:effectLst/>
                <a:uLnTx/>
                <a:uFillTx/>
                <a:latin typeface="Georgia" panose="02040502050405020303" pitchFamily="18" charset="0"/>
              </a:rPr>
              <a:t>Assisted Logging</a:t>
            </a:r>
            <a:endParaRPr kumimoji="0" lang="en-US" sz="2400" b="0" i="0" u="none" strike="noStrike" kern="1200" cap="none" spc="0" normalizeH="0" baseline="0" noProof="0" dirty="0">
              <a:ln>
                <a:noFill/>
              </a:ln>
              <a:solidFill>
                <a:prstClr val="black"/>
              </a:solidFill>
              <a:effectLst/>
              <a:uLnTx/>
              <a:uFillTx/>
              <a:latin typeface="Georgia" panose="02040502050405020303" pitchFamily="18" charset="0"/>
            </a:endParaRPr>
          </a:p>
        </p:txBody>
      </p:sp>
      <p:pic>
        <p:nvPicPr>
          <p:cNvPr id="184" name="Picture 6">
            <a:extLst>
              <a:ext uri="{FF2B5EF4-FFF2-40B4-BE49-F238E27FC236}">
                <a16:creationId xmlns:a16="http://schemas.microsoft.com/office/drawing/2014/main" id="{047D9E3C-73D8-BC45-85D1-90D938E4D371}"/>
              </a:ext>
            </a:extLst>
          </p:cNvPr>
          <p:cNvPicPr>
            <a:picLocks noChangeAspect="1" noChangeArrowheads="1"/>
          </p:cNvPicPr>
          <p:nvPr/>
        </p:nvPicPr>
        <p:blipFill>
          <a:blip r:embed="rId8"/>
          <a:srcRect/>
          <a:stretch/>
        </p:blipFill>
        <p:spPr bwMode="auto">
          <a:xfrm>
            <a:off x="756877" y="2659015"/>
            <a:ext cx="1354775" cy="1354775"/>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6">
            <a:extLst>
              <a:ext uri="{FF2B5EF4-FFF2-40B4-BE49-F238E27FC236}">
                <a16:creationId xmlns:a16="http://schemas.microsoft.com/office/drawing/2014/main" id="{7D9AD609-03D9-884E-BE85-8CF6BC64DBBC}"/>
              </a:ext>
            </a:extLst>
          </p:cNvPr>
          <p:cNvPicPr>
            <a:picLocks noChangeAspect="1" noChangeArrowheads="1"/>
          </p:cNvPicPr>
          <p:nvPr/>
        </p:nvPicPr>
        <p:blipFill>
          <a:blip r:embed="rId8"/>
          <a:srcRect/>
          <a:stretch/>
        </p:blipFill>
        <p:spPr bwMode="auto">
          <a:xfrm>
            <a:off x="1313700" y="2699482"/>
            <a:ext cx="1354775" cy="1354775"/>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6">
            <a:extLst>
              <a:ext uri="{FF2B5EF4-FFF2-40B4-BE49-F238E27FC236}">
                <a16:creationId xmlns:a16="http://schemas.microsoft.com/office/drawing/2014/main" id="{65EF119B-00B3-1B41-81A8-64B8CB360773}"/>
              </a:ext>
            </a:extLst>
          </p:cNvPr>
          <p:cNvPicPr>
            <a:picLocks noChangeAspect="1" noChangeArrowheads="1"/>
          </p:cNvPicPr>
          <p:nvPr/>
        </p:nvPicPr>
        <p:blipFill>
          <a:blip r:embed="rId8"/>
          <a:srcRect/>
          <a:stretch/>
        </p:blipFill>
        <p:spPr bwMode="auto">
          <a:xfrm>
            <a:off x="1075684" y="2127725"/>
            <a:ext cx="1354775" cy="1354775"/>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a:extLst>
              <a:ext uri="{FF2B5EF4-FFF2-40B4-BE49-F238E27FC236}">
                <a16:creationId xmlns:a16="http://schemas.microsoft.com/office/drawing/2014/main" id="{0ADAC542-A7DF-624E-A198-B5F6F4B018C9}"/>
              </a:ext>
            </a:extLst>
          </p:cNvPr>
          <p:cNvSpPr/>
          <p:nvPr/>
        </p:nvSpPr>
        <p:spPr>
          <a:xfrm>
            <a:off x="2902857" y="3091543"/>
            <a:ext cx="1035113" cy="337457"/>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57BF49B-257F-B943-ACE4-D17076F0C6B5}"/>
              </a:ext>
            </a:extLst>
          </p:cNvPr>
          <p:cNvPicPr>
            <a:picLocks noChangeAspect="1"/>
          </p:cNvPicPr>
          <p:nvPr/>
        </p:nvPicPr>
        <p:blipFill>
          <a:blip r:embed="rId9"/>
          <a:stretch>
            <a:fillRect/>
          </a:stretch>
        </p:blipFill>
        <p:spPr>
          <a:xfrm>
            <a:off x="2456404" y="1086736"/>
            <a:ext cx="7493000" cy="4343400"/>
          </a:xfrm>
          <a:prstGeom prst="rect">
            <a:avLst/>
          </a:prstGeom>
        </p:spPr>
      </p:pic>
    </p:spTree>
    <p:extLst>
      <p:ext uri="{BB962C8B-B14F-4D97-AF65-F5344CB8AC3E}">
        <p14:creationId xmlns:p14="http://schemas.microsoft.com/office/powerpoint/2010/main" val="2200178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0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0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614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15"/>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8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117"/>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155"/>
                                        </p:tgtEl>
                                        <p:attrNameLst>
                                          <p:attrName>style.visibility</p:attrName>
                                        </p:attrNameLst>
                                      </p:cBhvr>
                                      <p:to>
                                        <p:strVal val="visible"/>
                                      </p:to>
                                    </p:set>
                                  </p:childTnLst>
                                </p:cTn>
                              </p:par>
                            </p:childTnLst>
                          </p:cTn>
                        </p:par>
                        <p:par>
                          <p:cTn id="64" fill="hold">
                            <p:stCondLst>
                              <p:cond delay="500"/>
                            </p:stCondLst>
                            <p:childTnLst>
                              <p:par>
                                <p:cTn id="65" presetID="1" presetClass="entr" presetSubtype="0" fill="hold" grpId="0" nodeType="afterEffect">
                                  <p:stCondLst>
                                    <p:cond delay="0"/>
                                  </p:stCondLst>
                                  <p:childTnLst>
                                    <p:set>
                                      <p:cBhvr>
                                        <p:cTn id="66" dur="1" fill="hold">
                                          <p:stCondLst>
                                            <p:cond delay="0"/>
                                          </p:stCondLst>
                                        </p:cTn>
                                        <p:tgtEl>
                                          <p:spTgt spid="156"/>
                                        </p:tgtEl>
                                        <p:attrNameLst>
                                          <p:attrName>style.visibility</p:attrName>
                                        </p:attrNameLst>
                                      </p:cBhvr>
                                      <p:to>
                                        <p:strVal val="visible"/>
                                      </p:to>
                                    </p:set>
                                  </p:childTnLst>
                                </p:cTn>
                              </p:par>
                            </p:childTnLst>
                          </p:cTn>
                        </p:par>
                        <p:par>
                          <p:cTn id="67" fill="hold">
                            <p:stCondLst>
                              <p:cond delay="500"/>
                            </p:stCondLst>
                            <p:childTnLst>
                              <p:par>
                                <p:cTn id="68" presetID="1" presetClass="entr" presetSubtype="0" fill="hold" nodeType="afterEffect">
                                  <p:stCondLst>
                                    <p:cond delay="0"/>
                                  </p:stCondLst>
                                  <p:childTnLst>
                                    <p:set>
                                      <p:cBhvr>
                                        <p:cTn id="69" dur="1" fill="hold">
                                          <p:stCondLst>
                                            <p:cond delay="0"/>
                                          </p:stCondLst>
                                        </p:cTn>
                                        <p:tgtEl>
                                          <p:spTgt spid="120"/>
                                        </p:tgtEl>
                                        <p:attrNameLst>
                                          <p:attrName>style.visibility</p:attrName>
                                        </p:attrNameLst>
                                      </p:cBhvr>
                                      <p:to>
                                        <p:strVal val="visible"/>
                                      </p:to>
                                    </p:set>
                                  </p:childTnLst>
                                </p:cTn>
                              </p:par>
                            </p:childTnLst>
                          </p:cTn>
                        </p:par>
                        <p:par>
                          <p:cTn id="70" fill="hold">
                            <p:stCondLst>
                              <p:cond delay="500"/>
                            </p:stCondLst>
                            <p:childTnLst>
                              <p:par>
                                <p:cTn id="71" presetID="1" presetClass="entr" presetSubtype="0" fill="hold" grpId="0" nodeType="afterEffect">
                                  <p:stCondLst>
                                    <p:cond delay="0"/>
                                  </p:stCondLst>
                                  <p:childTnLst>
                                    <p:set>
                                      <p:cBhvr>
                                        <p:cTn id="72" dur="1" fill="hold">
                                          <p:stCondLst>
                                            <p:cond delay="0"/>
                                          </p:stCondLst>
                                        </p:cTn>
                                        <p:tgtEl>
                                          <p:spTgt spid="177"/>
                                        </p:tgtEl>
                                        <p:attrNameLst>
                                          <p:attrName>style.visibility</p:attrName>
                                        </p:attrNameLst>
                                      </p:cBhvr>
                                      <p:to>
                                        <p:strVal val="visible"/>
                                      </p:to>
                                    </p:set>
                                  </p:childTnLst>
                                </p:cTn>
                              </p:par>
                            </p:childTnLst>
                          </p:cTn>
                        </p:par>
                        <p:par>
                          <p:cTn id="73" fill="hold">
                            <p:stCondLst>
                              <p:cond delay="500"/>
                            </p:stCondLst>
                            <p:childTnLst>
                              <p:par>
                                <p:cTn id="74" presetID="1" presetClass="entr" presetSubtype="0" fill="hold" nodeType="afterEffect">
                                  <p:stCondLst>
                                    <p:cond delay="0"/>
                                  </p:stCondLst>
                                  <p:childTnLst>
                                    <p:set>
                                      <p:cBhvr>
                                        <p:cTn id="75"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5" grpId="1"/>
      <p:bldGraphic spid="106" grpId="0">
        <p:bldAsOne/>
      </p:bldGraphic>
      <p:bldGraphic spid="106" grpId="1">
        <p:bldAsOne/>
      </p:bldGraphic>
      <p:bldP spid="108" grpId="0"/>
      <p:bldP spid="108" grpId="1"/>
      <p:bldP spid="112" grpId="0"/>
      <p:bldP spid="112" grpId="1"/>
      <p:bldP spid="115" grpId="0" animBg="1"/>
      <p:bldP spid="115" grpId="1" animBg="1"/>
      <p:bldP spid="155" grpId="0"/>
      <p:bldP spid="156" grpId="0"/>
      <p:bldP spid="177" grpId="0"/>
      <p:bldP spid="183" grpId="0"/>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sp>
        <p:nvSpPr>
          <p:cNvPr id="23" name="Google Shape;100;p1">
            <a:extLst>
              <a:ext uri="{FF2B5EF4-FFF2-40B4-BE49-F238E27FC236}">
                <a16:creationId xmlns:a16="http://schemas.microsoft.com/office/drawing/2014/main" id="{85A69606-3816-5244-A5CD-EC3EA84F3070}"/>
              </a:ext>
            </a:extLst>
          </p:cNvPr>
          <p:cNvSpPr txBox="1"/>
          <p:nvPr/>
        </p:nvSpPr>
        <p:spPr>
          <a:xfrm>
            <a:off x="124680" y="130692"/>
            <a:ext cx="11541198"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Ransomware Attacks are a Major Threat</a:t>
            </a:r>
            <a:endParaRPr lang="en-US" sz="4000" dirty="0">
              <a:solidFill>
                <a:schemeClr val="bg1"/>
              </a:solidFill>
              <a:latin typeface="Georgia"/>
              <a:ea typeface="Helvetica Neue Light"/>
              <a:cs typeface="Helvetica Neue Light"/>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2</a:t>
            </a:fld>
            <a:endParaRPr lang="en-US" dirty="0">
              <a:solidFill>
                <a:schemeClr val="bg1"/>
              </a:solidFill>
              <a:cs typeface="Calibri"/>
            </a:endParaRPr>
          </a:p>
        </p:txBody>
      </p:sp>
      <p:grpSp>
        <p:nvGrpSpPr>
          <p:cNvPr id="20" name="Group 19">
            <a:extLst>
              <a:ext uri="{FF2B5EF4-FFF2-40B4-BE49-F238E27FC236}">
                <a16:creationId xmlns:a16="http://schemas.microsoft.com/office/drawing/2014/main" id="{45A8F5FF-457C-384D-8318-582AB10399E2}"/>
              </a:ext>
            </a:extLst>
          </p:cNvPr>
          <p:cNvGrpSpPr/>
          <p:nvPr/>
        </p:nvGrpSpPr>
        <p:grpSpPr>
          <a:xfrm>
            <a:off x="0" y="871108"/>
            <a:ext cx="5982968" cy="4467324"/>
            <a:chOff x="0" y="871108"/>
            <a:chExt cx="5982968" cy="4467324"/>
          </a:xfrm>
        </p:grpSpPr>
        <p:pic>
          <p:nvPicPr>
            <p:cNvPr id="2" name="Picture 1">
              <a:extLst>
                <a:ext uri="{FF2B5EF4-FFF2-40B4-BE49-F238E27FC236}">
                  <a16:creationId xmlns:a16="http://schemas.microsoft.com/office/drawing/2014/main" id="{4267FF93-7F9B-B34D-98B5-8EA5851EDA8A}"/>
                </a:ext>
              </a:extLst>
            </p:cNvPr>
            <p:cNvPicPr>
              <a:picLocks noChangeAspect="1"/>
            </p:cNvPicPr>
            <p:nvPr/>
          </p:nvPicPr>
          <p:blipFill rotWithShape="1">
            <a:blip r:embed="rId3"/>
            <a:srcRect l="4857" r="27901"/>
            <a:stretch/>
          </p:blipFill>
          <p:spPr>
            <a:xfrm>
              <a:off x="0" y="871108"/>
              <a:ext cx="5982968" cy="4467324"/>
            </a:xfrm>
            <a:prstGeom prst="rect">
              <a:avLst/>
            </a:prstGeom>
          </p:spPr>
        </p:pic>
        <p:cxnSp>
          <p:nvCxnSpPr>
            <p:cNvPr id="17" name="Straight Connector 16">
              <a:extLst>
                <a:ext uri="{FF2B5EF4-FFF2-40B4-BE49-F238E27FC236}">
                  <a16:creationId xmlns:a16="http://schemas.microsoft.com/office/drawing/2014/main" id="{DC78902F-52C0-A34B-8F4D-C0773AB78FFD}"/>
                </a:ext>
              </a:extLst>
            </p:cNvPr>
            <p:cNvCxnSpPr/>
            <p:nvPr/>
          </p:nvCxnSpPr>
          <p:spPr>
            <a:xfrm>
              <a:off x="1044621" y="2571751"/>
              <a:ext cx="314325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241B63A-1B6B-D349-8B08-4711C980DDCA}"/>
                </a:ext>
              </a:extLst>
            </p:cNvPr>
            <p:cNvCxnSpPr>
              <a:cxnSpLocks/>
            </p:cNvCxnSpPr>
            <p:nvPr/>
          </p:nvCxnSpPr>
          <p:spPr>
            <a:xfrm>
              <a:off x="1985961" y="2843133"/>
              <a:ext cx="234165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2BB566FD-B700-204E-B846-7A0CAEE25C54}"/>
              </a:ext>
            </a:extLst>
          </p:cNvPr>
          <p:cNvGrpSpPr/>
          <p:nvPr/>
        </p:nvGrpSpPr>
        <p:grpSpPr>
          <a:xfrm>
            <a:off x="5483084" y="875770"/>
            <a:ext cx="6672264" cy="4086753"/>
            <a:chOff x="5483084" y="875770"/>
            <a:chExt cx="6672264" cy="4086753"/>
          </a:xfrm>
        </p:grpSpPr>
        <p:pic>
          <p:nvPicPr>
            <p:cNvPr id="4" name="Picture 3">
              <a:extLst>
                <a:ext uri="{FF2B5EF4-FFF2-40B4-BE49-F238E27FC236}">
                  <a16:creationId xmlns:a16="http://schemas.microsoft.com/office/drawing/2014/main" id="{8BB8BC30-8B39-584D-B502-C8C61DE66572}"/>
                </a:ext>
              </a:extLst>
            </p:cNvPr>
            <p:cNvPicPr>
              <a:picLocks noChangeAspect="1"/>
            </p:cNvPicPr>
            <p:nvPr/>
          </p:nvPicPr>
          <p:blipFill rotWithShape="1">
            <a:blip r:embed="rId4"/>
            <a:srcRect l="6553" r="11929"/>
            <a:stretch/>
          </p:blipFill>
          <p:spPr>
            <a:xfrm>
              <a:off x="5483084" y="875770"/>
              <a:ext cx="6672264" cy="4086753"/>
            </a:xfrm>
            <a:prstGeom prst="rect">
              <a:avLst/>
            </a:prstGeom>
          </p:spPr>
        </p:pic>
        <p:cxnSp>
          <p:nvCxnSpPr>
            <p:cNvPr id="24" name="Straight Connector 23">
              <a:extLst>
                <a:ext uri="{FF2B5EF4-FFF2-40B4-BE49-F238E27FC236}">
                  <a16:creationId xmlns:a16="http://schemas.microsoft.com/office/drawing/2014/main" id="{AB63DC6B-26A2-9447-AB54-8292937B88D1}"/>
                </a:ext>
              </a:extLst>
            </p:cNvPr>
            <p:cNvCxnSpPr>
              <a:cxnSpLocks/>
            </p:cNvCxnSpPr>
            <p:nvPr/>
          </p:nvCxnSpPr>
          <p:spPr>
            <a:xfrm>
              <a:off x="5897616" y="1681149"/>
              <a:ext cx="440367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3D9EC26C-235D-6E4B-AF23-9FC0AD9247F9}"/>
              </a:ext>
            </a:extLst>
          </p:cNvPr>
          <p:cNvGrpSpPr/>
          <p:nvPr/>
        </p:nvGrpSpPr>
        <p:grpSpPr>
          <a:xfrm>
            <a:off x="28572" y="2847802"/>
            <a:ext cx="6572250" cy="3579585"/>
            <a:chOff x="28572" y="2847802"/>
            <a:chExt cx="6572250" cy="3579585"/>
          </a:xfrm>
        </p:grpSpPr>
        <p:pic>
          <p:nvPicPr>
            <p:cNvPr id="7" name="Picture 6">
              <a:extLst>
                <a:ext uri="{FF2B5EF4-FFF2-40B4-BE49-F238E27FC236}">
                  <a16:creationId xmlns:a16="http://schemas.microsoft.com/office/drawing/2014/main" id="{DCD55340-966D-8743-88C9-13FFECEADA29}"/>
                </a:ext>
              </a:extLst>
            </p:cNvPr>
            <p:cNvPicPr>
              <a:picLocks noChangeAspect="1"/>
            </p:cNvPicPr>
            <p:nvPr/>
          </p:nvPicPr>
          <p:blipFill rotWithShape="1">
            <a:blip r:embed="rId5"/>
            <a:srcRect l="3895" r="3921"/>
            <a:stretch/>
          </p:blipFill>
          <p:spPr>
            <a:xfrm>
              <a:off x="28572" y="2847802"/>
              <a:ext cx="6572250" cy="3579585"/>
            </a:xfrm>
            <a:prstGeom prst="rect">
              <a:avLst/>
            </a:prstGeom>
          </p:spPr>
        </p:pic>
        <p:cxnSp>
          <p:nvCxnSpPr>
            <p:cNvPr id="29" name="Straight Connector 28">
              <a:extLst>
                <a:ext uri="{FF2B5EF4-FFF2-40B4-BE49-F238E27FC236}">
                  <a16:creationId xmlns:a16="http://schemas.microsoft.com/office/drawing/2014/main" id="{0F0EA1C0-4BAF-7840-A1C7-8DB186A56F63}"/>
                </a:ext>
              </a:extLst>
            </p:cNvPr>
            <p:cNvCxnSpPr>
              <a:cxnSpLocks/>
            </p:cNvCxnSpPr>
            <p:nvPr/>
          </p:nvCxnSpPr>
          <p:spPr>
            <a:xfrm>
              <a:off x="2125778" y="3933812"/>
              <a:ext cx="3357306"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4106335-9D97-9244-B787-9B707715B04F}"/>
                </a:ext>
              </a:extLst>
            </p:cNvPr>
            <p:cNvCxnSpPr>
              <a:cxnSpLocks/>
            </p:cNvCxnSpPr>
            <p:nvPr/>
          </p:nvCxnSpPr>
          <p:spPr>
            <a:xfrm>
              <a:off x="432121" y="4214799"/>
              <a:ext cx="361124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56ABEDB1-C541-A745-BF4C-FEE62FF5A79D}"/>
              </a:ext>
            </a:extLst>
          </p:cNvPr>
          <p:cNvGrpSpPr/>
          <p:nvPr/>
        </p:nvGrpSpPr>
        <p:grpSpPr>
          <a:xfrm>
            <a:off x="5656497" y="2867036"/>
            <a:ext cx="6545948" cy="3565512"/>
            <a:chOff x="5656497" y="2867036"/>
            <a:chExt cx="6545948" cy="3565512"/>
          </a:xfrm>
        </p:grpSpPr>
        <p:pic>
          <p:nvPicPr>
            <p:cNvPr id="39" name="Picture 38">
              <a:extLst>
                <a:ext uri="{FF2B5EF4-FFF2-40B4-BE49-F238E27FC236}">
                  <a16:creationId xmlns:a16="http://schemas.microsoft.com/office/drawing/2014/main" id="{45FA9C5C-6B8E-6144-86B1-AC47A0375AB8}"/>
                </a:ext>
              </a:extLst>
            </p:cNvPr>
            <p:cNvPicPr>
              <a:picLocks noChangeAspect="1"/>
            </p:cNvPicPr>
            <p:nvPr/>
          </p:nvPicPr>
          <p:blipFill rotWithShape="1">
            <a:blip r:embed="rId6"/>
            <a:srcRect l="4147" r="3675"/>
            <a:stretch/>
          </p:blipFill>
          <p:spPr>
            <a:xfrm>
              <a:off x="5656497" y="2867036"/>
              <a:ext cx="6545948" cy="3565512"/>
            </a:xfrm>
            <a:prstGeom prst="rect">
              <a:avLst/>
            </a:prstGeom>
          </p:spPr>
        </p:pic>
        <p:cxnSp>
          <p:nvCxnSpPr>
            <p:cNvPr id="40" name="Straight Connector 39">
              <a:extLst>
                <a:ext uri="{FF2B5EF4-FFF2-40B4-BE49-F238E27FC236}">
                  <a16:creationId xmlns:a16="http://schemas.microsoft.com/office/drawing/2014/main" id="{F20647E3-1874-F248-858F-89B8C9312A50}"/>
                </a:ext>
              </a:extLst>
            </p:cNvPr>
            <p:cNvCxnSpPr>
              <a:cxnSpLocks/>
            </p:cNvCxnSpPr>
            <p:nvPr/>
          </p:nvCxnSpPr>
          <p:spPr>
            <a:xfrm>
              <a:off x="5982968" y="3933812"/>
              <a:ext cx="361124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BF509BF-72FD-B143-94AE-89C96474FECE}"/>
                </a:ext>
              </a:extLst>
            </p:cNvPr>
            <p:cNvCxnSpPr>
              <a:cxnSpLocks/>
            </p:cNvCxnSpPr>
            <p:nvPr/>
          </p:nvCxnSpPr>
          <p:spPr>
            <a:xfrm>
              <a:off x="6011544" y="4243361"/>
              <a:ext cx="1417956"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B2E64D1B-4014-C448-BE56-B775EA598C96}"/>
              </a:ext>
            </a:extLst>
          </p:cNvPr>
          <p:cNvGrpSpPr/>
          <p:nvPr/>
        </p:nvGrpSpPr>
        <p:grpSpPr>
          <a:xfrm>
            <a:off x="1370239" y="860524"/>
            <a:ext cx="10235121" cy="5566861"/>
            <a:chOff x="1370239" y="860524"/>
            <a:chExt cx="10235121" cy="5566861"/>
          </a:xfrm>
        </p:grpSpPr>
        <p:pic>
          <p:nvPicPr>
            <p:cNvPr id="5" name="Picture 4">
              <a:extLst>
                <a:ext uri="{FF2B5EF4-FFF2-40B4-BE49-F238E27FC236}">
                  <a16:creationId xmlns:a16="http://schemas.microsoft.com/office/drawing/2014/main" id="{7361A92F-FCC8-6A4D-BE92-E0DF6EA94963}"/>
                </a:ext>
              </a:extLst>
            </p:cNvPr>
            <p:cNvPicPr>
              <a:picLocks noChangeAspect="1"/>
            </p:cNvPicPr>
            <p:nvPr/>
          </p:nvPicPr>
          <p:blipFill rotWithShape="1">
            <a:blip r:embed="rId7"/>
            <a:srcRect l="4142" r="3674"/>
            <a:stretch/>
          </p:blipFill>
          <p:spPr>
            <a:xfrm>
              <a:off x="1370239" y="860524"/>
              <a:ext cx="10235121" cy="5566861"/>
            </a:xfrm>
            <a:prstGeom prst="rect">
              <a:avLst/>
            </a:prstGeom>
          </p:spPr>
        </p:pic>
        <p:sp>
          <p:nvSpPr>
            <p:cNvPr id="36" name="Rectangle 35">
              <a:extLst>
                <a:ext uri="{FF2B5EF4-FFF2-40B4-BE49-F238E27FC236}">
                  <a16:creationId xmlns:a16="http://schemas.microsoft.com/office/drawing/2014/main" id="{DE5EE4EF-521B-514A-B572-7B7E2D0A549A}"/>
                </a:ext>
              </a:extLst>
            </p:cNvPr>
            <p:cNvSpPr/>
            <p:nvPr/>
          </p:nvSpPr>
          <p:spPr>
            <a:xfrm>
              <a:off x="6200776" y="2000250"/>
              <a:ext cx="3543300" cy="57150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Slide Number Placeholder 2">
            <a:extLst>
              <a:ext uri="{FF2B5EF4-FFF2-40B4-BE49-F238E27FC236}">
                <a16:creationId xmlns:a16="http://schemas.microsoft.com/office/drawing/2014/main" id="{EFD2FB57-06FA-354E-99E1-FD4F5B0C6E1F}"/>
              </a:ext>
            </a:extLst>
          </p:cNvPr>
          <p:cNvSpPr txBox="1">
            <a:spLocks/>
          </p:cNvSpPr>
          <p:nvPr/>
        </p:nvSpPr>
        <p:spPr>
          <a:xfrm>
            <a:off x="215096" y="6605967"/>
            <a:ext cx="36942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bg1"/>
              </a:solidFill>
              <a:cs typeface="Calibri"/>
            </a:endParaRPr>
          </a:p>
        </p:txBody>
      </p:sp>
      <p:sp>
        <p:nvSpPr>
          <p:cNvPr id="6" name="TextBox 5">
            <a:extLst>
              <a:ext uri="{FF2B5EF4-FFF2-40B4-BE49-F238E27FC236}">
                <a16:creationId xmlns:a16="http://schemas.microsoft.com/office/drawing/2014/main" id="{473BD708-632E-404C-BB67-AA50853BD105}"/>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Tree>
    <p:extLst>
      <p:ext uri="{BB962C8B-B14F-4D97-AF65-F5344CB8AC3E}">
        <p14:creationId xmlns:p14="http://schemas.microsoft.com/office/powerpoint/2010/main" val="422376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88" name="Rounded Rectangle 16">
            <a:extLst>
              <a:ext uri="{FF2B5EF4-FFF2-40B4-BE49-F238E27FC236}">
                <a16:creationId xmlns:a16="http://schemas.microsoft.com/office/drawing/2014/main" id="{DADBCE45-8CA7-AC45-97AF-75336F25ACB0}"/>
              </a:ext>
            </a:extLst>
          </p:cNvPr>
          <p:cNvSpPr/>
          <p:nvPr/>
        </p:nvSpPr>
        <p:spPr>
          <a:xfrm>
            <a:off x="7943584" y="2968377"/>
            <a:ext cx="3524869" cy="8682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Georgia" panose="02040502050405020303" pitchFamily="18" charset="0"/>
              </a:rPr>
              <a:t>Bloom filters reset in time order</a:t>
            </a:r>
            <a:endParaRPr kumimoji="0" lang="en-US" sz="24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47" name="Google Shape;100;p1">
            <a:extLst>
              <a:ext uri="{FF2B5EF4-FFF2-40B4-BE49-F238E27FC236}">
                <a16:creationId xmlns:a16="http://schemas.microsoft.com/office/drawing/2014/main" id="{9CADCA39-68C5-4348-A399-CA6F30803335}"/>
              </a:ext>
            </a:extLst>
          </p:cNvPr>
          <p:cNvSpPr txBox="1"/>
          <p:nvPr/>
        </p:nvSpPr>
        <p:spPr>
          <a:xfrm>
            <a:off x="62696" y="150479"/>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Enabling Trusted Post-Attack Analysis</a:t>
            </a:r>
            <a:endParaRPr lang="en-US" sz="4000" dirty="0">
              <a:solidFill>
                <a:schemeClr val="bg1"/>
              </a:solidFill>
              <a:latin typeface="Georgia"/>
              <a:ea typeface="Helvetica Neue Light"/>
              <a:cs typeface="Helvetica Neue Light"/>
            </a:endParaRPr>
          </a:p>
        </p:txBody>
      </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20</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Enabling Trusted Post-Attack Analysis</a:t>
            </a:r>
            <a:endParaRPr lang="en-US" sz="4000" dirty="0">
              <a:solidFill>
                <a:schemeClr val="bg1"/>
              </a:solidFill>
              <a:latin typeface="Georgia"/>
              <a:ea typeface="Helvetica Neue Light"/>
              <a:cs typeface="Helvetica Neue Light"/>
            </a:endParaRPr>
          </a:p>
        </p:txBody>
      </p:sp>
      <p:sp>
        <p:nvSpPr>
          <p:cNvPr id="20" name="TextBox 19">
            <a:extLst>
              <a:ext uri="{FF2B5EF4-FFF2-40B4-BE49-F238E27FC236}">
                <a16:creationId xmlns:a16="http://schemas.microsoft.com/office/drawing/2014/main" id="{4E6D61AE-E581-B049-A797-4E3E6C8C4C23}"/>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
        <p:nvSpPr>
          <p:cNvPr id="33" name="Rounded Rectangle 7">
            <a:extLst>
              <a:ext uri="{FF2B5EF4-FFF2-40B4-BE49-F238E27FC236}">
                <a16:creationId xmlns:a16="http://schemas.microsoft.com/office/drawing/2014/main" id="{D4A15650-7A6C-8542-98A1-ACD84F26478F}"/>
              </a:ext>
            </a:extLst>
          </p:cNvPr>
          <p:cNvSpPr/>
          <p:nvPr/>
        </p:nvSpPr>
        <p:spPr>
          <a:xfrm>
            <a:off x="3252937" y="4197772"/>
            <a:ext cx="5430234" cy="1897299"/>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pic>
        <p:nvPicPr>
          <p:cNvPr id="34" name="Picture 6">
            <a:extLst>
              <a:ext uri="{FF2B5EF4-FFF2-40B4-BE49-F238E27FC236}">
                <a16:creationId xmlns:a16="http://schemas.microsoft.com/office/drawing/2014/main" id="{5A6FC28F-DD62-8B47-80C5-0C2ADC0BD8EB}"/>
              </a:ext>
            </a:extLst>
          </p:cNvPr>
          <p:cNvPicPr>
            <a:picLocks noChangeArrowheads="1"/>
          </p:cNvPicPr>
          <p:nvPr/>
        </p:nvPicPr>
        <p:blipFill>
          <a:blip r:embed="rId3"/>
          <a:srcRect/>
          <a:stretch/>
        </p:blipFill>
        <p:spPr bwMode="auto">
          <a:xfrm>
            <a:off x="7344254" y="4880095"/>
            <a:ext cx="710754" cy="67209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8933F2D5-B351-8240-B96D-3DE670AA5740}"/>
              </a:ext>
            </a:extLst>
          </p:cNvPr>
          <p:cNvSpPr txBox="1"/>
          <p:nvPr/>
        </p:nvSpPr>
        <p:spPr>
          <a:xfrm>
            <a:off x="7656089" y="4190567"/>
            <a:ext cx="978153" cy="461665"/>
          </a:xfrm>
          <a:prstGeom prst="rect">
            <a:avLst/>
          </a:prstGeom>
          <a:noFill/>
        </p:spPr>
        <p:txBody>
          <a:bodyPr wrap="none" rtlCol="0">
            <a:spAutoFit/>
          </a:bodyPr>
          <a:lstStyle/>
          <a:p>
            <a:pPr algn="l"/>
            <a:r>
              <a:rPr lang="en-US" sz="2400" dirty="0">
                <a:latin typeface="Georgia" panose="02040502050405020303" pitchFamily="18" charset="0"/>
              </a:rPr>
              <a:t>RSSD</a:t>
            </a:r>
          </a:p>
        </p:txBody>
      </p:sp>
      <p:grpSp>
        <p:nvGrpSpPr>
          <p:cNvPr id="36" name="Group 35">
            <a:extLst>
              <a:ext uri="{FF2B5EF4-FFF2-40B4-BE49-F238E27FC236}">
                <a16:creationId xmlns:a16="http://schemas.microsoft.com/office/drawing/2014/main" id="{1E2F942E-361D-7746-8824-8BB178F00B1D}"/>
              </a:ext>
            </a:extLst>
          </p:cNvPr>
          <p:cNvGrpSpPr/>
          <p:nvPr/>
        </p:nvGrpSpPr>
        <p:grpSpPr>
          <a:xfrm>
            <a:off x="3929398" y="4549476"/>
            <a:ext cx="663801" cy="1010060"/>
            <a:chOff x="3929398" y="4549476"/>
            <a:chExt cx="663801" cy="1010060"/>
          </a:xfrm>
        </p:grpSpPr>
        <p:pic>
          <p:nvPicPr>
            <p:cNvPr id="37" name="Picture 2">
              <a:extLst>
                <a:ext uri="{FF2B5EF4-FFF2-40B4-BE49-F238E27FC236}">
                  <a16:creationId xmlns:a16="http://schemas.microsoft.com/office/drawing/2014/main" id="{A5A075CD-E620-624E-98F5-41A201B2B90F}"/>
                </a:ext>
              </a:extLst>
            </p:cNvPr>
            <p:cNvPicPr>
              <a:picLocks noChangeAspect="1" noChangeArrowheads="1"/>
            </p:cNvPicPr>
            <p:nvPr/>
          </p:nvPicPr>
          <p:blipFill>
            <a:blip r:embed="rId4"/>
            <a:srcRect/>
            <a:stretch/>
          </p:blipFill>
          <p:spPr bwMode="auto">
            <a:xfrm>
              <a:off x="3929398" y="4887438"/>
              <a:ext cx="663801" cy="672098"/>
            </a:xfrm>
            <a:prstGeom prst="rect">
              <a:avLst/>
            </a:prstGeom>
            <a:noFill/>
            <a:extLst>
              <a:ext uri="{909E8E84-426E-40DD-AFC4-6F175D3DCCD1}">
                <a14:hiddenFill xmlns:a14="http://schemas.microsoft.com/office/drawing/2010/main">
                  <a:solidFill>
                    <a:srgbClr val="FFFFFF"/>
                  </a:solidFill>
                </a14:hiddenFill>
              </a:ext>
            </a:extLst>
          </p:spPr>
        </p:pic>
        <p:sp>
          <p:nvSpPr>
            <p:cNvPr id="38" name="Down Arrow 37">
              <a:extLst>
                <a:ext uri="{FF2B5EF4-FFF2-40B4-BE49-F238E27FC236}">
                  <a16:creationId xmlns:a16="http://schemas.microsoft.com/office/drawing/2014/main" id="{1BA8C48D-BEDE-2D4C-9CC7-0CE3993AC3F2}"/>
                </a:ext>
              </a:extLst>
            </p:cNvPr>
            <p:cNvSpPr/>
            <p:nvPr/>
          </p:nvSpPr>
          <p:spPr>
            <a:xfrm>
              <a:off x="4087443" y="4549476"/>
              <a:ext cx="347710" cy="33796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2AC5C82B-CD35-4944-A565-5B4135C6E863}"/>
              </a:ext>
            </a:extLst>
          </p:cNvPr>
          <p:cNvGrpSpPr/>
          <p:nvPr/>
        </p:nvGrpSpPr>
        <p:grpSpPr>
          <a:xfrm>
            <a:off x="5661755" y="4544774"/>
            <a:ext cx="663801" cy="1014762"/>
            <a:chOff x="5661755" y="4544774"/>
            <a:chExt cx="663801" cy="1014762"/>
          </a:xfrm>
        </p:grpSpPr>
        <p:pic>
          <p:nvPicPr>
            <p:cNvPr id="40" name="Picture 2">
              <a:extLst>
                <a:ext uri="{FF2B5EF4-FFF2-40B4-BE49-F238E27FC236}">
                  <a16:creationId xmlns:a16="http://schemas.microsoft.com/office/drawing/2014/main" id="{9D3C064E-A7FA-9340-A016-D82294E20A17}"/>
                </a:ext>
              </a:extLst>
            </p:cNvPr>
            <p:cNvPicPr>
              <a:picLocks noChangeAspect="1" noChangeArrowheads="1"/>
            </p:cNvPicPr>
            <p:nvPr/>
          </p:nvPicPr>
          <p:blipFill>
            <a:blip r:embed="rId4"/>
            <a:srcRect/>
            <a:stretch/>
          </p:blipFill>
          <p:spPr bwMode="auto">
            <a:xfrm>
              <a:off x="5661755" y="4887438"/>
              <a:ext cx="663801" cy="672098"/>
            </a:xfrm>
            <a:prstGeom prst="rect">
              <a:avLst/>
            </a:prstGeom>
            <a:noFill/>
            <a:extLst>
              <a:ext uri="{909E8E84-426E-40DD-AFC4-6F175D3DCCD1}">
                <a14:hiddenFill xmlns:a14="http://schemas.microsoft.com/office/drawing/2010/main">
                  <a:solidFill>
                    <a:srgbClr val="FFFFFF"/>
                  </a:solidFill>
                </a14:hiddenFill>
              </a:ext>
            </a:extLst>
          </p:spPr>
        </p:pic>
        <p:sp>
          <p:nvSpPr>
            <p:cNvPr id="41" name="Down Arrow 40">
              <a:extLst>
                <a:ext uri="{FF2B5EF4-FFF2-40B4-BE49-F238E27FC236}">
                  <a16:creationId xmlns:a16="http://schemas.microsoft.com/office/drawing/2014/main" id="{379B958B-1F1C-1442-B1B4-AC5A5F35EB60}"/>
                </a:ext>
              </a:extLst>
            </p:cNvPr>
            <p:cNvSpPr/>
            <p:nvPr/>
          </p:nvSpPr>
          <p:spPr>
            <a:xfrm rot="10800000">
              <a:off x="5819800" y="4544774"/>
              <a:ext cx="347710" cy="33796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BB2677B8-CF4B-6D43-8F4F-1C129C7BCEE6}"/>
              </a:ext>
            </a:extLst>
          </p:cNvPr>
          <p:cNvSpPr txBox="1"/>
          <p:nvPr/>
        </p:nvSpPr>
        <p:spPr>
          <a:xfrm>
            <a:off x="3879622" y="5527492"/>
            <a:ext cx="763351" cy="369332"/>
          </a:xfrm>
          <a:prstGeom prst="rect">
            <a:avLst/>
          </a:prstGeom>
          <a:noFill/>
        </p:spPr>
        <p:txBody>
          <a:bodyPr wrap="none" rtlCol="0">
            <a:spAutoFit/>
          </a:bodyPr>
          <a:lstStyle/>
          <a:p>
            <a:pPr algn="l"/>
            <a:r>
              <a:rPr lang="en-US" dirty="0">
                <a:latin typeface="Georgia" panose="02040502050405020303" pitchFamily="18" charset="0"/>
              </a:rPr>
              <a:t>Write</a:t>
            </a:r>
          </a:p>
        </p:txBody>
      </p:sp>
      <p:sp>
        <p:nvSpPr>
          <p:cNvPr id="43" name="TextBox 42">
            <a:extLst>
              <a:ext uri="{FF2B5EF4-FFF2-40B4-BE49-F238E27FC236}">
                <a16:creationId xmlns:a16="http://schemas.microsoft.com/office/drawing/2014/main" id="{AA51CB94-1EE7-6E40-B785-D0272F599AF4}"/>
              </a:ext>
            </a:extLst>
          </p:cNvPr>
          <p:cNvSpPr txBox="1"/>
          <p:nvPr/>
        </p:nvSpPr>
        <p:spPr>
          <a:xfrm>
            <a:off x="5639231" y="5552194"/>
            <a:ext cx="708848" cy="369332"/>
          </a:xfrm>
          <a:prstGeom prst="rect">
            <a:avLst/>
          </a:prstGeom>
          <a:noFill/>
        </p:spPr>
        <p:txBody>
          <a:bodyPr wrap="none" rtlCol="0">
            <a:spAutoFit/>
          </a:bodyPr>
          <a:lstStyle/>
          <a:p>
            <a:pPr algn="l"/>
            <a:r>
              <a:rPr lang="en-US" dirty="0">
                <a:latin typeface="Georgia" panose="02040502050405020303" pitchFamily="18" charset="0"/>
              </a:rPr>
              <a:t>Read</a:t>
            </a:r>
          </a:p>
        </p:txBody>
      </p:sp>
      <p:sp>
        <p:nvSpPr>
          <p:cNvPr id="44" name="TextBox 43">
            <a:extLst>
              <a:ext uri="{FF2B5EF4-FFF2-40B4-BE49-F238E27FC236}">
                <a16:creationId xmlns:a16="http://schemas.microsoft.com/office/drawing/2014/main" id="{AFFF465D-4C41-8540-BF6B-C543AEA38273}"/>
              </a:ext>
            </a:extLst>
          </p:cNvPr>
          <p:cNvSpPr txBox="1"/>
          <p:nvPr/>
        </p:nvSpPr>
        <p:spPr>
          <a:xfrm>
            <a:off x="7353222" y="5575284"/>
            <a:ext cx="692818" cy="369332"/>
          </a:xfrm>
          <a:prstGeom prst="rect">
            <a:avLst/>
          </a:prstGeom>
          <a:noFill/>
        </p:spPr>
        <p:txBody>
          <a:bodyPr wrap="none" rtlCol="0">
            <a:spAutoFit/>
          </a:bodyPr>
          <a:lstStyle/>
          <a:p>
            <a:pPr algn="l"/>
            <a:r>
              <a:rPr lang="en-US" dirty="0">
                <a:latin typeface="Georgia" panose="02040502050405020303" pitchFamily="18" charset="0"/>
              </a:rPr>
              <a:t>Trim</a:t>
            </a:r>
          </a:p>
        </p:txBody>
      </p:sp>
      <p:grpSp>
        <p:nvGrpSpPr>
          <p:cNvPr id="4" name="Group 3" hidden="1">
            <a:extLst>
              <a:ext uri="{FF2B5EF4-FFF2-40B4-BE49-F238E27FC236}">
                <a16:creationId xmlns:a16="http://schemas.microsoft.com/office/drawing/2014/main" id="{093D7DA1-DF03-324B-9DCC-FB9CA3D67399}"/>
              </a:ext>
            </a:extLst>
          </p:cNvPr>
          <p:cNvGrpSpPr/>
          <p:nvPr/>
        </p:nvGrpSpPr>
        <p:grpSpPr>
          <a:xfrm>
            <a:off x="3233806" y="4190457"/>
            <a:ext cx="5449365" cy="1897300"/>
            <a:chOff x="3252937" y="1933542"/>
            <a:chExt cx="5449365" cy="1897300"/>
          </a:xfrm>
        </p:grpSpPr>
        <p:sp>
          <p:nvSpPr>
            <p:cNvPr id="25" name="Rectangle: Rounded Corners 21">
              <a:extLst>
                <a:ext uri="{FF2B5EF4-FFF2-40B4-BE49-F238E27FC236}">
                  <a16:creationId xmlns:a16="http://schemas.microsoft.com/office/drawing/2014/main" id="{B432B211-EB0A-6648-B259-AE1F8D004CCC}"/>
                </a:ext>
              </a:extLst>
            </p:cNvPr>
            <p:cNvSpPr/>
            <p:nvPr/>
          </p:nvSpPr>
          <p:spPr>
            <a:xfrm>
              <a:off x="3252937" y="1933542"/>
              <a:ext cx="5449365" cy="18973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Georgia" panose="02040502050405020303" pitchFamily="18" charset="0"/>
              </a:endParaRPr>
            </a:p>
          </p:txBody>
        </p:sp>
        <p:sp>
          <p:nvSpPr>
            <p:cNvPr id="26" name="TextBox 25">
              <a:extLst>
                <a:ext uri="{FF2B5EF4-FFF2-40B4-BE49-F238E27FC236}">
                  <a16:creationId xmlns:a16="http://schemas.microsoft.com/office/drawing/2014/main" id="{E27E9463-7E17-D24C-A469-1FAFB64F4626}"/>
                </a:ext>
              </a:extLst>
            </p:cNvPr>
            <p:cNvSpPr txBox="1"/>
            <p:nvPr/>
          </p:nvSpPr>
          <p:spPr>
            <a:xfrm>
              <a:off x="4118487" y="3257706"/>
              <a:ext cx="3613724" cy="400110"/>
            </a:xfrm>
            <a:prstGeom prst="rect">
              <a:avLst/>
            </a:prstGeom>
            <a:noFill/>
          </p:spPr>
          <p:txBody>
            <a:bodyPr wrap="square" rtlCol="0">
              <a:spAutoFit/>
            </a:bodyPr>
            <a:lstStyle/>
            <a:p>
              <a:pPr lvl="0" algn="ctr">
                <a:defRPr/>
              </a:pPr>
              <a:r>
                <a:rPr lang="en-US" sz="2000" dirty="0">
                  <a:solidFill>
                    <a:prstClr val="black"/>
                  </a:solidFill>
                  <a:latin typeface="Georgia" panose="02040502050405020303" pitchFamily="18" charset="0"/>
                </a:rPr>
                <a:t>Hardware-</a:t>
              </a:r>
              <a:r>
                <a:rPr kumimoji="0" lang="en-US" sz="2000" b="0" i="0" u="none" strike="noStrike" kern="1200" cap="none" spc="0" normalizeH="0" noProof="0" dirty="0">
                  <a:ln>
                    <a:noFill/>
                  </a:ln>
                  <a:solidFill>
                    <a:prstClr val="black"/>
                  </a:solidFill>
                  <a:effectLst/>
                  <a:uLnTx/>
                  <a:uFillTx/>
                  <a:latin typeface="Georgia" panose="02040502050405020303" pitchFamily="18" charset="0"/>
                </a:rPr>
                <a:t>Assisted Logging</a:t>
              </a:r>
              <a:endParaRPr kumimoji="0" lang="en-US" sz="2000" b="0" i="0" u="none" strike="noStrike" kern="1200" cap="none" spc="0" normalizeH="0" baseline="0" noProof="0" dirty="0">
                <a:ln>
                  <a:noFill/>
                </a:ln>
                <a:solidFill>
                  <a:prstClr val="black"/>
                </a:solidFill>
                <a:effectLst/>
                <a:uLnTx/>
                <a:uFillTx/>
                <a:latin typeface="Georgia" panose="02040502050405020303" pitchFamily="18" charset="0"/>
              </a:endParaRPr>
            </a:p>
          </p:txBody>
        </p:sp>
        <p:grpSp>
          <p:nvGrpSpPr>
            <p:cNvPr id="27" name="Group 26">
              <a:extLst>
                <a:ext uri="{FF2B5EF4-FFF2-40B4-BE49-F238E27FC236}">
                  <a16:creationId xmlns:a16="http://schemas.microsoft.com/office/drawing/2014/main" id="{D724F102-5670-574F-B3F3-6830F782167E}"/>
                </a:ext>
              </a:extLst>
            </p:cNvPr>
            <p:cNvGrpSpPr/>
            <p:nvPr/>
          </p:nvGrpSpPr>
          <p:grpSpPr>
            <a:xfrm>
              <a:off x="5154268" y="1985505"/>
              <a:ext cx="1499307" cy="1510698"/>
              <a:chOff x="9559218" y="1792376"/>
              <a:chExt cx="1911598" cy="1926532"/>
            </a:xfrm>
          </p:grpSpPr>
          <p:pic>
            <p:nvPicPr>
              <p:cNvPr id="28" name="Picture 6">
                <a:extLst>
                  <a:ext uri="{FF2B5EF4-FFF2-40B4-BE49-F238E27FC236}">
                    <a16:creationId xmlns:a16="http://schemas.microsoft.com/office/drawing/2014/main" id="{93B71D50-7A3A-E042-B138-F3ED27D8D0F2}"/>
                  </a:ext>
                </a:extLst>
              </p:cNvPr>
              <p:cNvPicPr>
                <a:picLocks noChangeAspect="1" noChangeArrowheads="1"/>
              </p:cNvPicPr>
              <p:nvPr/>
            </p:nvPicPr>
            <p:blipFill>
              <a:blip r:embed="rId5"/>
              <a:srcRect/>
              <a:stretch/>
            </p:blipFill>
            <p:spPr bwMode="auto">
              <a:xfrm>
                <a:off x="9559218" y="2323666"/>
                <a:ext cx="1354775" cy="135477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2E407A4A-8995-B245-B68D-ECE020DEFB0A}"/>
                  </a:ext>
                </a:extLst>
              </p:cNvPr>
              <p:cNvPicPr>
                <a:picLocks noChangeAspect="1" noChangeArrowheads="1"/>
              </p:cNvPicPr>
              <p:nvPr/>
            </p:nvPicPr>
            <p:blipFill>
              <a:blip r:embed="rId5"/>
              <a:srcRect/>
              <a:stretch/>
            </p:blipFill>
            <p:spPr bwMode="auto">
              <a:xfrm>
                <a:off x="10116041" y="2364133"/>
                <a:ext cx="1354775" cy="13547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a:extLst>
                  <a:ext uri="{FF2B5EF4-FFF2-40B4-BE49-F238E27FC236}">
                    <a16:creationId xmlns:a16="http://schemas.microsoft.com/office/drawing/2014/main" id="{DF8C57D0-8C03-AA4D-9D97-4669149BC772}"/>
                  </a:ext>
                </a:extLst>
              </p:cNvPr>
              <p:cNvPicPr>
                <a:picLocks noChangeAspect="1" noChangeArrowheads="1"/>
              </p:cNvPicPr>
              <p:nvPr/>
            </p:nvPicPr>
            <p:blipFill>
              <a:blip r:embed="rId5"/>
              <a:srcRect/>
              <a:stretch/>
            </p:blipFill>
            <p:spPr bwMode="auto">
              <a:xfrm>
                <a:off x="9878025" y="1792376"/>
                <a:ext cx="1354775" cy="135477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9" name="Google Shape;100;p1">
            <a:extLst>
              <a:ext uri="{FF2B5EF4-FFF2-40B4-BE49-F238E27FC236}">
                <a16:creationId xmlns:a16="http://schemas.microsoft.com/office/drawing/2014/main" id="{6399E54A-EDEF-D345-9BC3-92B3D1ACFFBD}"/>
              </a:ext>
            </a:extLst>
          </p:cNvPr>
          <p:cNvSpPr txBox="1"/>
          <p:nvPr/>
        </p:nvSpPr>
        <p:spPr>
          <a:xfrm>
            <a:off x="65436" y="137471"/>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Tracking Invalid Data in Time Order</a:t>
            </a:r>
            <a:endParaRPr lang="en-US" sz="4000" dirty="0">
              <a:solidFill>
                <a:schemeClr val="bg1"/>
              </a:solidFill>
              <a:latin typeface="Georgia"/>
              <a:ea typeface="Helvetica Neue Light"/>
              <a:cs typeface="Helvetica Neue Light"/>
            </a:endParaRPr>
          </a:p>
        </p:txBody>
      </p:sp>
      <p:grpSp>
        <p:nvGrpSpPr>
          <p:cNvPr id="63" name="Group 62">
            <a:extLst>
              <a:ext uri="{FF2B5EF4-FFF2-40B4-BE49-F238E27FC236}">
                <a16:creationId xmlns:a16="http://schemas.microsoft.com/office/drawing/2014/main" id="{4E3B8ACC-BCCB-8043-83FC-6E33AE0396DF}"/>
              </a:ext>
            </a:extLst>
          </p:cNvPr>
          <p:cNvGrpSpPr/>
          <p:nvPr/>
        </p:nvGrpSpPr>
        <p:grpSpPr>
          <a:xfrm>
            <a:off x="3618968" y="1157222"/>
            <a:ext cx="1024005" cy="2220375"/>
            <a:chOff x="5959167" y="3058497"/>
            <a:chExt cx="1549993" cy="3244595"/>
          </a:xfrm>
        </p:grpSpPr>
        <p:sp>
          <p:nvSpPr>
            <p:cNvPr id="64" name="Google Shape;553;p41">
              <a:extLst>
                <a:ext uri="{FF2B5EF4-FFF2-40B4-BE49-F238E27FC236}">
                  <a16:creationId xmlns:a16="http://schemas.microsoft.com/office/drawing/2014/main" id="{F5DA36FA-4D9C-3F48-ACD6-32C4F608A3A4}"/>
                </a:ext>
              </a:extLst>
            </p:cNvPr>
            <p:cNvSpPr/>
            <p:nvPr/>
          </p:nvSpPr>
          <p:spPr>
            <a:xfrm>
              <a:off x="6382009" y="3058497"/>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65" name="Google Shape;554;p41">
              <a:extLst>
                <a:ext uri="{FF2B5EF4-FFF2-40B4-BE49-F238E27FC236}">
                  <a16:creationId xmlns:a16="http://schemas.microsoft.com/office/drawing/2014/main" id="{339FFA73-156B-1047-B656-4BA1BD739624}"/>
                </a:ext>
              </a:extLst>
            </p:cNvPr>
            <p:cNvSpPr/>
            <p:nvPr/>
          </p:nvSpPr>
          <p:spPr>
            <a:xfrm>
              <a:off x="6382009" y="3480306"/>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1</a:t>
              </a:r>
              <a:endParaRPr sz="1800"/>
            </a:p>
          </p:txBody>
        </p:sp>
        <p:sp>
          <p:nvSpPr>
            <p:cNvPr id="66" name="Google Shape;555;p41">
              <a:extLst>
                <a:ext uri="{FF2B5EF4-FFF2-40B4-BE49-F238E27FC236}">
                  <a16:creationId xmlns:a16="http://schemas.microsoft.com/office/drawing/2014/main" id="{60FB8190-9C21-9042-8551-2B6579FF6B0D}"/>
                </a:ext>
              </a:extLst>
            </p:cNvPr>
            <p:cNvSpPr/>
            <p:nvPr/>
          </p:nvSpPr>
          <p:spPr>
            <a:xfrm>
              <a:off x="6382009" y="3902115"/>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1</a:t>
              </a:r>
              <a:endParaRPr sz="1800"/>
            </a:p>
          </p:txBody>
        </p:sp>
        <p:sp>
          <p:nvSpPr>
            <p:cNvPr id="67" name="Google Shape;556;p41">
              <a:extLst>
                <a:ext uri="{FF2B5EF4-FFF2-40B4-BE49-F238E27FC236}">
                  <a16:creationId xmlns:a16="http://schemas.microsoft.com/office/drawing/2014/main" id="{0DF96DD8-376E-1647-9426-879042D5A47D}"/>
                </a:ext>
              </a:extLst>
            </p:cNvPr>
            <p:cNvSpPr/>
            <p:nvPr/>
          </p:nvSpPr>
          <p:spPr>
            <a:xfrm>
              <a:off x="6382009" y="4323925"/>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t>...</a:t>
              </a:r>
              <a:endParaRPr sz="1000" b="1"/>
            </a:p>
          </p:txBody>
        </p:sp>
        <p:sp>
          <p:nvSpPr>
            <p:cNvPr id="68" name="Google Shape;557;p41">
              <a:extLst>
                <a:ext uri="{FF2B5EF4-FFF2-40B4-BE49-F238E27FC236}">
                  <a16:creationId xmlns:a16="http://schemas.microsoft.com/office/drawing/2014/main" id="{C099C56B-B1ED-2346-B072-982E1CD56B7E}"/>
                </a:ext>
              </a:extLst>
            </p:cNvPr>
            <p:cNvSpPr/>
            <p:nvPr/>
          </p:nvSpPr>
          <p:spPr>
            <a:xfrm>
              <a:off x="6382009" y="4745734"/>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69" name="Google Shape;558;p41">
              <a:extLst>
                <a:ext uri="{FF2B5EF4-FFF2-40B4-BE49-F238E27FC236}">
                  <a16:creationId xmlns:a16="http://schemas.microsoft.com/office/drawing/2014/main" id="{05CA65B2-FBB7-AB42-9EB0-C7EA90C38EB2}"/>
                </a:ext>
              </a:extLst>
            </p:cNvPr>
            <p:cNvSpPr/>
            <p:nvPr/>
          </p:nvSpPr>
          <p:spPr>
            <a:xfrm>
              <a:off x="6382009" y="5167543"/>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1</a:t>
              </a:r>
              <a:endParaRPr sz="1800"/>
            </a:p>
          </p:txBody>
        </p:sp>
        <p:sp>
          <p:nvSpPr>
            <p:cNvPr id="70" name="Google Shape;559;p41">
              <a:extLst>
                <a:ext uri="{FF2B5EF4-FFF2-40B4-BE49-F238E27FC236}">
                  <a16:creationId xmlns:a16="http://schemas.microsoft.com/office/drawing/2014/main" id="{F4992D3E-6D95-A049-A512-2E2AAA905C47}"/>
                </a:ext>
              </a:extLst>
            </p:cNvPr>
            <p:cNvSpPr/>
            <p:nvPr/>
          </p:nvSpPr>
          <p:spPr>
            <a:xfrm>
              <a:off x="6382009" y="5589352"/>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71" name="Google Shape;560;p41">
              <a:extLst>
                <a:ext uri="{FF2B5EF4-FFF2-40B4-BE49-F238E27FC236}">
                  <a16:creationId xmlns:a16="http://schemas.microsoft.com/office/drawing/2014/main" id="{4CAF08F1-97DC-C849-889E-D7E98198B37A}"/>
                </a:ext>
              </a:extLst>
            </p:cNvPr>
            <p:cNvSpPr txBox="1"/>
            <p:nvPr/>
          </p:nvSpPr>
          <p:spPr>
            <a:xfrm>
              <a:off x="5959167" y="5939606"/>
              <a:ext cx="1549993" cy="36348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Georgia" panose="02040502050405020303" pitchFamily="18" charset="0"/>
                </a:rPr>
                <a:t>Active Bloom Filter</a:t>
              </a:r>
              <a:endParaRPr sz="1800" baseline="-25000" dirty="0">
                <a:latin typeface="Georgia" panose="02040502050405020303" pitchFamily="18" charset="0"/>
              </a:endParaRPr>
            </a:p>
          </p:txBody>
        </p:sp>
      </p:grpSp>
      <p:grpSp>
        <p:nvGrpSpPr>
          <p:cNvPr id="72" name="Group 71">
            <a:extLst>
              <a:ext uri="{FF2B5EF4-FFF2-40B4-BE49-F238E27FC236}">
                <a16:creationId xmlns:a16="http://schemas.microsoft.com/office/drawing/2014/main" id="{4237D4D5-97FC-A642-915C-CFD36F838D7C}"/>
              </a:ext>
            </a:extLst>
          </p:cNvPr>
          <p:cNvGrpSpPr/>
          <p:nvPr/>
        </p:nvGrpSpPr>
        <p:grpSpPr>
          <a:xfrm>
            <a:off x="4969649" y="1157222"/>
            <a:ext cx="1024005" cy="2220375"/>
            <a:chOff x="5959167" y="3058497"/>
            <a:chExt cx="1549993" cy="3244595"/>
          </a:xfrm>
        </p:grpSpPr>
        <p:sp>
          <p:nvSpPr>
            <p:cNvPr id="73" name="Google Shape;553;p41">
              <a:extLst>
                <a:ext uri="{FF2B5EF4-FFF2-40B4-BE49-F238E27FC236}">
                  <a16:creationId xmlns:a16="http://schemas.microsoft.com/office/drawing/2014/main" id="{6168FB53-7E7B-E34B-9BCC-EF67C50E7E20}"/>
                </a:ext>
              </a:extLst>
            </p:cNvPr>
            <p:cNvSpPr/>
            <p:nvPr/>
          </p:nvSpPr>
          <p:spPr>
            <a:xfrm>
              <a:off x="6382009" y="3058497"/>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74" name="Google Shape;554;p41">
              <a:extLst>
                <a:ext uri="{FF2B5EF4-FFF2-40B4-BE49-F238E27FC236}">
                  <a16:creationId xmlns:a16="http://schemas.microsoft.com/office/drawing/2014/main" id="{384394CC-95BA-A34F-B25A-FD459083B43F}"/>
                </a:ext>
              </a:extLst>
            </p:cNvPr>
            <p:cNvSpPr/>
            <p:nvPr/>
          </p:nvSpPr>
          <p:spPr>
            <a:xfrm>
              <a:off x="6382009" y="3480306"/>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1</a:t>
              </a:r>
              <a:endParaRPr sz="1800"/>
            </a:p>
          </p:txBody>
        </p:sp>
        <p:sp>
          <p:nvSpPr>
            <p:cNvPr id="75" name="Google Shape;555;p41">
              <a:extLst>
                <a:ext uri="{FF2B5EF4-FFF2-40B4-BE49-F238E27FC236}">
                  <a16:creationId xmlns:a16="http://schemas.microsoft.com/office/drawing/2014/main" id="{F3DA5053-D0F9-3A42-9002-5621D5AD2E6E}"/>
                </a:ext>
              </a:extLst>
            </p:cNvPr>
            <p:cNvSpPr/>
            <p:nvPr/>
          </p:nvSpPr>
          <p:spPr>
            <a:xfrm>
              <a:off x="6382009" y="3902115"/>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0</a:t>
              </a:r>
              <a:endParaRPr sz="1800" dirty="0"/>
            </a:p>
          </p:txBody>
        </p:sp>
        <p:sp>
          <p:nvSpPr>
            <p:cNvPr id="76" name="Google Shape;556;p41">
              <a:extLst>
                <a:ext uri="{FF2B5EF4-FFF2-40B4-BE49-F238E27FC236}">
                  <a16:creationId xmlns:a16="http://schemas.microsoft.com/office/drawing/2014/main" id="{6F293D9A-B991-3541-A0AB-E5B79AC277CB}"/>
                </a:ext>
              </a:extLst>
            </p:cNvPr>
            <p:cNvSpPr/>
            <p:nvPr/>
          </p:nvSpPr>
          <p:spPr>
            <a:xfrm>
              <a:off x="6382009" y="4323925"/>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t>...</a:t>
              </a:r>
              <a:endParaRPr sz="1000" b="1"/>
            </a:p>
          </p:txBody>
        </p:sp>
        <p:sp>
          <p:nvSpPr>
            <p:cNvPr id="77" name="Google Shape;557;p41">
              <a:extLst>
                <a:ext uri="{FF2B5EF4-FFF2-40B4-BE49-F238E27FC236}">
                  <a16:creationId xmlns:a16="http://schemas.microsoft.com/office/drawing/2014/main" id="{4A3F03D8-D3E9-A94C-B1E4-CA298A137D18}"/>
                </a:ext>
              </a:extLst>
            </p:cNvPr>
            <p:cNvSpPr/>
            <p:nvPr/>
          </p:nvSpPr>
          <p:spPr>
            <a:xfrm>
              <a:off x="6382009" y="4745734"/>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78" name="Google Shape;558;p41">
              <a:extLst>
                <a:ext uri="{FF2B5EF4-FFF2-40B4-BE49-F238E27FC236}">
                  <a16:creationId xmlns:a16="http://schemas.microsoft.com/office/drawing/2014/main" id="{29813220-5A38-C744-BD63-04011F957F12}"/>
                </a:ext>
              </a:extLst>
            </p:cNvPr>
            <p:cNvSpPr/>
            <p:nvPr/>
          </p:nvSpPr>
          <p:spPr>
            <a:xfrm>
              <a:off x="6382009" y="5167543"/>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1</a:t>
              </a:r>
              <a:endParaRPr sz="1800"/>
            </a:p>
          </p:txBody>
        </p:sp>
        <p:sp>
          <p:nvSpPr>
            <p:cNvPr id="79" name="Google Shape;559;p41">
              <a:extLst>
                <a:ext uri="{FF2B5EF4-FFF2-40B4-BE49-F238E27FC236}">
                  <a16:creationId xmlns:a16="http://schemas.microsoft.com/office/drawing/2014/main" id="{0AB6256F-DED0-4546-AAF1-4D811EDDDEBE}"/>
                </a:ext>
              </a:extLst>
            </p:cNvPr>
            <p:cNvSpPr/>
            <p:nvPr/>
          </p:nvSpPr>
          <p:spPr>
            <a:xfrm>
              <a:off x="6382009" y="5589352"/>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80" name="Google Shape;560;p41">
              <a:extLst>
                <a:ext uri="{FF2B5EF4-FFF2-40B4-BE49-F238E27FC236}">
                  <a16:creationId xmlns:a16="http://schemas.microsoft.com/office/drawing/2014/main" id="{10D77BD6-C6B2-754C-B9D9-FA08C1F86C82}"/>
                </a:ext>
              </a:extLst>
            </p:cNvPr>
            <p:cNvSpPr txBox="1"/>
            <p:nvPr/>
          </p:nvSpPr>
          <p:spPr>
            <a:xfrm>
              <a:off x="5959167" y="5939606"/>
              <a:ext cx="1549993" cy="36348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Georgia" panose="02040502050405020303" pitchFamily="18" charset="0"/>
                </a:rPr>
                <a:t>Inactive Bloom Filter</a:t>
              </a:r>
              <a:endParaRPr sz="1800" baseline="-25000" dirty="0">
                <a:latin typeface="Georgia" panose="02040502050405020303" pitchFamily="18" charset="0"/>
              </a:endParaRPr>
            </a:p>
          </p:txBody>
        </p:sp>
      </p:grpSp>
      <p:cxnSp>
        <p:nvCxnSpPr>
          <p:cNvPr id="81" name="Straight Arrow Connector 80">
            <a:extLst>
              <a:ext uri="{FF2B5EF4-FFF2-40B4-BE49-F238E27FC236}">
                <a16:creationId xmlns:a16="http://schemas.microsoft.com/office/drawing/2014/main" id="{2A0880A0-0091-E74F-BBE8-9ECB65CB0560}"/>
              </a:ext>
            </a:extLst>
          </p:cNvPr>
          <p:cNvCxnSpPr>
            <a:cxnSpLocks/>
          </p:cNvCxnSpPr>
          <p:nvPr/>
        </p:nvCxnSpPr>
        <p:spPr>
          <a:xfrm>
            <a:off x="1224443" y="2154055"/>
            <a:ext cx="141118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F25D194-8FF5-4343-AF4A-DDB7820631D8}"/>
              </a:ext>
            </a:extLst>
          </p:cNvPr>
          <p:cNvCxnSpPr>
            <a:cxnSpLocks/>
          </p:cNvCxnSpPr>
          <p:nvPr/>
        </p:nvCxnSpPr>
        <p:spPr>
          <a:xfrm flipV="1">
            <a:off x="2635624" y="1565164"/>
            <a:ext cx="1260206" cy="51990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97DF659D-57DE-084F-A7C7-FDE730473264}"/>
              </a:ext>
            </a:extLst>
          </p:cNvPr>
          <p:cNvCxnSpPr>
            <a:cxnSpLocks/>
            <a:endCxn id="66" idx="1"/>
          </p:cNvCxnSpPr>
          <p:nvPr/>
        </p:nvCxnSpPr>
        <p:spPr>
          <a:xfrm flipV="1">
            <a:off x="2635624" y="1878844"/>
            <a:ext cx="1262695" cy="26107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51E225E-0E34-8542-AFA8-662D75B9B653}"/>
              </a:ext>
            </a:extLst>
          </p:cNvPr>
          <p:cNvCxnSpPr>
            <a:cxnSpLocks/>
            <a:endCxn id="69" idx="1"/>
          </p:cNvCxnSpPr>
          <p:nvPr/>
        </p:nvCxnSpPr>
        <p:spPr>
          <a:xfrm>
            <a:off x="2635624" y="2178424"/>
            <a:ext cx="1262695" cy="56639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C97AE3A9-B9B6-4241-BC43-61E0506C1AF9}"/>
              </a:ext>
            </a:extLst>
          </p:cNvPr>
          <p:cNvSpPr txBox="1"/>
          <p:nvPr/>
        </p:nvSpPr>
        <p:spPr>
          <a:xfrm>
            <a:off x="1501174" y="1760355"/>
            <a:ext cx="622286" cy="369332"/>
          </a:xfrm>
          <a:prstGeom prst="rect">
            <a:avLst/>
          </a:prstGeom>
          <a:noFill/>
        </p:spPr>
        <p:txBody>
          <a:bodyPr wrap="square" rtlCol="0">
            <a:spAutoFit/>
          </a:bodyPr>
          <a:lstStyle/>
          <a:p>
            <a:pPr algn="l"/>
            <a:r>
              <a:rPr lang="en-US" dirty="0">
                <a:latin typeface="Georgia" panose="02040502050405020303" pitchFamily="18" charset="0"/>
              </a:rPr>
              <a:t>PPA</a:t>
            </a:r>
          </a:p>
        </p:txBody>
      </p:sp>
      <p:sp>
        <p:nvSpPr>
          <p:cNvPr id="86" name="Rounded Rectangle 16">
            <a:extLst>
              <a:ext uri="{FF2B5EF4-FFF2-40B4-BE49-F238E27FC236}">
                <a16:creationId xmlns:a16="http://schemas.microsoft.com/office/drawing/2014/main" id="{F4A5D9AC-0645-1B45-982F-36C80E0994A9}"/>
              </a:ext>
            </a:extLst>
          </p:cNvPr>
          <p:cNvSpPr/>
          <p:nvPr/>
        </p:nvSpPr>
        <p:spPr>
          <a:xfrm>
            <a:off x="7943584" y="1099333"/>
            <a:ext cx="3524869" cy="8682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Georgia" panose="02040502050405020303" pitchFamily="18" charset="0"/>
              </a:rPr>
              <a:t>Each bloom filter represents one epoch!</a:t>
            </a:r>
            <a:endParaRPr kumimoji="0" lang="en-US" sz="24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87" name="Rounded Rectangle 16">
            <a:extLst>
              <a:ext uri="{FF2B5EF4-FFF2-40B4-BE49-F238E27FC236}">
                <a16:creationId xmlns:a16="http://schemas.microsoft.com/office/drawing/2014/main" id="{CD7435AB-4DC3-614C-9EE3-BD8A95FCF970}"/>
              </a:ext>
            </a:extLst>
          </p:cNvPr>
          <p:cNvSpPr/>
          <p:nvPr/>
        </p:nvSpPr>
        <p:spPr>
          <a:xfrm>
            <a:off x="7943584" y="2033855"/>
            <a:ext cx="3524869" cy="8682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Georgia" panose="02040502050405020303" pitchFamily="18" charset="0"/>
              </a:rPr>
              <a:t>GC checks bloom filters before transferring!</a:t>
            </a:r>
            <a:endParaRPr kumimoji="0" lang="en-US" sz="2400" b="0" i="0" u="none" strike="noStrike" kern="1200" cap="none" spc="0" normalizeH="0" baseline="0" noProof="0" dirty="0">
              <a:ln>
                <a:noFill/>
              </a:ln>
              <a:solidFill>
                <a:prstClr val="white"/>
              </a:solidFill>
              <a:effectLst/>
              <a:uLnTx/>
              <a:uFillTx/>
              <a:latin typeface="Georgia" panose="02040502050405020303" pitchFamily="18" charset="0"/>
            </a:endParaRPr>
          </a:p>
        </p:txBody>
      </p:sp>
      <p:grpSp>
        <p:nvGrpSpPr>
          <p:cNvPr id="89" name="Group 88">
            <a:extLst>
              <a:ext uri="{FF2B5EF4-FFF2-40B4-BE49-F238E27FC236}">
                <a16:creationId xmlns:a16="http://schemas.microsoft.com/office/drawing/2014/main" id="{C95E549B-AF47-A54C-B08C-ACA537671D79}"/>
              </a:ext>
            </a:extLst>
          </p:cNvPr>
          <p:cNvGrpSpPr/>
          <p:nvPr/>
        </p:nvGrpSpPr>
        <p:grpSpPr>
          <a:xfrm>
            <a:off x="4964725" y="1161265"/>
            <a:ext cx="1024005" cy="2220375"/>
            <a:chOff x="5959167" y="3058497"/>
            <a:chExt cx="1549993" cy="3244595"/>
          </a:xfrm>
        </p:grpSpPr>
        <p:sp>
          <p:nvSpPr>
            <p:cNvPr id="90" name="Google Shape;553;p41">
              <a:extLst>
                <a:ext uri="{FF2B5EF4-FFF2-40B4-BE49-F238E27FC236}">
                  <a16:creationId xmlns:a16="http://schemas.microsoft.com/office/drawing/2014/main" id="{C0FDE449-BD14-8D4D-A33E-250607215E03}"/>
                </a:ext>
              </a:extLst>
            </p:cNvPr>
            <p:cNvSpPr/>
            <p:nvPr/>
          </p:nvSpPr>
          <p:spPr>
            <a:xfrm>
              <a:off x="6382009" y="3058497"/>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0</a:t>
              </a:r>
              <a:endParaRPr sz="1800" dirty="0"/>
            </a:p>
          </p:txBody>
        </p:sp>
        <p:sp>
          <p:nvSpPr>
            <p:cNvPr id="91" name="Google Shape;554;p41">
              <a:extLst>
                <a:ext uri="{FF2B5EF4-FFF2-40B4-BE49-F238E27FC236}">
                  <a16:creationId xmlns:a16="http://schemas.microsoft.com/office/drawing/2014/main" id="{F2EEF176-D487-8540-BD6F-5ECC181A18B9}"/>
                </a:ext>
              </a:extLst>
            </p:cNvPr>
            <p:cNvSpPr/>
            <p:nvPr/>
          </p:nvSpPr>
          <p:spPr>
            <a:xfrm>
              <a:off x="6382009" y="3480306"/>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0</a:t>
              </a:r>
              <a:endParaRPr sz="1800" dirty="0"/>
            </a:p>
          </p:txBody>
        </p:sp>
        <p:sp>
          <p:nvSpPr>
            <p:cNvPr id="92" name="Google Shape;555;p41">
              <a:extLst>
                <a:ext uri="{FF2B5EF4-FFF2-40B4-BE49-F238E27FC236}">
                  <a16:creationId xmlns:a16="http://schemas.microsoft.com/office/drawing/2014/main" id="{C0F19D87-C5C6-1B45-B3E8-86153F9788BF}"/>
                </a:ext>
              </a:extLst>
            </p:cNvPr>
            <p:cNvSpPr/>
            <p:nvPr/>
          </p:nvSpPr>
          <p:spPr>
            <a:xfrm>
              <a:off x="6382009" y="3902115"/>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a:t>
              </a:r>
              <a:endParaRPr sz="1800" dirty="0"/>
            </a:p>
          </p:txBody>
        </p:sp>
        <p:sp>
          <p:nvSpPr>
            <p:cNvPr id="93" name="Google Shape;556;p41">
              <a:extLst>
                <a:ext uri="{FF2B5EF4-FFF2-40B4-BE49-F238E27FC236}">
                  <a16:creationId xmlns:a16="http://schemas.microsoft.com/office/drawing/2014/main" id="{3F92396B-25FA-7846-82C9-77159C84B5D8}"/>
                </a:ext>
              </a:extLst>
            </p:cNvPr>
            <p:cNvSpPr/>
            <p:nvPr/>
          </p:nvSpPr>
          <p:spPr>
            <a:xfrm>
              <a:off x="6382009" y="4323925"/>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t>...</a:t>
              </a:r>
              <a:endParaRPr sz="1000" b="1"/>
            </a:p>
          </p:txBody>
        </p:sp>
        <p:sp>
          <p:nvSpPr>
            <p:cNvPr id="94" name="Google Shape;557;p41">
              <a:extLst>
                <a:ext uri="{FF2B5EF4-FFF2-40B4-BE49-F238E27FC236}">
                  <a16:creationId xmlns:a16="http://schemas.microsoft.com/office/drawing/2014/main" id="{427F261C-C2E8-6D40-AFB1-825269C3E3EB}"/>
                </a:ext>
              </a:extLst>
            </p:cNvPr>
            <p:cNvSpPr/>
            <p:nvPr/>
          </p:nvSpPr>
          <p:spPr>
            <a:xfrm>
              <a:off x="6382009" y="4745734"/>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95" name="Google Shape;558;p41">
              <a:extLst>
                <a:ext uri="{FF2B5EF4-FFF2-40B4-BE49-F238E27FC236}">
                  <a16:creationId xmlns:a16="http://schemas.microsoft.com/office/drawing/2014/main" id="{524927C0-09FD-1148-9DD7-86BB3A2769B1}"/>
                </a:ext>
              </a:extLst>
            </p:cNvPr>
            <p:cNvSpPr/>
            <p:nvPr/>
          </p:nvSpPr>
          <p:spPr>
            <a:xfrm>
              <a:off x="6382009" y="5167543"/>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a:t>
              </a:r>
              <a:endParaRPr sz="1800" dirty="0"/>
            </a:p>
          </p:txBody>
        </p:sp>
        <p:sp>
          <p:nvSpPr>
            <p:cNvPr id="96" name="Google Shape;559;p41">
              <a:extLst>
                <a:ext uri="{FF2B5EF4-FFF2-40B4-BE49-F238E27FC236}">
                  <a16:creationId xmlns:a16="http://schemas.microsoft.com/office/drawing/2014/main" id="{4EC4506C-3E48-854C-9D6D-230C5ED327A1}"/>
                </a:ext>
              </a:extLst>
            </p:cNvPr>
            <p:cNvSpPr/>
            <p:nvPr/>
          </p:nvSpPr>
          <p:spPr>
            <a:xfrm>
              <a:off x="6382009" y="5589352"/>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0</a:t>
              </a:r>
              <a:endParaRPr sz="1800" dirty="0"/>
            </a:p>
          </p:txBody>
        </p:sp>
        <p:sp>
          <p:nvSpPr>
            <p:cNvPr id="97" name="Google Shape;560;p41">
              <a:extLst>
                <a:ext uri="{FF2B5EF4-FFF2-40B4-BE49-F238E27FC236}">
                  <a16:creationId xmlns:a16="http://schemas.microsoft.com/office/drawing/2014/main" id="{86360D69-C90E-0044-8569-290C78AEFF64}"/>
                </a:ext>
              </a:extLst>
            </p:cNvPr>
            <p:cNvSpPr txBox="1"/>
            <p:nvPr/>
          </p:nvSpPr>
          <p:spPr>
            <a:xfrm>
              <a:off x="5959167" y="5939606"/>
              <a:ext cx="1549993" cy="36348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Georgia" panose="02040502050405020303" pitchFamily="18" charset="0"/>
                </a:rPr>
                <a:t>Active Bloom Filter</a:t>
              </a:r>
              <a:endParaRPr sz="1800" baseline="-25000" dirty="0">
                <a:latin typeface="Georgia" panose="02040502050405020303" pitchFamily="18" charset="0"/>
              </a:endParaRPr>
            </a:p>
          </p:txBody>
        </p:sp>
      </p:grpSp>
      <p:grpSp>
        <p:nvGrpSpPr>
          <p:cNvPr id="134" name="Group 133">
            <a:extLst>
              <a:ext uri="{FF2B5EF4-FFF2-40B4-BE49-F238E27FC236}">
                <a16:creationId xmlns:a16="http://schemas.microsoft.com/office/drawing/2014/main" id="{D84CCB07-6E9F-D14F-A67C-DDF4B67232F4}"/>
              </a:ext>
            </a:extLst>
          </p:cNvPr>
          <p:cNvGrpSpPr/>
          <p:nvPr/>
        </p:nvGrpSpPr>
        <p:grpSpPr>
          <a:xfrm>
            <a:off x="3624629" y="1145000"/>
            <a:ext cx="1024005" cy="2220375"/>
            <a:chOff x="5959167" y="3058497"/>
            <a:chExt cx="1549993" cy="3244595"/>
          </a:xfrm>
        </p:grpSpPr>
        <p:sp>
          <p:nvSpPr>
            <p:cNvPr id="135" name="Google Shape;553;p41">
              <a:extLst>
                <a:ext uri="{FF2B5EF4-FFF2-40B4-BE49-F238E27FC236}">
                  <a16:creationId xmlns:a16="http://schemas.microsoft.com/office/drawing/2014/main" id="{2990960B-3D4B-CD41-8DCD-AA4875A8B4E5}"/>
                </a:ext>
              </a:extLst>
            </p:cNvPr>
            <p:cNvSpPr/>
            <p:nvPr/>
          </p:nvSpPr>
          <p:spPr>
            <a:xfrm>
              <a:off x="6382009" y="3058497"/>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136" name="Google Shape;554;p41">
              <a:extLst>
                <a:ext uri="{FF2B5EF4-FFF2-40B4-BE49-F238E27FC236}">
                  <a16:creationId xmlns:a16="http://schemas.microsoft.com/office/drawing/2014/main" id="{8D5DDC22-DA01-1648-B04C-872230D73F28}"/>
                </a:ext>
              </a:extLst>
            </p:cNvPr>
            <p:cNvSpPr/>
            <p:nvPr/>
          </p:nvSpPr>
          <p:spPr>
            <a:xfrm>
              <a:off x="6382009" y="3480306"/>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1</a:t>
              </a:r>
              <a:endParaRPr sz="1800"/>
            </a:p>
          </p:txBody>
        </p:sp>
        <p:sp>
          <p:nvSpPr>
            <p:cNvPr id="137" name="Google Shape;555;p41">
              <a:extLst>
                <a:ext uri="{FF2B5EF4-FFF2-40B4-BE49-F238E27FC236}">
                  <a16:creationId xmlns:a16="http://schemas.microsoft.com/office/drawing/2014/main" id="{F8054A0A-8765-BF4F-A8F0-2F729FCE4578}"/>
                </a:ext>
              </a:extLst>
            </p:cNvPr>
            <p:cNvSpPr/>
            <p:nvPr/>
          </p:nvSpPr>
          <p:spPr>
            <a:xfrm>
              <a:off x="6382009" y="3902115"/>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1</a:t>
              </a:r>
              <a:endParaRPr sz="1800"/>
            </a:p>
          </p:txBody>
        </p:sp>
        <p:sp>
          <p:nvSpPr>
            <p:cNvPr id="138" name="Google Shape;556;p41">
              <a:extLst>
                <a:ext uri="{FF2B5EF4-FFF2-40B4-BE49-F238E27FC236}">
                  <a16:creationId xmlns:a16="http://schemas.microsoft.com/office/drawing/2014/main" id="{EDDD11D1-04C4-8847-BE99-96387BAE0CD0}"/>
                </a:ext>
              </a:extLst>
            </p:cNvPr>
            <p:cNvSpPr/>
            <p:nvPr/>
          </p:nvSpPr>
          <p:spPr>
            <a:xfrm>
              <a:off x="6382009" y="4323925"/>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t>...</a:t>
              </a:r>
              <a:endParaRPr sz="1000" b="1"/>
            </a:p>
          </p:txBody>
        </p:sp>
        <p:sp>
          <p:nvSpPr>
            <p:cNvPr id="139" name="Google Shape;557;p41">
              <a:extLst>
                <a:ext uri="{FF2B5EF4-FFF2-40B4-BE49-F238E27FC236}">
                  <a16:creationId xmlns:a16="http://schemas.microsoft.com/office/drawing/2014/main" id="{E51698B4-B8F9-E045-BB08-05CBE02B5123}"/>
                </a:ext>
              </a:extLst>
            </p:cNvPr>
            <p:cNvSpPr/>
            <p:nvPr/>
          </p:nvSpPr>
          <p:spPr>
            <a:xfrm>
              <a:off x="6382009" y="4745734"/>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140" name="Google Shape;558;p41">
              <a:extLst>
                <a:ext uri="{FF2B5EF4-FFF2-40B4-BE49-F238E27FC236}">
                  <a16:creationId xmlns:a16="http://schemas.microsoft.com/office/drawing/2014/main" id="{6B541936-A387-C449-A2B7-17BB4B690375}"/>
                </a:ext>
              </a:extLst>
            </p:cNvPr>
            <p:cNvSpPr/>
            <p:nvPr/>
          </p:nvSpPr>
          <p:spPr>
            <a:xfrm>
              <a:off x="6382009" y="5167543"/>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1</a:t>
              </a:r>
              <a:endParaRPr sz="1800"/>
            </a:p>
          </p:txBody>
        </p:sp>
        <p:sp>
          <p:nvSpPr>
            <p:cNvPr id="141" name="Google Shape;559;p41">
              <a:extLst>
                <a:ext uri="{FF2B5EF4-FFF2-40B4-BE49-F238E27FC236}">
                  <a16:creationId xmlns:a16="http://schemas.microsoft.com/office/drawing/2014/main" id="{4B26FADB-FB4C-8744-A8DD-ED0349FBC6AB}"/>
                </a:ext>
              </a:extLst>
            </p:cNvPr>
            <p:cNvSpPr/>
            <p:nvPr/>
          </p:nvSpPr>
          <p:spPr>
            <a:xfrm>
              <a:off x="6382009" y="5589352"/>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142" name="Google Shape;560;p41">
              <a:extLst>
                <a:ext uri="{FF2B5EF4-FFF2-40B4-BE49-F238E27FC236}">
                  <a16:creationId xmlns:a16="http://schemas.microsoft.com/office/drawing/2014/main" id="{927BDD8F-EC6E-304D-8628-33415C11324B}"/>
                </a:ext>
              </a:extLst>
            </p:cNvPr>
            <p:cNvSpPr txBox="1"/>
            <p:nvPr/>
          </p:nvSpPr>
          <p:spPr>
            <a:xfrm>
              <a:off x="5959167" y="5939606"/>
              <a:ext cx="1549993" cy="36348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Georgia" panose="02040502050405020303" pitchFamily="18" charset="0"/>
                </a:rPr>
                <a:t>Inactive Bloom Filter</a:t>
              </a:r>
              <a:endParaRPr sz="1800" baseline="-25000" dirty="0">
                <a:latin typeface="Georgia" panose="02040502050405020303" pitchFamily="18" charset="0"/>
              </a:endParaRPr>
            </a:p>
          </p:txBody>
        </p:sp>
      </p:grpSp>
    </p:spTree>
    <p:extLst>
      <p:ext uri="{BB962C8B-B14F-4D97-AF65-F5344CB8AC3E}">
        <p14:creationId xmlns:p14="http://schemas.microsoft.com/office/powerpoint/2010/main" val="989972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childTnLst>
                                </p:cTn>
                              </p:par>
                              <p:par>
                                <p:cTn id="14" presetID="9" presetClass="emph" presetSubtype="0" nodeType="withEffect">
                                  <p:stCondLst>
                                    <p:cond delay="0"/>
                                  </p:stCondLst>
                                  <p:childTnLst>
                                    <p:set>
                                      <p:cBhvr>
                                        <p:cTn id="15" dur="indefinite"/>
                                        <p:tgtEl>
                                          <p:spTgt spid="39"/>
                                        </p:tgtEl>
                                        <p:attrNameLst>
                                          <p:attrName>style.opacity</p:attrName>
                                        </p:attrNameLst>
                                      </p:cBhvr>
                                      <p:to>
                                        <p:strVal val="0.25"/>
                                      </p:to>
                                    </p:set>
                                    <p:animEffect filter="image" prLst="opacity: 0.25">
                                      <p:cBhvr rctx="IE">
                                        <p:cTn id="16" dur="indefinite"/>
                                        <p:tgtEl>
                                          <p:spTgt spid="39"/>
                                        </p:tgtEl>
                                      </p:cBhvr>
                                    </p:animEffect>
                                  </p:childTnLst>
                                </p:cTn>
                              </p:par>
                              <p:par>
                                <p:cTn id="17" presetID="9" presetClass="emph" presetSubtype="0" nodeType="withEffect">
                                  <p:stCondLst>
                                    <p:cond delay="0"/>
                                  </p:stCondLst>
                                  <p:childTnLst>
                                    <p:set>
                                      <p:cBhvr>
                                        <p:cTn id="18" dur="indefinite"/>
                                        <p:tgtEl>
                                          <p:spTgt spid="34"/>
                                        </p:tgtEl>
                                        <p:attrNameLst>
                                          <p:attrName>style.opacity</p:attrName>
                                        </p:attrNameLst>
                                      </p:cBhvr>
                                      <p:to>
                                        <p:strVal val="0.25"/>
                                      </p:to>
                                    </p:set>
                                    <p:animEffect filter="image" prLst="opacity: 0.25">
                                      <p:cBhvr rctx="IE">
                                        <p:cTn id="19" dur="indefinite"/>
                                        <p:tgtEl>
                                          <p:spTgt spid="34"/>
                                        </p:tgtEl>
                                      </p:cBhvr>
                                    </p:animEffect>
                                  </p:childTnLst>
                                </p:cTn>
                              </p:par>
                              <p:par>
                                <p:cTn id="20" presetID="9" presetClass="emph" presetSubtype="0" grpId="0" nodeType="withEffect">
                                  <p:stCondLst>
                                    <p:cond delay="0"/>
                                  </p:stCondLst>
                                  <p:childTnLst>
                                    <p:set>
                                      <p:cBhvr>
                                        <p:cTn id="21" dur="indefinite"/>
                                        <p:tgtEl>
                                          <p:spTgt spid="44"/>
                                        </p:tgtEl>
                                        <p:attrNameLst>
                                          <p:attrName>style.opacity</p:attrName>
                                        </p:attrNameLst>
                                      </p:cBhvr>
                                      <p:to>
                                        <p:strVal val="0.25"/>
                                      </p:to>
                                    </p:set>
                                    <p:animEffect filter="image" prLst="opacity: 0.25">
                                      <p:cBhvr rctx="IE">
                                        <p:cTn id="22" dur="indefinite"/>
                                        <p:tgtEl>
                                          <p:spTgt spid="44"/>
                                        </p:tgtEl>
                                      </p:cBhvr>
                                    </p:animEffect>
                                  </p:childTnLst>
                                </p:cTn>
                              </p:par>
                              <p:par>
                                <p:cTn id="23" presetID="9" presetClass="emph" presetSubtype="0" grpId="0" nodeType="withEffect">
                                  <p:stCondLst>
                                    <p:cond delay="0"/>
                                  </p:stCondLst>
                                  <p:childTnLst>
                                    <p:set>
                                      <p:cBhvr>
                                        <p:cTn id="24" dur="indefinite"/>
                                        <p:tgtEl>
                                          <p:spTgt spid="43"/>
                                        </p:tgtEl>
                                        <p:attrNameLst>
                                          <p:attrName>style.opacity</p:attrName>
                                        </p:attrNameLst>
                                      </p:cBhvr>
                                      <p:to>
                                        <p:strVal val="0.25"/>
                                      </p:to>
                                    </p:set>
                                    <p:animEffect filter="image" prLst="opacity: 0.25">
                                      <p:cBhvr rctx="IE">
                                        <p:cTn id="25" dur="indefinite"/>
                                        <p:tgtEl>
                                          <p:spTgt spid="43"/>
                                        </p:tgtEl>
                                      </p:cBhvr>
                                    </p:animEffec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7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8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81"/>
                                        </p:tgtEl>
                                        <p:attrNameLst>
                                          <p:attrName>style.visibility</p:attrName>
                                        </p:attrNameLst>
                                      </p:cBhvr>
                                      <p:to>
                                        <p:strVal val="visible"/>
                                      </p:to>
                                    </p:set>
                                    <p:animEffect transition="in" filter="wipe(left)">
                                      <p:cBhvr>
                                        <p:cTn id="40" dur="500"/>
                                        <p:tgtEl>
                                          <p:spTgt spid="81"/>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wipe(left)">
                                      <p:cBhvr>
                                        <p:cTn id="46" dur="500"/>
                                        <p:tgtEl>
                                          <p:spTgt spid="82"/>
                                        </p:tgtEl>
                                      </p:cBhvr>
                                    </p:animEffect>
                                  </p:childTnLst>
                                </p:cTn>
                              </p:par>
                              <p:par>
                                <p:cTn id="47" presetID="22" presetClass="entr" presetSubtype="8" fill="hold" nodeType="with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wipe(left)">
                                      <p:cBhvr>
                                        <p:cTn id="49" dur="500"/>
                                        <p:tgtEl>
                                          <p:spTgt spid="83"/>
                                        </p:tgtEl>
                                      </p:cBhvr>
                                    </p:animEffect>
                                  </p:childTnLst>
                                </p:cTn>
                              </p:par>
                              <p:par>
                                <p:cTn id="50" presetID="22" presetClass="entr" presetSubtype="8" fill="hold" nodeType="with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wipe(left)">
                                      <p:cBhvr>
                                        <p:cTn id="52" dur="500"/>
                                        <p:tgtEl>
                                          <p:spTgt spid="84"/>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81"/>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82"/>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83"/>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84"/>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8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88"/>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72"/>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89"/>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63"/>
                                        </p:tgtEl>
                                        <p:attrNameLst>
                                          <p:attrName>style.visibility</p:attrName>
                                        </p:attrNameLst>
                                      </p:cBhvr>
                                      <p:to>
                                        <p:strVal val="hidden"/>
                                      </p:to>
                                    </p:set>
                                  </p:childTnLst>
                                </p:cTn>
                              </p:par>
                              <p:par>
                                <p:cTn id="79" presetID="1" presetClass="entr" presetSubtype="0" fill="hold" nodeType="withEffect">
                                  <p:stCondLst>
                                    <p:cond delay="0"/>
                                  </p:stCondLst>
                                  <p:childTnLst>
                                    <p:set>
                                      <p:cBhvr>
                                        <p:cTn id="80"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46" grpId="0"/>
      <p:bldP spid="43" grpId="0"/>
      <p:bldP spid="44" grpId="0"/>
      <p:bldP spid="49" grpId="0"/>
      <p:bldP spid="85" grpId="0"/>
      <p:bldP spid="85" grpId="1"/>
      <p:bldP spid="86" grpId="0" animBg="1"/>
      <p:bldP spid="8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47" name="Google Shape;100;p1">
            <a:extLst>
              <a:ext uri="{FF2B5EF4-FFF2-40B4-BE49-F238E27FC236}">
                <a16:creationId xmlns:a16="http://schemas.microsoft.com/office/drawing/2014/main" id="{9CADCA39-68C5-4348-A399-CA6F30803335}"/>
              </a:ext>
            </a:extLst>
          </p:cNvPr>
          <p:cNvSpPr txBox="1"/>
          <p:nvPr/>
        </p:nvSpPr>
        <p:spPr>
          <a:xfrm>
            <a:off x="62696" y="150479"/>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Enabling Trusted Post-Attack Analysis</a:t>
            </a:r>
            <a:endParaRPr lang="en-US" sz="4000" dirty="0">
              <a:solidFill>
                <a:schemeClr val="bg1"/>
              </a:solidFill>
              <a:latin typeface="Georgia"/>
              <a:ea typeface="Helvetica Neue Light"/>
              <a:cs typeface="Helvetica Neue Light"/>
            </a:endParaRPr>
          </a:p>
        </p:txBody>
      </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21</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Tracking Reads in Time Order</a:t>
            </a:r>
            <a:endParaRPr lang="en-US" sz="4000" dirty="0">
              <a:solidFill>
                <a:schemeClr val="bg1"/>
              </a:solidFill>
              <a:latin typeface="Georgia"/>
              <a:ea typeface="Helvetica Neue Light"/>
              <a:cs typeface="Helvetica Neue Light"/>
            </a:endParaRPr>
          </a:p>
        </p:txBody>
      </p:sp>
      <p:sp>
        <p:nvSpPr>
          <p:cNvPr id="20" name="TextBox 19">
            <a:extLst>
              <a:ext uri="{FF2B5EF4-FFF2-40B4-BE49-F238E27FC236}">
                <a16:creationId xmlns:a16="http://schemas.microsoft.com/office/drawing/2014/main" id="{4E6D61AE-E581-B049-A797-4E3E6C8C4C23}"/>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
        <p:nvSpPr>
          <p:cNvPr id="33" name="Rounded Rectangle 7">
            <a:extLst>
              <a:ext uri="{FF2B5EF4-FFF2-40B4-BE49-F238E27FC236}">
                <a16:creationId xmlns:a16="http://schemas.microsoft.com/office/drawing/2014/main" id="{D4A15650-7A6C-8542-98A1-ACD84F26478F}"/>
              </a:ext>
            </a:extLst>
          </p:cNvPr>
          <p:cNvSpPr/>
          <p:nvPr/>
        </p:nvSpPr>
        <p:spPr>
          <a:xfrm>
            <a:off x="3252937" y="4197772"/>
            <a:ext cx="5430234" cy="1897299"/>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pic>
        <p:nvPicPr>
          <p:cNvPr id="34" name="Picture 6">
            <a:extLst>
              <a:ext uri="{FF2B5EF4-FFF2-40B4-BE49-F238E27FC236}">
                <a16:creationId xmlns:a16="http://schemas.microsoft.com/office/drawing/2014/main" id="{5A6FC28F-DD62-8B47-80C5-0C2ADC0BD8EB}"/>
              </a:ext>
            </a:extLst>
          </p:cNvPr>
          <p:cNvPicPr>
            <a:picLocks noChangeArrowheads="1"/>
          </p:cNvPicPr>
          <p:nvPr/>
        </p:nvPicPr>
        <p:blipFill>
          <a:blip r:embed="rId3"/>
          <a:srcRect/>
          <a:stretch/>
        </p:blipFill>
        <p:spPr bwMode="auto">
          <a:xfrm>
            <a:off x="7344254" y="4880095"/>
            <a:ext cx="710754" cy="67209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8933F2D5-B351-8240-B96D-3DE670AA5740}"/>
              </a:ext>
            </a:extLst>
          </p:cNvPr>
          <p:cNvSpPr txBox="1"/>
          <p:nvPr/>
        </p:nvSpPr>
        <p:spPr>
          <a:xfrm>
            <a:off x="7656089" y="4190567"/>
            <a:ext cx="978153" cy="461665"/>
          </a:xfrm>
          <a:prstGeom prst="rect">
            <a:avLst/>
          </a:prstGeom>
          <a:noFill/>
        </p:spPr>
        <p:txBody>
          <a:bodyPr wrap="none" rtlCol="0">
            <a:spAutoFit/>
          </a:bodyPr>
          <a:lstStyle/>
          <a:p>
            <a:pPr algn="l"/>
            <a:r>
              <a:rPr lang="en-US" sz="2400" dirty="0">
                <a:latin typeface="Georgia" panose="02040502050405020303" pitchFamily="18" charset="0"/>
              </a:rPr>
              <a:t>RSSD</a:t>
            </a:r>
          </a:p>
        </p:txBody>
      </p:sp>
      <p:grpSp>
        <p:nvGrpSpPr>
          <p:cNvPr id="36" name="Group 35">
            <a:extLst>
              <a:ext uri="{FF2B5EF4-FFF2-40B4-BE49-F238E27FC236}">
                <a16:creationId xmlns:a16="http://schemas.microsoft.com/office/drawing/2014/main" id="{1E2F942E-361D-7746-8824-8BB178F00B1D}"/>
              </a:ext>
            </a:extLst>
          </p:cNvPr>
          <p:cNvGrpSpPr/>
          <p:nvPr/>
        </p:nvGrpSpPr>
        <p:grpSpPr>
          <a:xfrm>
            <a:off x="3929398" y="4549476"/>
            <a:ext cx="663801" cy="1010060"/>
            <a:chOff x="3929398" y="4549476"/>
            <a:chExt cx="663801" cy="1010060"/>
          </a:xfrm>
        </p:grpSpPr>
        <p:pic>
          <p:nvPicPr>
            <p:cNvPr id="37" name="Picture 2">
              <a:extLst>
                <a:ext uri="{FF2B5EF4-FFF2-40B4-BE49-F238E27FC236}">
                  <a16:creationId xmlns:a16="http://schemas.microsoft.com/office/drawing/2014/main" id="{A5A075CD-E620-624E-98F5-41A201B2B90F}"/>
                </a:ext>
              </a:extLst>
            </p:cNvPr>
            <p:cNvPicPr>
              <a:picLocks noChangeAspect="1" noChangeArrowheads="1"/>
            </p:cNvPicPr>
            <p:nvPr/>
          </p:nvPicPr>
          <p:blipFill>
            <a:blip r:embed="rId4"/>
            <a:srcRect/>
            <a:stretch/>
          </p:blipFill>
          <p:spPr bwMode="auto">
            <a:xfrm>
              <a:off x="3929398" y="4887438"/>
              <a:ext cx="663801" cy="672098"/>
            </a:xfrm>
            <a:prstGeom prst="rect">
              <a:avLst/>
            </a:prstGeom>
            <a:noFill/>
            <a:extLst>
              <a:ext uri="{909E8E84-426E-40DD-AFC4-6F175D3DCCD1}">
                <a14:hiddenFill xmlns:a14="http://schemas.microsoft.com/office/drawing/2010/main">
                  <a:solidFill>
                    <a:srgbClr val="FFFFFF"/>
                  </a:solidFill>
                </a14:hiddenFill>
              </a:ext>
            </a:extLst>
          </p:spPr>
        </p:pic>
        <p:sp>
          <p:nvSpPr>
            <p:cNvPr id="38" name="Down Arrow 37">
              <a:extLst>
                <a:ext uri="{FF2B5EF4-FFF2-40B4-BE49-F238E27FC236}">
                  <a16:creationId xmlns:a16="http://schemas.microsoft.com/office/drawing/2014/main" id="{1BA8C48D-BEDE-2D4C-9CC7-0CE3993AC3F2}"/>
                </a:ext>
              </a:extLst>
            </p:cNvPr>
            <p:cNvSpPr/>
            <p:nvPr/>
          </p:nvSpPr>
          <p:spPr>
            <a:xfrm>
              <a:off x="4087443" y="4549476"/>
              <a:ext cx="347710" cy="33796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2AC5C82B-CD35-4944-A565-5B4135C6E863}"/>
              </a:ext>
            </a:extLst>
          </p:cNvPr>
          <p:cNvGrpSpPr/>
          <p:nvPr/>
        </p:nvGrpSpPr>
        <p:grpSpPr>
          <a:xfrm>
            <a:off x="5661755" y="4544774"/>
            <a:ext cx="663801" cy="1014762"/>
            <a:chOff x="5661755" y="4544774"/>
            <a:chExt cx="663801" cy="1014762"/>
          </a:xfrm>
        </p:grpSpPr>
        <p:pic>
          <p:nvPicPr>
            <p:cNvPr id="40" name="Picture 2">
              <a:extLst>
                <a:ext uri="{FF2B5EF4-FFF2-40B4-BE49-F238E27FC236}">
                  <a16:creationId xmlns:a16="http://schemas.microsoft.com/office/drawing/2014/main" id="{9D3C064E-A7FA-9340-A016-D82294E20A17}"/>
                </a:ext>
              </a:extLst>
            </p:cNvPr>
            <p:cNvPicPr>
              <a:picLocks noChangeAspect="1" noChangeArrowheads="1"/>
            </p:cNvPicPr>
            <p:nvPr/>
          </p:nvPicPr>
          <p:blipFill>
            <a:blip r:embed="rId4"/>
            <a:srcRect/>
            <a:stretch/>
          </p:blipFill>
          <p:spPr bwMode="auto">
            <a:xfrm>
              <a:off x="5661755" y="4887438"/>
              <a:ext cx="663801" cy="672098"/>
            </a:xfrm>
            <a:prstGeom prst="rect">
              <a:avLst/>
            </a:prstGeom>
            <a:noFill/>
            <a:extLst>
              <a:ext uri="{909E8E84-426E-40DD-AFC4-6F175D3DCCD1}">
                <a14:hiddenFill xmlns:a14="http://schemas.microsoft.com/office/drawing/2010/main">
                  <a:solidFill>
                    <a:srgbClr val="FFFFFF"/>
                  </a:solidFill>
                </a14:hiddenFill>
              </a:ext>
            </a:extLst>
          </p:spPr>
        </p:pic>
        <p:sp>
          <p:nvSpPr>
            <p:cNvPr id="41" name="Down Arrow 40">
              <a:extLst>
                <a:ext uri="{FF2B5EF4-FFF2-40B4-BE49-F238E27FC236}">
                  <a16:creationId xmlns:a16="http://schemas.microsoft.com/office/drawing/2014/main" id="{379B958B-1F1C-1442-B1B4-AC5A5F35EB60}"/>
                </a:ext>
              </a:extLst>
            </p:cNvPr>
            <p:cNvSpPr/>
            <p:nvPr/>
          </p:nvSpPr>
          <p:spPr>
            <a:xfrm rot="10800000">
              <a:off x="5819800" y="4544774"/>
              <a:ext cx="347710" cy="33796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BB2677B8-CF4B-6D43-8F4F-1C129C7BCEE6}"/>
              </a:ext>
            </a:extLst>
          </p:cNvPr>
          <p:cNvSpPr txBox="1"/>
          <p:nvPr/>
        </p:nvSpPr>
        <p:spPr>
          <a:xfrm>
            <a:off x="3879622" y="5527492"/>
            <a:ext cx="763351" cy="369332"/>
          </a:xfrm>
          <a:prstGeom prst="rect">
            <a:avLst/>
          </a:prstGeom>
          <a:noFill/>
        </p:spPr>
        <p:txBody>
          <a:bodyPr wrap="none" rtlCol="0">
            <a:spAutoFit/>
          </a:bodyPr>
          <a:lstStyle/>
          <a:p>
            <a:pPr algn="l"/>
            <a:r>
              <a:rPr lang="en-US" dirty="0">
                <a:latin typeface="Georgia" panose="02040502050405020303" pitchFamily="18" charset="0"/>
              </a:rPr>
              <a:t>Write</a:t>
            </a:r>
          </a:p>
        </p:txBody>
      </p:sp>
      <p:sp>
        <p:nvSpPr>
          <p:cNvPr id="43" name="TextBox 42">
            <a:extLst>
              <a:ext uri="{FF2B5EF4-FFF2-40B4-BE49-F238E27FC236}">
                <a16:creationId xmlns:a16="http://schemas.microsoft.com/office/drawing/2014/main" id="{AA51CB94-1EE7-6E40-B785-D0272F599AF4}"/>
              </a:ext>
            </a:extLst>
          </p:cNvPr>
          <p:cNvSpPr txBox="1"/>
          <p:nvPr/>
        </p:nvSpPr>
        <p:spPr>
          <a:xfrm>
            <a:off x="5639231" y="5552194"/>
            <a:ext cx="708848" cy="369332"/>
          </a:xfrm>
          <a:prstGeom prst="rect">
            <a:avLst/>
          </a:prstGeom>
          <a:noFill/>
        </p:spPr>
        <p:txBody>
          <a:bodyPr wrap="none" rtlCol="0">
            <a:spAutoFit/>
          </a:bodyPr>
          <a:lstStyle/>
          <a:p>
            <a:pPr algn="l"/>
            <a:r>
              <a:rPr lang="en-US" dirty="0">
                <a:latin typeface="Georgia" panose="02040502050405020303" pitchFamily="18" charset="0"/>
              </a:rPr>
              <a:t>Read</a:t>
            </a:r>
          </a:p>
        </p:txBody>
      </p:sp>
      <p:sp>
        <p:nvSpPr>
          <p:cNvPr id="44" name="TextBox 43">
            <a:extLst>
              <a:ext uri="{FF2B5EF4-FFF2-40B4-BE49-F238E27FC236}">
                <a16:creationId xmlns:a16="http://schemas.microsoft.com/office/drawing/2014/main" id="{AFFF465D-4C41-8540-BF6B-C543AEA38273}"/>
              </a:ext>
            </a:extLst>
          </p:cNvPr>
          <p:cNvSpPr txBox="1"/>
          <p:nvPr/>
        </p:nvSpPr>
        <p:spPr>
          <a:xfrm>
            <a:off x="7353222" y="5575284"/>
            <a:ext cx="692818" cy="369332"/>
          </a:xfrm>
          <a:prstGeom prst="rect">
            <a:avLst/>
          </a:prstGeom>
          <a:noFill/>
        </p:spPr>
        <p:txBody>
          <a:bodyPr wrap="none" rtlCol="0">
            <a:spAutoFit/>
          </a:bodyPr>
          <a:lstStyle/>
          <a:p>
            <a:pPr algn="l"/>
            <a:r>
              <a:rPr lang="en-US" dirty="0">
                <a:latin typeface="Georgia" panose="02040502050405020303" pitchFamily="18" charset="0"/>
              </a:rPr>
              <a:t>Trim</a:t>
            </a:r>
          </a:p>
        </p:txBody>
      </p:sp>
      <p:grpSp>
        <p:nvGrpSpPr>
          <p:cNvPr id="4" name="Group 3" hidden="1">
            <a:extLst>
              <a:ext uri="{FF2B5EF4-FFF2-40B4-BE49-F238E27FC236}">
                <a16:creationId xmlns:a16="http://schemas.microsoft.com/office/drawing/2014/main" id="{093D7DA1-DF03-324B-9DCC-FB9CA3D67399}"/>
              </a:ext>
            </a:extLst>
          </p:cNvPr>
          <p:cNvGrpSpPr/>
          <p:nvPr/>
        </p:nvGrpSpPr>
        <p:grpSpPr>
          <a:xfrm>
            <a:off x="3233806" y="4190457"/>
            <a:ext cx="5449365" cy="1897300"/>
            <a:chOff x="3252937" y="1933542"/>
            <a:chExt cx="5449365" cy="1897300"/>
          </a:xfrm>
        </p:grpSpPr>
        <p:sp>
          <p:nvSpPr>
            <p:cNvPr id="25" name="Rectangle: Rounded Corners 21">
              <a:extLst>
                <a:ext uri="{FF2B5EF4-FFF2-40B4-BE49-F238E27FC236}">
                  <a16:creationId xmlns:a16="http://schemas.microsoft.com/office/drawing/2014/main" id="{B432B211-EB0A-6648-B259-AE1F8D004CCC}"/>
                </a:ext>
              </a:extLst>
            </p:cNvPr>
            <p:cNvSpPr/>
            <p:nvPr/>
          </p:nvSpPr>
          <p:spPr>
            <a:xfrm>
              <a:off x="3252937" y="1933542"/>
              <a:ext cx="5449365" cy="18973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Georgia" panose="02040502050405020303" pitchFamily="18" charset="0"/>
              </a:endParaRPr>
            </a:p>
          </p:txBody>
        </p:sp>
        <p:sp>
          <p:nvSpPr>
            <p:cNvPr id="26" name="TextBox 25">
              <a:extLst>
                <a:ext uri="{FF2B5EF4-FFF2-40B4-BE49-F238E27FC236}">
                  <a16:creationId xmlns:a16="http://schemas.microsoft.com/office/drawing/2014/main" id="{E27E9463-7E17-D24C-A469-1FAFB64F4626}"/>
                </a:ext>
              </a:extLst>
            </p:cNvPr>
            <p:cNvSpPr txBox="1"/>
            <p:nvPr/>
          </p:nvSpPr>
          <p:spPr>
            <a:xfrm>
              <a:off x="4118487" y="3257706"/>
              <a:ext cx="3613724" cy="400110"/>
            </a:xfrm>
            <a:prstGeom prst="rect">
              <a:avLst/>
            </a:prstGeom>
            <a:noFill/>
          </p:spPr>
          <p:txBody>
            <a:bodyPr wrap="square" rtlCol="0">
              <a:spAutoFit/>
            </a:bodyPr>
            <a:lstStyle/>
            <a:p>
              <a:pPr lvl="0" algn="ctr">
                <a:defRPr/>
              </a:pPr>
              <a:r>
                <a:rPr lang="en-US" sz="2000" dirty="0">
                  <a:solidFill>
                    <a:prstClr val="black"/>
                  </a:solidFill>
                  <a:latin typeface="Georgia" panose="02040502050405020303" pitchFamily="18" charset="0"/>
                </a:rPr>
                <a:t>Hardware-</a:t>
              </a:r>
              <a:r>
                <a:rPr kumimoji="0" lang="en-US" sz="2000" b="0" i="0" u="none" strike="noStrike" kern="1200" cap="none" spc="0" normalizeH="0" noProof="0" dirty="0">
                  <a:ln>
                    <a:noFill/>
                  </a:ln>
                  <a:solidFill>
                    <a:prstClr val="black"/>
                  </a:solidFill>
                  <a:effectLst/>
                  <a:uLnTx/>
                  <a:uFillTx/>
                  <a:latin typeface="Georgia" panose="02040502050405020303" pitchFamily="18" charset="0"/>
                </a:rPr>
                <a:t>Assisted Logging</a:t>
              </a:r>
              <a:endParaRPr kumimoji="0" lang="en-US" sz="2000" b="0" i="0" u="none" strike="noStrike" kern="1200" cap="none" spc="0" normalizeH="0" baseline="0" noProof="0" dirty="0">
                <a:ln>
                  <a:noFill/>
                </a:ln>
                <a:solidFill>
                  <a:prstClr val="black"/>
                </a:solidFill>
                <a:effectLst/>
                <a:uLnTx/>
                <a:uFillTx/>
                <a:latin typeface="Georgia" panose="02040502050405020303" pitchFamily="18" charset="0"/>
              </a:endParaRPr>
            </a:p>
          </p:txBody>
        </p:sp>
        <p:grpSp>
          <p:nvGrpSpPr>
            <p:cNvPr id="27" name="Group 26">
              <a:extLst>
                <a:ext uri="{FF2B5EF4-FFF2-40B4-BE49-F238E27FC236}">
                  <a16:creationId xmlns:a16="http://schemas.microsoft.com/office/drawing/2014/main" id="{D724F102-5670-574F-B3F3-6830F782167E}"/>
                </a:ext>
              </a:extLst>
            </p:cNvPr>
            <p:cNvGrpSpPr/>
            <p:nvPr/>
          </p:nvGrpSpPr>
          <p:grpSpPr>
            <a:xfrm>
              <a:off x="5154268" y="1985505"/>
              <a:ext cx="1499307" cy="1510698"/>
              <a:chOff x="9559218" y="1792376"/>
              <a:chExt cx="1911598" cy="1926532"/>
            </a:xfrm>
          </p:grpSpPr>
          <p:pic>
            <p:nvPicPr>
              <p:cNvPr id="28" name="Picture 6">
                <a:extLst>
                  <a:ext uri="{FF2B5EF4-FFF2-40B4-BE49-F238E27FC236}">
                    <a16:creationId xmlns:a16="http://schemas.microsoft.com/office/drawing/2014/main" id="{93B71D50-7A3A-E042-B138-F3ED27D8D0F2}"/>
                  </a:ext>
                </a:extLst>
              </p:cNvPr>
              <p:cNvPicPr>
                <a:picLocks noChangeAspect="1" noChangeArrowheads="1"/>
              </p:cNvPicPr>
              <p:nvPr/>
            </p:nvPicPr>
            <p:blipFill>
              <a:blip r:embed="rId5"/>
              <a:srcRect/>
              <a:stretch/>
            </p:blipFill>
            <p:spPr bwMode="auto">
              <a:xfrm>
                <a:off x="9559218" y="2323666"/>
                <a:ext cx="1354775" cy="135477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2E407A4A-8995-B245-B68D-ECE020DEFB0A}"/>
                  </a:ext>
                </a:extLst>
              </p:cNvPr>
              <p:cNvPicPr>
                <a:picLocks noChangeAspect="1" noChangeArrowheads="1"/>
              </p:cNvPicPr>
              <p:nvPr/>
            </p:nvPicPr>
            <p:blipFill>
              <a:blip r:embed="rId5"/>
              <a:srcRect/>
              <a:stretch/>
            </p:blipFill>
            <p:spPr bwMode="auto">
              <a:xfrm>
                <a:off x="10116041" y="2364133"/>
                <a:ext cx="1354775" cy="13547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a:extLst>
                  <a:ext uri="{FF2B5EF4-FFF2-40B4-BE49-F238E27FC236}">
                    <a16:creationId xmlns:a16="http://schemas.microsoft.com/office/drawing/2014/main" id="{DF8C57D0-8C03-AA4D-9D97-4669149BC772}"/>
                  </a:ext>
                </a:extLst>
              </p:cNvPr>
              <p:cNvPicPr>
                <a:picLocks noChangeAspect="1" noChangeArrowheads="1"/>
              </p:cNvPicPr>
              <p:nvPr/>
            </p:nvPicPr>
            <p:blipFill>
              <a:blip r:embed="rId5"/>
              <a:srcRect/>
              <a:stretch/>
            </p:blipFill>
            <p:spPr bwMode="auto">
              <a:xfrm>
                <a:off x="9878025" y="1792376"/>
                <a:ext cx="1354775" cy="135477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8" name="TextBox 97">
            <a:extLst>
              <a:ext uri="{FF2B5EF4-FFF2-40B4-BE49-F238E27FC236}">
                <a16:creationId xmlns:a16="http://schemas.microsoft.com/office/drawing/2014/main" id="{67A43B12-7556-5E4C-B448-A3770B7279CA}"/>
              </a:ext>
            </a:extLst>
          </p:cNvPr>
          <p:cNvSpPr txBox="1"/>
          <p:nvPr/>
        </p:nvSpPr>
        <p:spPr>
          <a:xfrm>
            <a:off x="5250604" y="3251473"/>
            <a:ext cx="1406154" cy="369332"/>
          </a:xfrm>
          <a:prstGeom prst="rect">
            <a:avLst/>
          </a:prstGeom>
          <a:noFill/>
        </p:spPr>
        <p:txBody>
          <a:bodyPr wrap="none" rtlCol="0">
            <a:spAutoFit/>
          </a:bodyPr>
          <a:lstStyle/>
          <a:p>
            <a:pPr algn="l"/>
            <a:r>
              <a:rPr lang="en-US" dirty="0">
                <a:latin typeface="Georgia" panose="02040502050405020303" pitchFamily="18" charset="0"/>
              </a:rPr>
              <a:t>Read Buffer</a:t>
            </a:r>
          </a:p>
        </p:txBody>
      </p:sp>
      <p:grpSp>
        <p:nvGrpSpPr>
          <p:cNvPr id="99" name="Group 98">
            <a:extLst>
              <a:ext uri="{FF2B5EF4-FFF2-40B4-BE49-F238E27FC236}">
                <a16:creationId xmlns:a16="http://schemas.microsoft.com/office/drawing/2014/main" id="{E1A3126E-DDB2-6A46-B138-49F7C78C1549}"/>
              </a:ext>
            </a:extLst>
          </p:cNvPr>
          <p:cNvGrpSpPr/>
          <p:nvPr/>
        </p:nvGrpSpPr>
        <p:grpSpPr>
          <a:xfrm>
            <a:off x="5053719" y="2415614"/>
            <a:ext cx="1799925" cy="821582"/>
            <a:chOff x="3443239" y="2530503"/>
            <a:chExt cx="1799925" cy="821582"/>
          </a:xfrm>
        </p:grpSpPr>
        <p:sp>
          <p:nvSpPr>
            <p:cNvPr id="100" name="Rectangle 99">
              <a:extLst>
                <a:ext uri="{FF2B5EF4-FFF2-40B4-BE49-F238E27FC236}">
                  <a16:creationId xmlns:a16="http://schemas.microsoft.com/office/drawing/2014/main" id="{B69B4AB2-F469-B340-90F8-AFA4D1A812E5}"/>
                </a:ext>
              </a:extLst>
            </p:cNvPr>
            <p:cNvSpPr/>
            <p:nvPr/>
          </p:nvSpPr>
          <p:spPr>
            <a:xfrm>
              <a:off x="3443239" y="2533938"/>
              <a:ext cx="1799925" cy="818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56E04F97-1FD3-0440-923B-DD07EF166622}"/>
                </a:ext>
              </a:extLst>
            </p:cNvPr>
            <p:cNvCxnSpPr>
              <a:cxnSpLocks/>
            </p:cNvCxnSpPr>
            <p:nvPr/>
          </p:nvCxnSpPr>
          <p:spPr>
            <a:xfrm>
              <a:off x="3703121" y="2533938"/>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A1AEFB9-CEC8-E448-B877-61EB1599201F}"/>
                </a:ext>
              </a:extLst>
            </p:cNvPr>
            <p:cNvCxnSpPr>
              <a:cxnSpLocks/>
            </p:cNvCxnSpPr>
            <p:nvPr/>
          </p:nvCxnSpPr>
          <p:spPr>
            <a:xfrm>
              <a:off x="3953122" y="2533938"/>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84960A4-82BB-7E4F-8CD7-D5AA28AB9BEE}"/>
                </a:ext>
              </a:extLst>
            </p:cNvPr>
            <p:cNvCxnSpPr>
              <a:cxnSpLocks/>
            </p:cNvCxnSpPr>
            <p:nvPr/>
          </p:nvCxnSpPr>
          <p:spPr>
            <a:xfrm>
              <a:off x="4182487" y="2533938"/>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173A4F4-794D-BE41-8E70-042EC36F17D6}"/>
                </a:ext>
              </a:extLst>
            </p:cNvPr>
            <p:cNvCxnSpPr>
              <a:cxnSpLocks/>
            </p:cNvCxnSpPr>
            <p:nvPr/>
          </p:nvCxnSpPr>
          <p:spPr>
            <a:xfrm>
              <a:off x="4425678" y="2533938"/>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4818D55-95D8-4E4D-BF20-A787CB48240B}"/>
                </a:ext>
              </a:extLst>
            </p:cNvPr>
            <p:cNvCxnSpPr>
              <a:cxnSpLocks/>
            </p:cNvCxnSpPr>
            <p:nvPr/>
          </p:nvCxnSpPr>
          <p:spPr>
            <a:xfrm>
              <a:off x="4685083" y="2533938"/>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6F4E236-38DB-DF4A-A923-10F7B7AC4A78}"/>
                </a:ext>
              </a:extLst>
            </p:cNvPr>
            <p:cNvCxnSpPr>
              <a:cxnSpLocks/>
            </p:cNvCxnSpPr>
            <p:nvPr/>
          </p:nvCxnSpPr>
          <p:spPr>
            <a:xfrm>
              <a:off x="4950972" y="2533938"/>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E4C9C1EF-12E6-2E46-BD37-4175FEF1B465}"/>
                </a:ext>
              </a:extLst>
            </p:cNvPr>
            <p:cNvSpPr/>
            <p:nvPr/>
          </p:nvSpPr>
          <p:spPr>
            <a:xfrm>
              <a:off x="3454574" y="2530503"/>
              <a:ext cx="239144" cy="818146"/>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Rectangle 107">
            <a:extLst>
              <a:ext uri="{FF2B5EF4-FFF2-40B4-BE49-F238E27FC236}">
                <a16:creationId xmlns:a16="http://schemas.microsoft.com/office/drawing/2014/main" id="{292DD544-96B0-DA4B-8C36-1C51D73CCAA0}"/>
              </a:ext>
            </a:extLst>
          </p:cNvPr>
          <p:cNvSpPr/>
          <p:nvPr/>
        </p:nvSpPr>
        <p:spPr>
          <a:xfrm>
            <a:off x="4422276" y="1421900"/>
            <a:ext cx="791145"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LPA</a:t>
            </a:r>
          </a:p>
        </p:txBody>
      </p:sp>
      <p:sp>
        <p:nvSpPr>
          <p:cNvPr id="109" name="Rectangle 108">
            <a:extLst>
              <a:ext uri="{FF2B5EF4-FFF2-40B4-BE49-F238E27FC236}">
                <a16:creationId xmlns:a16="http://schemas.microsoft.com/office/drawing/2014/main" id="{A1E3D375-5E48-4647-9667-40990CA1FDC6}"/>
              </a:ext>
            </a:extLst>
          </p:cNvPr>
          <p:cNvSpPr/>
          <p:nvPr/>
        </p:nvSpPr>
        <p:spPr>
          <a:xfrm>
            <a:off x="5208714" y="1421899"/>
            <a:ext cx="1344944"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Timestamp</a:t>
            </a:r>
          </a:p>
        </p:txBody>
      </p:sp>
      <p:cxnSp>
        <p:nvCxnSpPr>
          <p:cNvPr id="110" name="Straight Connector 109">
            <a:extLst>
              <a:ext uri="{FF2B5EF4-FFF2-40B4-BE49-F238E27FC236}">
                <a16:creationId xmlns:a16="http://schemas.microsoft.com/office/drawing/2014/main" id="{679D164C-BDE5-9543-8D30-BB893AE74FD3}"/>
              </a:ext>
            </a:extLst>
          </p:cNvPr>
          <p:cNvCxnSpPr>
            <a:cxnSpLocks/>
          </p:cNvCxnSpPr>
          <p:nvPr/>
        </p:nvCxnSpPr>
        <p:spPr>
          <a:xfrm>
            <a:off x="4456760" y="1867244"/>
            <a:ext cx="595322" cy="54412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AE72EFB-A8E3-824E-A61E-DB6BCA599852}"/>
              </a:ext>
            </a:extLst>
          </p:cNvPr>
          <p:cNvCxnSpPr>
            <a:cxnSpLocks/>
          </p:cNvCxnSpPr>
          <p:nvPr/>
        </p:nvCxnSpPr>
        <p:spPr>
          <a:xfrm flipV="1">
            <a:off x="5313601" y="1842886"/>
            <a:ext cx="1254294" cy="59382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51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4"/>
                                        </p:tgtEl>
                                        <p:attrNameLst>
                                          <p:attrName>style.opacity</p:attrName>
                                        </p:attrNameLst>
                                      </p:cBhvr>
                                      <p:to>
                                        <p:strVal val="0.25"/>
                                      </p:to>
                                    </p:set>
                                    <p:animEffect filter="image" prLst="opacity: 0.25">
                                      <p:cBhvr rctx="IE">
                                        <p:cTn id="7" dur="indefinite"/>
                                        <p:tgtEl>
                                          <p:spTgt spid="34"/>
                                        </p:tgtEl>
                                      </p:cBhvr>
                                    </p:animEffect>
                                  </p:childTnLst>
                                </p:cTn>
                              </p:par>
                              <p:par>
                                <p:cTn id="8" presetID="9" presetClass="emph" presetSubtype="0" grpId="0" nodeType="withEffect">
                                  <p:stCondLst>
                                    <p:cond delay="0"/>
                                  </p:stCondLst>
                                  <p:childTnLst>
                                    <p:set>
                                      <p:cBhvr>
                                        <p:cTn id="9" dur="indefinite"/>
                                        <p:tgtEl>
                                          <p:spTgt spid="44"/>
                                        </p:tgtEl>
                                        <p:attrNameLst>
                                          <p:attrName>style.opacity</p:attrName>
                                        </p:attrNameLst>
                                      </p:cBhvr>
                                      <p:to>
                                        <p:strVal val="0.25"/>
                                      </p:to>
                                    </p:set>
                                    <p:animEffect filter="image" prLst="opacity: 0.25">
                                      <p:cBhvr rctx="IE">
                                        <p:cTn id="10" dur="indefinite"/>
                                        <p:tgtEl>
                                          <p:spTgt spid="44"/>
                                        </p:tgtEl>
                                      </p:cBhvr>
                                    </p:animEffect>
                                  </p:childTnLst>
                                </p:cTn>
                              </p:par>
                              <p:par>
                                <p:cTn id="11" presetID="9" presetClass="emph" presetSubtype="0" grpId="0" nodeType="withEffect">
                                  <p:stCondLst>
                                    <p:cond delay="0"/>
                                  </p:stCondLst>
                                  <p:childTnLst>
                                    <p:set>
                                      <p:cBhvr>
                                        <p:cTn id="12" dur="indefinite"/>
                                        <p:tgtEl>
                                          <p:spTgt spid="42"/>
                                        </p:tgtEl>
                                        <p:attrNameLst>
                                          <p:attrName>style.opacity</p:attrName>
                                        </p:attrNameLst>
                                      </p:cBhvr>
                                      <p:to>
                                        <p:strVal val="0.25"/>
                                      </p:to>
                                    </p:set>
                                    <p:animEffect filter="image" prLst="opacity: 0.25">
                                      <p:cBhvr rctx="IE">
                                        <p:cTn id="13" dur="indefinite"/>
                                        <p:tgtEl>
                                          <p:spTgt spid="42"/>
                                        </p:tgtEl>
                                      </p:cBhvr>
                                    </p:animEffect>
                                  </p:childTnLst>
                                </p:cTn>
                              </p:par>
                              <p:par>
                                <p:cTn id="14" presetID="9" presetClass="emph" presetSubtype="0" nodeType="withEffect">
                                  <p:stCondLst>
                                    <p:cond delay="0"/>
                                  </p:stCondLst>
                                  <p:childTnLst>
                                    <p:set>
                                      <p:cBhvr>
                                        <p:cTn id="15" dur="indefinite"/>
                                        <p:tgtEl>
                                          <p:spTgt spid="36"/>
                                        </p:tgtEl>
                                        <p:attrNameLst>
                                          <p:attrName>style.opacity</p:attrName>
                                        </p:attrNameLst>
                                      </p:cBhvr>
                                      <p:to>
                                        <p:strVal val="0.25"/>
                                      </p:to>
                                    </p:set>
                                    <p:animEffect filter="image" prLst="opacity: 0.25">
                                      <p:cBhvr rctx="IE">
                                        <p:cTn id="16" dur="indefinite"/>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wipe(down)">
                                      <p:cBhvr>
                                        <p:cTn id="27" dur="500"/>
                                        <p:tgtEl>
                                          <p:spTgt spid="110"/>
                                        </p:tgtEl>
                                      </p:cBhvr>
                                    </p:animEffect>
                                  </p:childTnLst>
                                </p:cTn>
                              </p:par>
                              <p:par>
                                <p:cTn id="28" presetID="22" presetClass="entr" presetSubtype="4" fill="hold" nodeType="with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wipe(down)">
                                      <p:cBhvr>
                                        <p:cTn id="30" dur="500"/>
                                        <p:tgtEl>
                                          <p:spTgt spid="111"/>
                                        </p:tgtEl>
                                      </p:cBhvr>
                                    </p:animEffec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108"/>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98" grpId="0"/>
      <p:bldP spid="108" grpId="0" animBg="1"/>
      <p:bldP spid="10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47" name="Google Shape;100;p1">
            <a:extLst>
              <a:ext uri="{FF2B5EF4-FFF2-40B4-BE49-F238E27FC236}">
                <a16:creationId xmlns:a16="http://schemas.microsoft.com/office/drawing/2014/main" id="{9CADCA39-68C5-4348-A399-CA6F30803335}"/>
              </a:ext>
            </a:extLst>
          </p:cNvPr>
          <p:cNvSpPr txBox="1"/>
          <p:nvPr/>
        </p:nvSpPr>
        <p:spPr>
          <a:xfrm>
            <a:off x="62696" y="150479"/>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Enabling Trusted Post-Attack Analysis</a:t>
            </a:r>
            <a:endParaRPr lang="en-US" sz="4000" dirty="0">
              <a:solidFill>
                <a:schemeClr val="bg1"/>
              </a:solidFill>
              <a:latin typeface="Georgia"/>
              <a:ea typeface="Helvetica Neue Light"/>
              <a:cs typeface="Helvetica Neue Light"/>
            </a:endParaRPr>
          </a:p>
        </p:txBody>
      </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22</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Tracking Trims in Time Order</a:t>
            </a:r>
            <a:endParaRPr lang="en-US" sz="4000" dirty="0">
              <a:solidFill>
                <a:schemeClr val="bg1"/>
              </a:solidFill>
              <a:latin typeface="Georgia"/>
              <a:ea typeface="Helvetica Neue Light"/>
              <a:cs typeface="Helvetica Neue Light"/>
            </a:endParaRPr>
          </a:p>
        </p:txBody>
      </p:sp>
      <p:sp>
        <p:nvSpPr>
          <p:cNvPr id="20" name="TextBox 19">
            <a:extLst>
              <a:ext uri="{FF2B5EF4-FFF2-40B4-BE49-F238E27FC236}">
                <a16:creationId xmlns:a16="http://schemas.microsoft.com/office/drawing/2014/main" id="{4E6D61AE-E581-B049-A797-4E3E6C8C4C23}"/>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
        <p:nvSpPr>
          <p:cNvPr id="33" name="Rounded Rectangle 7">
            <a:extLst>
              <a:ext uri="{FF2B5EF4-FFF2-40B4-BE49-F238E27FC236}">
                <a16:creationId xmlns:a16="http://schemas.microsoft.com/office/drawing/2014/main" id="{D4A15650-7A6C-8542-98A1-ACD84F26478F}"/>
              </a:ext>
            </a:extLst>
          </p:cNvPr>
          <p:cNvSpPr/>
          <p:nvPr/>
        </p:nvSpPr>
        <p:spPr>
          <a:xfrm>
            <a:off x="3252937" y="4197772"/>
            <a:ext cx="5430234" cy="1897299"/>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pic>
        <p:nvPicPr>
          <p:cNvPr id="34" name="Picture 6">
            <a:extLst>
              <a:ext uri="{FF2B5EF4-FFF2-40B4-BE49-F238E27FC236}">
                <a16:creationId xmlns:a16="http://schemas.microsoft.com/office/drawing/2014/main" id="{5A6FC28F-DD62-8B47-80C5-0C2ADC0BD8EB}"/>
              </a:ext>
            </a:extLst>
          </p:cNvPr>
          <p:cNvPicPr>
            <a:picLocks noChangeArrowheads="1"/>
          </p:cNvPicPr>
          <p:nvPr/>
        </p:nvPicPr>
        <p:blipFill>
          <a:blip r:embed="rId3"/>
          <a:srcRect/>
          <a:stretch/>
        </p:blipFill>
        <p:spPr bwMode="auto">
          <a:xfrm>
            <a:off x="7344254" y="4880095"/>
            <a:ext cx="710754" cy="67209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8933F2D5-B351-8240-B96D-3DE670AA5740}"/>
              </a:ext>
            </a:extLst>
          </p:cNvPr>
          <p:cNvSpPr txBox="1"/>
          <p:nvPr/>
        </p:nvSpPr>
        <p:spPr>
          <a:xfrm>
            <a:off x="7656089" y="4190567"/>
            <a:ext cx="978153" cy="461665"/>
          </a:xfrm>
          <a:prstGeom prst="rect">
            <a:avLst/>
          </a:prstGeom>
          <a:noFill/>
        </p:spPr>
        <p:txBody>
          <a:bodyPr wrap="none" rtlCol="0">
            <a:spAutoFit/>
          </a:bodyPr>
          <a:lstStyle/>
          <a:p>
            <a:pPr algn="l"/>
            <a:r>
              <a:rPr lang="en-US" sz="2400" dirty="0">
                <a:latin typeface="Georgia" panose="02040502050405020303" pitchFamily="18" charset="0"/>
              </a:rPr>
              <a:t>RSSD</a:t>
            </a:r>
          </a:p>
        </p:txBody>
      </p:sp>
      <p:grpSp>
        <p:nvGrpSpPr>
          <p:cNvPr id="36" name="Group 35">
            <a:extLst>
              <a:ext uri="{FF2B5EF4-FFF2-40B4-BE49-F238E27FC236}">
                <a16:creationId xmlns:a16="http://schemas.microsoft.com/office/drawing/2014/main" id="{1E2F942E-361D-7746-8824-8BB178F00B1D}"/>
              </a:ext>
            </a:extLst>
          </p:cNvPr>
          <p:cNvGrpSpPr/>
          <p:nvPr/>
        </p:nvGrpSpPr>
        <p:grpSpPr>
          <a:xfrm>
            <a:off x="3929398" y="4549476"/>
            <a:ext cx="663801" cy="1010060"/>
            <a:chOff x="3929398" y="4549476"/>
            <a:chExt cx="663801" cy="1010060"/>
          </a:xfrm>
        </p:grpSpPr>
        <p:pic>
          <p:nvPicPr>
            <p:cNvPr id="37" name="Picture 2">
              <a:extLst>
                <a:ext uri="{FF2B5EF4-FFF2-40B4-BE49-F238E27FC236}">
                  <a16:creationId xmlns:a16="http://schemas.microsoft.com/office/drawing/2014/main" id="{A5A075CD-E620-624E-98F5-41A201B2B90F}"/>
                </a:ext>
              </a:extLst>
            </p:cNvPr>
            <p:cNvPicPr>
              <a:picLocks noChangeAspect="1" noChangeArrowheads="1"/>
            </p:cNvPicPr>
            <p:nvPr/>
          </p:nvPicPr>
          <p:blipFill>
            <a:blip r:embed="rId4"/>
            <a:srcRect/>
            <a:stretch/>
          </p:blipFill>
          <p:spPr bwMode="auto">
            <a:xfrm>
              <a:off x="3929398" y="4887438"/>
              <a:ext cx="663801" cy="672098"/>
            </a:xfrm>
            <a:prstGeom prst="rect">
              <a:avLst/>
            </a:prstGeom>
            <a:noFill/>
            <a:extLst>
              <a:ext uri="{909E8E84-426E-40DD-AFC4-6F175D3DCCD1}">
                <a14:hiddenFill xmlns:a14="http://schemas.microsoft.com/office/drawing/2010/main">
                  <a:solidFill>
                    <a:srgbClr val="FFFFFF"/>
                  </a:solidFill>
                </a14:hiddenFill>
              </a:ext>
            </a:extLst>
          </p:spPr>
        </p:pic>
        <p:sp>
          <p:nvSpPr>
            <p:cNvPr id="38" name="Down Arrow 37">
              <a:extLst>
                <a:ext uri="{FF2B5EF4-FFF2-40B4-BE49-F238E27FC236}">
                  <a16:creationId xmlns:a16="http://schemas.microsoft.com/office/drawing/2014/main" id="{1BA8C48D-BEDE-2D4C-9CC7-0CE3993AC3F2}"/>
                </a:ext>
              </a:extLst>
            </p:cNvPr>
            <p:cNvSpPr/>
            <p:nvPr/>
          </p:nvSpPr>
          <p:spPr>
            <a:xfrm>
              <a:off x="4087443" y="4549476"/>
              <a:ext cx="347710" cy="33796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2AC5C82B-CD35-4944-A565-5B4135C6E863}"/>
              </a:ext>
            </a:extLst>
          </p:cNvPr>
          <p:cNvGrpSpPr/>
          <p:nvPr/>
        </p:nvGrpSpPr>
        <p:grpSpPr>
          <a:xfrm>
            <a:off x="5661755" y="4544774"/>
            <a:ext cx="663801" cy="1014762"/>
            <a:chOff x="5661755" y="4544774"/>
            <a:chExt cx="663801" cy="1014762"/>
          </a:xfrm>
        </p:grpSpPr>
        <p:pic>
          <p:nvPicPr>
            <p:cNvPr id="40" name="Picture 2">
              <a:extLst>
                <a:ext uri="{FF2B5EF4-FFF2-40B4-BE49-F238E27FC236}">
                  <a16:creationId xmlns:a16="http://schemas.microsoft.com/office/drawing/2014/main" id="{9D3C064E-A7FA-9340-A016-D82294E20A17}"/>
                </a:ext>
              </a:extLst>
            </p:cNvPr>
            <p:cNvPicPr>
              <a:picLocks noChangeAspect="1" noChangeArrowheads="1"/>
            </p:cNvPicPr>
            <p:nvPr/>
          </p:nvPicPr>
          <p:blipFill>
            <a:blip r:embed="rId4"/>
            <a:srcRect/>
            <a:stretch/>
          </p:blipFill>
          <p:spPr bwMode="auto">
            <a:xfrm>
              <a:off x="5661755" y="4887438"/>
              <a:ext cx="663801" cy="672098"/>
            </a:xfrm>
            <a:prstGeom prst="rect">
              <a:avLst/>
            </a:prstGeom>
            <a:noFill/>
            <a:extLst>
              <a:ext uri="{909E8E84-426E-40DD-AFC4-6F175D3DCCD1}">
                <a14:hiddenFill xmlns:a14="http://schemas.microsoft.com/office/drawing/2010/main">
                  <a:solidFill>
                    <a:srgbClr val="FFFFFF"/>
                  </a:solidFill>
                </a14:hiddenFill>
              </a:ext>
            </a:extLst>
          </p:spPr>
        </p:pic>
        <p:sp>
          <p:nvSpPr>
            <p:cNvPr id="41" name="Down Arrow 40">
              <a:extLst>
                <a:ext uri="{FF2B5EF4-FFF2-40B4-BE49-F238E27FC236}">
                  <a16:creationId xmlns:a16="http://schemas.microsoft.com/office/drawing/2014/main" id="{379B958B-1F1C-1442-B1B4-AC5A5F35EB60}"/>
                </a:ext>
              </a:extLst>
            </p:cNvPr>
            <p:cNvSpPr/>
            <p:nvPr/>
          </p:nvSpPr>
          <p:spPr>
            <a:xfrm rot="10800000">
              <a:off x="5819800" y="4544774"/>
              <a:ext cx="347710" cy="33796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BB2677B8-CF4B-6D43-8F4F-1C129C7BCEE6}"/>
              </a:ext>
            </a:extLst>
          </p:cNvPr>
          <p:cNvSpPr txBox="1"/>
          <p:nvPr/>
        </p:nvSpPr>
        <p:spPr>
          <a:xfrm>
            <a:off x="3879622" y="5527492"/>
            <a:ext cx="763351" cy="369332"/>
          </a:xfrm>
          <a:prstGeom prst="rect">
            <a:avLst/>
          </a:prstGeom>
          <a:noFill/>
        </p:spPr>
        <p:txBody>
          <a:bodyPr wrap="none" rtlCol="0">
            <a:spAutoFit/>
          </a:bodyPr>
          <a:lstStyle/>
          <a:p>
            <a:pPr algn="l"/>
            <a:r>
              <a:rPr lang="en-US" dirty="0">
                <a:latin typeface="Georgia" panose="02040502050405020303" pitchFamily="18" charset="0"/>
              </a:rPr>
              <a:t>Write</a:t>
            </a:r>
          </a:p>
        </p:txBody>
      </p:sp>
      <p:sp>
        <p:nvSpPr>
          <p:cNvPr id="43" name="TextBox 42">
            <a:extLst>
              <a:ext uri="{FF2B5EF4-FFF2-40B4-BE49-F238E27FC236}">
                <a16:creationId xmlns:a16="http://schemas.microsoft.com/office/drawing/2014/main" id="{AA51CB94-1EE7-6E40-B785-D0272F599AF4}"/>
              </a:ext>
            </a:extLst>
          </p:cNvPr>
          <p:cNvSpPr txBox="1"/>
          <p:nvPr/>
        </p:nvSpPr>
        <p:spPr>
          <a:xfrm>
            <a:off x="5639231" y="5552194"/>
            <a:ext cx="708848" cy="369332"/>
          </a:xfrm>
          <a:prstGeom prst="rect">
            <a:avLst/>
          </a:prstGeom>
          <a:noFill/>
        </p:spPr>
        <p:txBody>
          <a:bodyPr wrap="none" rtlCol="0">
            <a:spAutoFit/>
          </a:bodyPr>
          <a:lstStyle/>
          <a:p>
            <a:pPr algn="l"/>
            <a:r>
              <a:rPr lang="en-US" dirty="0">
                <a:latin typeface="Georgia" panose="02040502050405020303" pitchFamily="18" charset="0"/>
              </a:rPr>
              <a:t>Read</a:t>
            </a:r>
          </a:p>
        </p:txBody>
      </p:sp>
      <p:sp>
        <p:nvSpPr>
          <p:cNvPr id="44" name="TextBox 43">
            <a:extLst>
              <a:ext uri="{FF2B5EF4-FFF2-40B4-BE49-F238E27FC236}">
                <a16:creationId xmlns:a16="http://schemas.microsoft.com/office/drawing/2014/main" id="{AFFF465D-4C41-8540-BF6B-C543AEA38273}"/>
              </a:ext>
            </a:extLst>
          </p:cNvPr>
          <p:cNvSpPr txBox="1"/>
          <p:nvPr/>
        </p:nvSpPr>
        <p:spPr>
          <a:xfrm>
            <a:off x="7353222" y="5575284"/>
            <a:ext cx="692818" cy="369332"/>
          </a:xfrm>
          <a:prstGeom prst="rect">
            <a:avLst/>
          </a:prstGeom>
          <a:noFill/>
        </p:spPr>
        <p:txBody>
          <a:bodyPr wrap="none" rtlCol="0">
            <a:spAutoFit/>
          </a:bodyPr>
          <a:lstStyle/>
          <a:p>
            <a:pPr algn="l"/>
            <a:r>
              <a:rPr lang="en-US" dirty="0">
                <a:latin typeface="Georgia" panose="02040502050405020303" pitchFamily="18" charset="0"/>
              </a:rPr>
              <a:t>Trim</a:t>
            </a:r>
          </a:p>
        </p:txBody>
      </p:sp>
      <p:grpSp>
        <p:nvGrpSpPr>
          <p:cNvPr id="4" name="Group 3" hidden="1">
            <a:extLst>
              <a:ext uri="{FF2B5EF4-FFF2-40B4-BE49-F238E27FC236}">
                <a16:creationId xmlns:a16="http://schemas.microsoft.com/office/drawing/2014/main" id="{093D7DA1-DF03-324B-9DCC-FB9CA3D67399}"/>
              </a:ext>
            </a:extLst>
          </p:cNvPr>
          <p:cNvGrpSpPr/>
          <p:nvPr/>
        </p:nvGrpSpPr>
        <p:grpSpPr>
          <a:xfrm>
            <a:off x="3233806" y="4190457"/>
            <a:ext cx="5449365" cy="1897300"/>
            <a:chOff x="3252937" y="1933542"/>
            <a:chExt cx="5449365" cy="1897300"/>
          </a:xfrm>
        </p:grpSpPr>
        <p:sp>
          <p:nvSpPr>
            <p:cNvPr id="25" name="Rectangle: Rounded Corners 21">
              <a:extLst>
                <a:ext uri="{FF2B5EF4-FFF2-40B4-BE49-F238E27FC236}">
                  <a16:creationId xmlns:a16="http://schemas.microsoft.com/office/drawing/2014/main" id="{B432B211-EB0A-6648-B259-AE1F8D004CCC}"/>
                </a:ext>
              </a:extLst>
            </p:cNvPr>
            <p:cNvSpPr/>
            <p:nvPr/>
          </p:nvSpPr>
          <p:spPr>
            <a:xfrm>
              <a:off x="3252937" y="1933542"/>
              <a:ext cx="5449365" cy="18973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Georgia" panose="02040502050405020303" pitchFamily="18" charset="0"/>
              </a:endParaRPr>
            </a:p>
          </p:txBody>
        </p:sp>
        <p:sp>
          <p:nvSpPr>
            <p:cNvPr id="26" name="TextBox 25">
              <a:extLst>
                <a:ext uri="{FF2B5EF4-FFF2-40B4-BE49-F238E27FC236}">
                  <a16:creationId xmlns:a16="http://schemas.microsoft.com/office/drawing/2014/main" id="{E27E9463-7E17-D24C-A469-1FAFB64F4626}"/>
                </a:ext>
              </a:extLst>
            </p:cNvPr>
            <p:cNvSpPr txBox="1"/>
            <p:nvPr/>
          </p:nvSpPr>
          <p:spPr>
            <a:xfrm>
              <a:off x="4118487" y="3257706"/>
              <a:ext cx="3613724" cy="400110"/>
            </a:xfrm>
            <a:prstGeom prst="rect">
              <a:avLst/>
            </a:prstGeom>
            <a:noFill/>
          </p:spPr>
          <p:txBody>
            <a:bodyPr wrap="square" rtlCol="0">
              <a:spAutoFit/>
            </a:bodyPr>
            <a:lstStyle/>
            <a:p>
              <a:pPr lvl="0" algn="ctr">
                <a:defRPr/>
              </a:pPr>
              <a:r>
                <a:rPr lang="en-US" sz="2000" dirty="0">
                  <a:solidFill>
                    <a:prstClr val="black"/>
                  </a:solidFill>
                  <a:latin typeface="Georgia" panose="02040502050405020303" pitchFamily="18" charset="0"/>
                </a:rPr>
                <a:t>Hardware-</a:t>
              </a:r>
              <a:r>
                <a:rPr kumimoji="0" lang="en-US" sz="2000" b="0" i="0" u="none" strike="noStrike" kern="1200" cap="none" spc="0" normalizeH="0" noProof="0" dirty="0">
                  <a:ln>
                    <a:noFill/>
                  </a:ln>
                  <a:solidFill>
                    <a:prstClr val="black"/>
                  </a:solidFill>
                  <a:effectLst/>
                  <a:uLnTx/>
                  <a:uFillTx/>
                  <a:latin typeface="Georgia" panose="02040502050405020303" pitchFamily="18" charset="0"/>
                </a:rPr>
                <a:t>Assisted Logging</a:t>
              </a:r>
              <a:endParaRPr kumimoji="0" lang="en-US" sz="2000" b="0" i="0" u="none" strike="noStrike" kern="1200" cap="none" spc="0" normalizeH="0" baseline="0" noProof="0" dirty="0">
                <a:ln>
                  <a:noFill/>
                </a:ln>
                <a:solidFill>
                  <a:prstClr val="black"/>
                </a:solidFill>
                <a:effectLst/>
                <a:uLnTx/>
                <a:uFillTx/>
                <a:latin typeface="Georgia" panose="02040502050405020303" pitchFamily="18" charset="0"/>
              </a:endParaRPr>
            </a:p>
          </p:txBody>
        </p:sp>
        <p:grpSp>
          <p:nvGrpSpPr>
            <p:cNvPr id="27" name="Group 26">
              <a:extLst>
                <a:ext uri="{FF2B5EF4-FFF2-40B4-BE49-F238E27FC236}">
                  <a16:creationId xmlns:a16="http://schemas.microsoft.com/office/drawing/2014/main" id="{D724F102-5670-574F-B3F3-6830F782167E}"/>
                </a:ext>
              </a:extLst>
            </p:cNvPr>
            <p:cNvGrpSpPr/>
            <p:nvPr/>
          </p:nvGrpSpPr>
          <p:grpSpPr>
            <a:xfrm>
              <a:off x="5154268" y="1985505"/>
              <a:ext cx="1499307" cy="1510698"/>
              <a:chOff x="9559218" y="1792376"/>
              <a:chExt cx="1911598" cy="1926532"/>
            </a:xfrm>
          </p:grpSpPr>
          <p:pic>
            <p:nvPicPr>
              <p:cNvPr id="28" name="Picture 6">
                <a:extLst>
                  <a:ext uri="{FF2B5EF4-FFF2-40B4-BE49-F238E27FC236}">
                    <a16:creationId xmlns:a16="http://schemas.microsoft.com/office/drawing/2014/main" id="{93B71D50-7A3A-E042-B138-F3ED27D8D0F2}"/>
                  </a:ext>
                </a:extLst>
              </p:cNvPr>
              <p:cNvPicPr>
                <a:picLocks noChangeAspect="1" noChangeArrowheads="1"/>
              </p:cNvPicPr>
              <p:nvPr/>
            </p:nvPicPr>
            <p:blipFill>
              <a:blip r:embed="rId5"/>
              <a:srcRect/>
              <a:stretch/>
            </p:blipFill>
            <p:spPr bwMode="auto">
              <a:xfrm>
                <a:off x="9559218" y="2323666"/>
                <a:ext cx="1354775" cy="135477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2E407A4A-8995-B245-B68D-ECE020DEFB0A}"/>
                  </a:ext>
                </a:extLst>
              </p:cNvPr>
              <p:cNvPicPr>
                <a:picLocks noChangeAspect="1" noChangeArrowheads="1"/>
              </p:cNvPicPr>
              <p:nvPr/>
            </p:nvPicPr>
            <p:blipFill>
              <a:blip r:embed="rId5"/>
              <a:srcRect/>
              <a:stretch/>
            </p:blipFill>
            <p:spPr bwMode="auto">
              <a:xfrm>
                <a:off x="10116041" y="2364133"/>
                <a:ext cx="1354775" cy="135477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a:extLst>
                  <a:ext uri="{FF2B5EF4-FFF2-40B4-BE49-F238E27FC236}">
                    <a16:creationId xmlns:a16="http://schemas.microsoft.com/office/drawing/2014/main" id="{DF8C57D0-8C03-AA4D-9D97-4669149BC772}"/>
                  </a:ext>
                </a:extLst>
              </p:cNvPr>
              <p:cNvPicPr>
                <a:picLocks noChangeAspect="1" noChangeArrowheads="1"/>
              </p:cNvPicPr>
              <p:nvPr/>
            </p:nvPicPr>
            <p:blipFill>
              <a:blip r:embed="rId5"/>
              <a:srcRect/>
              <a:stretch/>
            </p:blipFill>
            <p:spPr bwMode="auto">
              <a:xfrm>
                <a:off x="9878025" y="1792376"/>
                <a:ext cx="1354775" cy="135477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6" name="Rectangle 5">
            <a:extLst>
              <a:ext uri="{FF2B5EF4-FFF2-40B4-BE49-F238E27FC236}">
                <a16:creationId xmlns:a16="http://schemas.microsoft.com/office/drawing/2014/main" id="{4AFCB782-B6C9-7A43-BF49-648481ED089A}"/>
              </a:ext>
            </a:extLst>
          </p:cNvPr>
          <p:cNvSpPr/>
          <p:nvPr/>
        </p:nvSpPr>
        <p:spPr>
          <a:xfrm>
            <a:off x="2100044" y="2466976"/>
            <a:ext cx="2177558" cy="76296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08711F-D780-5540-A62F-3777036F17C5}"/>
              </a:ext>
            </a:extLst>
          </p:cNvPr>
          <p:cNvSpPr txBox="1"/>
          <p:nvPr/>
        </p:nvSpPr>
        <p:spPr>
          <a:xfrm>
            <a:off x="2520802" y="3283483"/>
            <a:ext cx="1364476" cy="369332"/>
          </a:xfrm>
          <a:prstGeom prst="rect">
            <a:avLst/>
          </a:prstGeom>
          <a:noFill/>
        </p:spPr>
        <p:txBody>
          <a:bodyPr wrap="none" rtlCol="0">
            <a:spAutoFit/>
          </a:bodyPr>
          <a:lstStyle/>
          <a:p>
            <a:pPr algn="l"/>
            <a:r>
              <a:rPr lang="en-US" dirty="0">
                <a:latin typeface="Georgia" panose="02040502050405020303" pitchFamily="18" charset="0"/>
              </a:rPr>
              <a:t>Flash Block</a:t>
            </a:r>
          </a:p>
        </p:txBody>
      </p:sp>
      <p:pic>
        <p:nvPicPr>
          <p:cNvPr id="45" name="Picture 6">
            <a:extLst>
              <a:ext uri="{FF2B5EF4-FFF2-40B4-BE49-F238E27FC236}">
                <a16:creationId xmlns:a16="http://schemas.microsoft.com/office/drawing/2014/main" id="{8381FB63-5B3B-8E4B-B749-0E0B258DCBD3}"/>
              </a:ext>
            </a:extLst>
          </p:cNvPr>
          <p:cNvPicPr>
            <a:picLocks noChangeArrowheads="1"/>
          </p:cNvPicPr>
          <p:nvPr/>
        </p:nvPicPr>
        <p:blipFill>
          <a:blip r:embed="rId3"/>
          <a:srcRect/>
          <a:stretch/>
        </p:blipFill>
        <p:spPr bwMode="auto">
          <a:xfrm>
            <a:off x="2847663" y="2506041"/>
            <a:ext cx="710754" cy="67209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87CDE25E-A959-2A4B-9D48-72250C5A2BD8}"/>
              </a:ext>
            </a:extLst>
          </p:cNvPr>
          <p:cNvCxnSpPr>
            <a:cxnSpLocks/>
          </p:cNvCxnSpPr>
          <p:nvPr/>
        </p:nvCxnSpPr>
        <p:spPr>
          <a:xfrm>
            <a:off x="3181770" y="1214438"/>
            <a:ext cx="2621" cy="123825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2FCF2C7F-72EB-B14E-BD46-13E89E3E66D9}"/>
              </a:ext>
            </a:extLst>
          </p:cNvPr>
          <p:cNvSpPr/>
          <p:nvPr/>
        </p:nvSpPr>
        <p:spPr>
          <a:xfrm>
            <a:off x="5136931" y="2481080"/>
            <a:ext cx="2177558" cy="76296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A3117070-AF8F-9D43-8AB0-9E6F7CD3572E}"/>
              </a:ext>
            </a:extLst>
          </p:cNvPr>
          <p:cNvCxnSpPr>
            <a:cxnSpLocks/>
          </p:cNvCxnSpPr>
          <p:nvPr/>
        </p:nvCxnSpPr>
        <p:spPr>
          <a:xfrm>
            <a:off x="6127445" y="1214438"/>
            <a:ext cx="0" cy="125253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DF6ECB9-F7C0-1C4A-8AF6-9021B774393A}"/>
              </a:ext>
            </a:extLst>
          </p:cNvPr>
          <p:cNvSpPr txBox="1"/>
          <p:nvPr/>
        </p:nvSpPr>
        <p:spPr>
          <a:xfrm>
            <a:off x="5445207" y="3284293"/>
            <a:ext cx="1364476" cy="369332"/>
          </a:xfrm>
          <a:prstGeom prst="rect">
            <a:avLst/>
          </a:prstGeom>
          <a:noFill/>
        </p:spPr>
        <p:txBody>
          <a:bodyPr wrap="none" rtlCol="0">
            <a:spAutoFit/>
          </a:bodyPr>
          <a:lstStyle/>
          <a:p>
            <a:pPr algn="l"/>
            <a:r>
              <a:rPr lang="en-US" dirty="0">
                <a:latin typeface="Georgia" panose="02040502050405020303" pitchFamily="18" charset="0"/>
              </a:rPr>
              <a:t>Flash Block</a:t>
            </a:r>
          </a:p>
        </p:txBody>
      </p:sp>
      <p:sp>
        <p:nvSpPr>
          <p:cNvPr id="58" name="Rectangle 57">
            <a:extLst>
              <a:ext uri="{FF2B5EF4-FFF2-40B4-BE49-F238E27FC236}">
                <a16:creationId xmlns:a16="http://schemas.microsoft.com/office/drawing/2014/main" id="{623F5F2F-B3E7-5B4F-A842-AC2F96A31D53}"/>
              </a:ext>
            </a:extLst>
          </p:cNvPr>
          <p:cNvSpPr/>
          <p:nvPr/>
        </p:nvSpPr>
        <p:spPr>
          <a:xfrm>
            <a:off x="7439223" y="2477043"/>
            <a:ext cx="2177558" cy="7629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Elbow Connector 14">
            <a:extLst>
              <a:ext uri="{FF2B5EF4-FFF2-40B4-BE49-F238E27FC236}">
                <a16:creationId xmlns:a16="http://schemas.microsoft.com/office/drawing/2014/main" id="{BFE4DA08-2F5C-F145-8987-1A8F5C01F67D}"/>
              </a:ext>
            </a:extLst>
          </p:cNvPr>
          <p:cNvCxnSpPr>
            <a:endCxn id="58" idx="0"/>
          </p:cNvCxnSpPr>
          <p:nvPr/>
        </p:nvCxnSpPr>
        <p:spPr>
          <a:xfrm>
            <a:off x="6176781" y="1214438"/>
            <a:ext cx="2351221" cy="1262605"/>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FDAB90C-471B-564D-B6E3-67FA376AEAB9}"/>
              </a:ext>
            </a:extLst>
          </p:cNvPr>
          <p:cNvSpPr txBox="1"/>
          <p:nvPr/>
        </p:nvSpPr>
        <p:spPr>
          <a:xfrm>
            <a:off x="7845764" y="3279436"/>
            <a:ext cx="1364476" cy="369332"/>
          </a:xfrm>
          <a:prstGeom prst="rect">
            <a:avLst/>
          </a:prstGeom>
          <a:noFill/>
        </p:spPr>
        <p:txBody>
          <a:bodyPr wrap="none" rtlCol="0">
            <a:spAutoFit/>
          </a:bodyPr>
          <a:lstStyle/>
          <a:p>
            <a:pPr algn="l"/>
            <a:r>
              <a:rPr lang="en-US" dirty="0">
                <a:latin typeface="Georgia" panose="02040502050405020303" pitchFamily="18" charset="0"/>
              </a:rPr>
              <a:t>Flash Block</a:t>
            </a:r>
          </a:p>
        </p:txBody>
      </p:sp>
      <p:sp>
        <p:nvSpPr>
          <p:cNvPr id="16" name="TextBox 15">
            <a:extLst>
              <a:ext uri="{FF2B5EF4-FFF2-40B4-BE49-F238E27FC236}">
                <a16:creationId xmlns:a16="http://schemas.microsoft.com/office/drawing/2014/main" id="{BE316935-B044-6B41-B5F7-FE3DF45DF273}"/>
              </a:ext>
            </a:extLst>
          </p:cNvPr>
          <p:cNvSpPr txBox="1"/>
          <p:nvPr/>
        </p:nvSpPr>
        <p:spPr>
          <a:xfrm>
            <a:off x="3203040" y="1626973"/>
            <a:ext cx="692818" cy="369332"/>
          </a:xfrm>
          <a:prstGeom prst="rect">
            <a:avLst/>
          </a:prstGeom>
          <a:noFill/>
        </p:spPr>
        <p:txBody>
          <a:bodyPr wrap="none" rtlCol="0">
            <a:spAutoFit/>
          </a:bodyPr>
          <a:lstStyle/>
          <a:p>
            <a:pPr algn="l"/>
            <a:r>
              <a:rPr lang="en-US" dirty="0">
                <a:latin typeface="Georgia" panose="02040502050405020303" pitchFamily="18" charset="0"/>
              </a:rPr>
              <a:t>Trim</a:t>
            </a:r>
          </a:p>
        </p:txBody>
      </p:sp>
      <p:sp>
        <p:nvSpPr>
          <p:cNvPr id="63" name="TextBox 62">
            <a:extLst>
              <a:ext uri="{FF2B5EF4-FFF2-40B4-BE49-F238E27FC236}">
                <a16:creationId xmlns:a16="http://schemas.microsoft.com/office/drawing/2014/main" id="{B6EA3D52-9D67-3C43-B6A3-45570EB1D190}"/>
              </a:ext>
            </a:extLst>
          </p:cNvPr>
          <p:cNvSpPr txBox="1"/>
          <p:nvPr/>
        </p:nvSpPr>
        <p:spPr>
          <a:xfrm>
            <a:off x="6141464" y="1672285"/>
            <a:ext cx="692818" cy="369332"/>
          </a:xfrm>
          <a:prstGeom prst="rect">
            <a:avLst/>
          </a:prstGeom>
          <a:noFill/>
        </p:spPr>
        <p:txBody>
          <a:bodyPr wrap="none" rtlCol="0">
            <a:spAutoFit/>
          </a:bodyPr>
          <a:lstStyle/>
          <a:p>
            <a:pPr algn="l"/>
            <a:r>
              <a:rPr lang="en-US" dirty="0">
                <a:latin typeface="Georgia" panose="02040502050405020303" pitchFamily="18" charset="0"/>
              </a:rPr>
              <a:t>Trim</a:t>
            </a:r>
          </a:p>
        </p:txBody>
      </p:sp>
      <p:sp>
        <p:nvSpPr>
          <p:cNvPr id="64" name="TextBox 63">
            <a:extLst>
              <a:ext uri="{FF2B5EF4-FFF2-40B4-BE49-F238E27FC236}">
                <a16:creationId xmlns:a16="http://schemas.microsoft.com/office/drawing/2014/main" id="{BC57F4DF-50F5-DF45-9DE6-3EF45B3B6589}"/>
              </a:ext>
            </a:extLst>
          </p:cNvPr>
          <p:cNvSpPr txBox="1"/>
          <p:nvPr/>
        </p:nvSpPr>
        <p:spPr>
          <a:xfrm>
            <a:off x="8528002" y="1533785"/>
            <a:ext cx="1362874" cy="646331"/>
          </a:xfrm>
          <a:prstGeom prst="rect">
            <a:avLst/>
          </a:prstGeom>
          <a:noFill/>
        </p:spPr>
        <p:txBody>
          <a:bodyPr wrap="none" rtlCol="0">
            <a:spAutoFit/>
          </a:bodyPr>
          <a:lstStyle/>
          <a:p>
            <a:pPr algn="ctr"/>
            <a:r>
              <a:rPr lang="en-US" dirty="0">
                <a:latin typeface="Georgia" panose="02040502050405020303" pitchFamily="18" charset="0"/>
              </a:rPr>
              <a:t>Address </a:t>
            </a:r>
          </a:p>
          <a:p>
            <a:pPr algn="ctr"/>
            <a:r>
              <a:rPr lang="en-US" dirty="0">
                <a:latin typeface="Georgia" panose="02040502050405020303" pitchFamily="18" charset="0"/>
              </a:rPr>
              <a:t>Remapping</a:t>
            </a:r>
          </a:p>
        </p:txBody>
      </p:sp>
    </p:spTree>
    <p:extLst>
      <p:ext uri="{BB962C8B-B14F-4D97-AF65-F5344CB8AC3E}">
        <p14:creationId xmlns:p14="http://schemas.microsoft.com/office/powerpoint/2010/main" val="408503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42"/>
                                        </p:tgtEl>
                                        <p:attrNameLst>
                                          <p:attrName>style.opacity</p:attrName>
                                        </p:attrNameLst>
                                      </p:cBhvr>
                                      <p:to>
                                        <p:strVal val="0.25"/>
                                      </p:to>
                                    </p:set>
                                    <p:animEffect filter="image" prLst="opacity: 0.25">
                                      <p:cBhvr rctx="IE">
                                        <p:cTn id="7" dur="indefinite"/>
                                        <p:tgtEl>
                                          <p:spTgt spid="42"/>
                                        </p:tgtEl>
                                      </p:cBhvr>
                                    </p:animEffect>
                                  </p:childTnLst>
                                </p:cTn>
                              </p:par>
                              <p:par>
                                <p:cTn id="8" presetID="9" presetClass="emph" presetSubtype="0" nodeType="withEffect">
                                  <p:stCondLst>
                                    <p:cond delay="0"/>
                                  </p:stCondLst>
                                  <p:childTnLst>
                                    <p:set>
                                      <p:cBhvr>
                                        <p:cTn id="9" dur="indefinite"/>
                                        <p:tgtEl>
                                          <p:spTgt spid="36"/>
                                        </p:tgtEl>
                                        <p:attrNameLst>
                                          <p:attrName>style.opacity</p:attrName>
                                        </p:attrNameLst>
                                      </p:cBhvr>
                                      <p:to>
                                        <p:strVal val="0.25"/>
                                      </p:to>
                                    </p:set>
                                    <p:animEffect filter="image" prLst="opacity: 0.25">
                                      <p:cBhvr rctx="IE">
                                        <p:cTn id="10" dur="indefinite"/>
                                        <p:tgtEl>
                                          <p:spTgt spid="36"/>
                                        </p:tgtEl>
                                      </p:cBhvr>
                                    </p:animEffect>
                                  </p:childTnLst>
                                </p:cTn>
                              </p:par>
                              <p:par>
                                <p:cTn id="11" presetID="9" presetClass="emph" presetSubtype="0" nodeType="withEffect">
                                  <p:stCondLst>
                                    <p:cond delay="0"/>
                                  </p:stCondLst>
                                  <p:childTnLst>
                                    <p:set>
                                      <p:cBhvr>
                                        <p:cTn id="12" dur="indefinite"/>
                                        <p:tgtEl>
                                          <p:spTgt spid="39"/>
                                        </p:tgtEl>
                                        <p:attrNameLst>
                                          <p:attrName>style.opacity</p:attrName>
                                        </p:attrNameLst>
                                      </p:cBhvr>
                                      <p:to>
                                        <p:strVal val="0.25"/>
                                      </p:to>
                                    </p:set>
                                    <p:animEffect filter="image" prLst="opacity: 0.25">
                                      <p:cBhvr rctx="IE">
                                        <p:cTn id="13" dur="indefinite"/>
                                        <p:tgtEl>
                                          <p:spTgt spid="39"/>
                                        </p:tgtEl>
                                      </p:cBhvr>
                                    </p:animEffect>
                                  </p:childTnLst>
                                </p:cTn>
                              </p:par>
                              <p:par>
                                <p:cTn id="14" presetID="9" presetClass="emph" presetSubtype="0" grpId="0" nodeType="withEffect">
                                  <p:stCondLst>
                                    <p:cond delay="0"/>
                                  </p:stCondLst>
                                  <p:childTnLst>
                                    <p:set>
                                      <p:cBhvr>
                                        <p:cTn id="15" dur="indefinite"/>
                                        <p:tgtEl>
                                          <p:spTgt spid="43"/>
                                        </p:tgtEl>
                                        <p:attrNameLst>
                                          <p:attrName>style.opacity</p:attrName>
                                        </p:attrNameLst>
                                      </p:cBhvr>
                                      <p:to>
                                        <p:strVal val="0.25"/>
                                      </p:to>
                                    </p:set>
                                    <p:animEffect filter="image" prLst="opacity: 0.25">
                                      <p:cBhvr rctx="IE">
                                        <p:cTn id="16" dur="indefinite"/>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10" fill="hold"/>
                                        <p:tgtEl>
                                          <p:spTgt spid="6"/>
                                        </p:tgtEl>
                                        <p:attrNameLst>
                                          <p:attrName>fillcolor</p:attrName>
                                        </p:attrNameLst>
                                      </p:cBhvr>
                                      <p:to>
                                        <a:schemeClr val="bg1"/>
                                      </p:to>
                                    </p:animClr>
                                    <p:set>
                                      <p:cBhvr>
                                        <p:cTn id="37" dur="10" fill="hold"/>
                                        <p:tgtEl>
                                          <p:spTgt spid="6"/>
                                        </p:tgtEl>
                                        <p:attrNameLst>
                                          <p:attrName>fill.type</p:attrName>
                                        </p:attrNameLst>
                                      </p:cBhvr>
                                      <p:to>
                                        <p:strVal val="solid"/>
                                      </p:to>
                                    </p:set>
                                    <p:set>
                                      <p:cBhvr>
                                        <p:cTn id="38" dur="10" fill="hold"/>
                                        <p:tgtEl>
                                          <p:spTgt spid="6"/>
                                        </p:tgtEl>
                                        <p:attrNameLst>
                                          <p:attrName>fill.on</p:attrName>
                                        </p:attrNameLst>
                                      </p:cBhvr>
                                      <p:to>
                                        <p:strVal val="true"/>
                                      </p:to>
                                    </p:set>
                                  </p:childTnLst>
                                </p:cTn>
                              </p:par>
                              <p:par>
                                <p:cTn id="39" presetID="1" presetClass="exit" presetSubtype="0" fill="hold" nodeType="withEffect">
                                  <p:stCondLst>
                                    <p:cond delay="0"/>
                                  </p:stCondLst>
                                  <p:childTnLst>
                                    <p:set>
                                      <p:cBhvr>
                                        <p:cTn id="40" dur="1" fill="hold">
                                          <p:stCondLst>
                                            <p:cond delay="0"/>
                                          </p:stCondLst>
                                        </p:cTn>
                                        <p:tgtEl>
                                          <p:spTgt spid="4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up)">
                                      <p:cBhvr>
                                        <p:cTn id="51" dur="500"/>
                                        <p:tgtEl>
                                          <p:spTgt spid="52"/>
                                        </p:tgtEl>
                                      </p:cBhvr>
                                    </p:animEffect>
                                  </p:childTnLst>
                                </p:cTn>
                              </p:par>
                              <p:par>
                                <p:cTn id="52" presetID="1" presetClass="entr" presetSubtype="0" fill="hold" grpId="0" nodeType="withEffect">
                                  <p:stCondLst>
                                    <p:cond delay="0"/>
                                  </p:stCondLst>
                                  <p:childTnLst>
                                    <p:set>
                                      <p:cBhvr>
                                        <p:cTn id="53" dur="1" fill="hold">
                                          <p:stCondLst>
                                            <p:cond delay="0"/>
                                          </p:stCondLst>
                                        </p:cTn>
                                        <p:tgtEl>
                                          <p:spTgt spid="6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58"/>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5"/>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visible"/>
                                      </p:to>
                                    </p:set>
                                  </p:childTnLst>
                                </p:cTn>
                              </p:par>
                              <p:par>
                                <p:cTn id="62" presetID="1" presetClass="entr" presetSubtype="0" fill="hold" grpId="1" nodeType="withEffect">
                                  <p:stCondLst>
                                    <p:cond delay="0"/>
                                  </p:stCondLst>
                                  <p:childTnLst>
                                    <p:set>
                                      <p:cBhvr>
                                        <p:cTn id="63" dur="1" fill="hold">
                                          <p:stCondLst>
                                            <p:cond delay="0"/>
                                          </p:stCondLst>
                                        </p:cTn>
                                        <p:tgtEl>
                                          <p:spTgt spid="58"/>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6" grpId="0" animBg="1"/>
      <p:bldP spid="7" grpId="0"/>
      <p:bldP spid="51" grpId="0" animBg="1"/>
      <p:bldP spid="55" grpId="0"/>
      <p:bldP spid="58" grpId="0" animBg="1"/>
      <p:bldP spid="58" grpId="1" animBg="1"/>
      <p:bldP spid="61" grpId="0"/>
      <p:bldP spid="16" grpId="0"/>
      <p:bldP spid="63" grpId="0"/>
      <p:bldP spid="6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96" name="Google Shape;316;p36">
            <a:extLst>
              <a:ext uri="{FF2B5EF4-FFF2-40B4-BE49-F238E27FC236}">
                <a16:creationId xmlns:a16="http://schemas.microsoft.com/office/drawing/2014/main" id="{45B5394D-4E52-954D-AFA6-DEDF9BDF09BB}"/>
              </a:ext>
            </a:extLst>
          </p:cNvPr>
          <p:cNvSpPr/>
          <p:nvPr/>
        </p:nvSpPr>
        <p:spPr>
          <a:xfrm>
            <a:off x="432121" y="2662476"/>
            <a:ext cx="3336888" cy="420988"/>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latin typeface="Georgia" panose="02040502050405020303" pitchFamily="18" charset="0"/>
              </a:rPr>
              <a:t>Block Driver</a:t>
            </a:r>
            <a:endParaRPr sz="3000" dirty="0">
              <a:latin typeface="Georgia" panose="02040502050405020303" pitchFamily="18" charset="0"/>
            </a:endParaRPr>
          </a:p>
        </p:txBody>
      </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23</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Putting It All Together</a:t>
            </a:r>
            <a:endParaRPr lang="en-US" sz="4000" dirty="0">
              <a:solidFill>
                <a:schemeClr val="bg1"/>
              </a:solidFill>
              <a:latin typeface="Georgia"/>
              <a:ea typeface="Helvetica Neue Light"/>
              <a:cs typeface="Helvetica Neue Light"/>
            </a:endParaRPr>
          </a:p>
        </p:txBody>
      </p:sp>
      <p:sp>
        <p:nvSpPr>
          <p:cNvPr id="20" name="TextBox 19">
            <a:extLst>
              <a:ext uri="{FF2B5EF4-FFF2-40B4-BE49-F238E27FC236}">
                <a16:creationId xmlns:a16="http://schemas.microsoft.com/office/drawing/2014/main" id="{4E6D61AE-E581-B049-A797-4E3E6C8C4C23}"/>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
        <p:nvSpPr>
          <p:cNvPr id="75" name="Google Shape;315;p36">
            <a:extLst>
              <a:ext uri="{FF2B5EF4-FFF2-40B4-BE49-F238E27FC236}">
                <a16:creationId xmlns:a16="http://schemas.microsoft.com/office/drawing/2014/main" id="{DA920D09-50DF-434D-B67D-151BB0BEB6D6}"/>
              </a:ext>
            </a:extLst>
          </p:cNvPr>
          <p:cNvSpPr/>
          <p:nvPr/>
        </p:nvSpPr>
        <p:spPr>
          <a:xfrm>
            <a:off x="432121" y="1789850"/>
            <a:ext cx="3336888" cy="420988"/>
          </a:xfrm>
          <a:prstGeom prst="round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latin typeface="Georgia" panose="02040502050405020303" pitchFamily="18" charset="0"/>
              </a:rPr>
              <a:t>User Applications</a:t>
            </a:r>
            <a:endParaRPr sz="3000" dirty="0">
              <a:latin typeface="Georgia" panose="02040502050405020303" pitchFamily="18" charset="0"/>
            </a:endParaRPr>
          </a:p>
        </p:txBody>
      </p:sp>
      <p:sp>
        <p:nvSpPr>
          <p:cNvPr id="76" name="Google Shape;316;p36">
            <a:extLst>
              <a:ext uri="{FF2B5EF4-FFF2-40B4-BE49-F238E27FC236}">
                <a16:creationId xmlns:a16="http://schemas.microsoft.com/office/drawing/2014/main" id="{6610A1CB-5966-3944-955B-A8851E080A65}"/>
              </a:ext>
            </a:extLst>
          </p:cNvPr>
          <p:cNvSpPr/>
          <p:nvPr/>
        </p:nvSpPr>
        <p:spPr>
          <a:xfrm>
            <a:off x="432121" y="2225126"/>
            <a:ext cx="3336888" cy="420988"/>
          </a:xfrm>
          <a:prstGeom prst="roundRect">
            <a:avLst>
              <a:gd name="adj" fmla="val 16667"/>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latin typeface="Georgia" panose="02040502050405020303" pitchFamily="18" charset="0"/>
              </a:rPr>
              <a:t>File System</a:t>
            </a:r>
            <a:endParaRPr sz="3000" dirty="0">
              <a:latin typeface="Georgia" panose="02040502050405020303" pitchFamily="18" charset="0"/>
            </a:endParaRPr>
          </a:p>
        </p:txBody>
      </p:sp>
      <p:sp>
        <p:nvSpPr>
          <p:cNvPr id="95" name="Rectangle 94">
            <a:extLst>
              <a:ext uri="{FF2B5EF4-FFF2-40B4-BE49-F238E27FC236}">
                <a16:creationId xmlns:a16="http://schemas.microsoft.com/office/drawing/2014/main" id="{11F81B49-99A5-1845-AFC3-BE83929EFC6F}"/>
              </a:ext>
            </a:extLst>
          </p:cNvPr>
          <p:cNvSpPr/>
          <p:nvPr/>
        </p:nvSpPr>
        <p:spPr>
          <a:xfrm>
            <a:off x="432121" y="1757363"/>
            <a:ext cx="3336888" cy="135675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endParaRPr>
          </a:p>
        </p:txBody>
      </p:sp>
      <p:sp>
        <p:nvSpPr>
          <p:cNvPr id="98" name="Rectangle: Rounded Corners 21">
            <a:extLst>
              <a:ext uri="{FF2B5EF4-FFF2-40B4-BE49-F238E27FC236}">
                <a16:creationId xmlns:a16="http://schemas.microsoft.com/office/drawing/2014/main" id="{B1831189-0AF5-7542-92D7-F880DC855D50}"/>
              </a:ext>
            </a:extLst>
          </p:cNvPr>
          <p:cNvSpPr/>
          <p:nvPr/>
        </p:nvSpPr>
        <p:spPr>
          <a:xfrm>
            <a:off x="327546" y="4045389"/>
            <a:ext cx="4885898" cy="1383964"/>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Georgia" panose="02040502050405020303" pitchFamily="18" charset="0"/>
            </a:endParaRPr>
          </a:p>
        </p:txBody>
      </p:sp>
      <p:sp>
        <p:nvSpPr>
          <p:cNvPr id="99" name="Rectangle 98">
            <a:extLst>
              <a:ext uri="{FF2B5EF4-FFF2-40B4-BE49-F238E27FC236}">
                <a16:creationId xmlns:a16="http://schemas.microsoft.com/office/drawing/2014/main" id="{6762CCB4-B6AA-1B4E-8BE9-03C6FEC92F31}"/>
              </a:ext>
            </a:extLst>
          </p:cNvPr>
          <p:cNvSpPr/>
          <p:nvPr/>
        </p:nvSpPr>
        <p:spPr>
          <a:xfrm>
            <a:off x="2827397" y="4095332"/>
            <a:ext cx="2188200" cy="41805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rPr>
              <a:t>Network</a:t>
            </a:r>
          </a:p>
        </p:txBody>
      </p:sp>
      <p:sp>
        <p:nvSpPr>
          <p:cNvPr id="100" name="Rectangle 99">
            <a:extLst>
              <a:ext uri="{FF2B5EF4-FFF2-40B4-BE49-F238E27FC236}">
                <a16:creationId xmlns:a16="http://schemas.microsoft.com/office/drawing/2014/main" id="{FF095E8F-0995-224E-8FFC-228E897DBCCF}"/>
              </a:ext>
            </a:extLst>
          </p:cNvPr>
          <p:cNvSpPr/>
          <p:nvPr/>
        </p:nvSpPr>
        <p:spPr>
          <a:xfrm>
            <a:off x="509125" y="4946561"/>
            <a:ext cx="4506472" cy="43527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rPr>
              <a:t>NAND Flash</a:t>
            </a:r>
          </a:p>
        </p:txBody>
      </p:sp>
      <p:sp>
        <p:nvSpPr>
          <p:cNvPr id="101" name="Rectangle 100">
            <a:extLst>
              <a:ext uri="{FF2B5EF4-FFF2-40B4-BE49-F238E27FC236}">
                <a16:creationId xmlns:a16="http://schemas.microsoft.com/office/drawing/2014/main" id="{9049AD98-11BE-0F40-83D1-26731C4386ED}"/>
              </a:ext>
            </a:extLst>
          </p:cNvPr>
          <p:cNvSpPr/>
          <p:nvPr/>
        </p:nvSpPr>
        <p:spPr>
          <a:xfrm>
            <a:off x="509125" y="4513389"/>
            <a:ext cx="4506472" cy="43527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rPr>
              <a:t>SSD Firmware</a:t>
            </a:r>
          </a:p>
        </p:txBody>
      </p:sp>
      <p:sp>
        <p:nvSpPr>
          <p:cNvPr id="102" name="Rectangle 101">
            <a:extLst>
              <a:ext uri="{FF2B5EF4-FFF2-40B4-BE49-F238E27FC236}">
                <a16:creationId xmlns:a16="http://schemas.microsoft.com/office/drawing/2014/main" id="{F7B03333-E6E5-A644-9F4D-C2CD24288B58}"/>
              </a:ext>
            </a:extLst>
          </p:cNvPr>
          <p:cNvSpPr/>
          <p:nvPr/>
        </p:nvSpPr>
        <p:spPr>
          <a:xfrm>
            <a:off x="509125" y="4095332"/>
            <a:ext cx="2311533" cy="418057"/>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rPr>
              <a:t>Block I/O</a:t>
            </a:r>
          </a:p>
        </p:txBody>
      </p:sp>
      <p:grpSp>
        <p:nvGrpSpPr>
          <p:cNvPr id="5" name="Group 4">
            <a:extLst>
              <a:ext uri="{FF2B5EF4-FFF2-40B4-BE49-F238E27FC236}">
                <a16:creationId xmlns:a16="http://schemas.microsoft.com/office/drawing/2014/main" id="{2E150588-01BA-CE41-8D79-0640A4C76E21}"/>
              </a:ext>
            </a:extLst>
          </p:cNvPr>
          <p:cNvGrpSpPr/>
          <p:nvPr/>
        </p:nvGrpSpPr>
        <p:grpSpPr>
          <a:xfrm>
            <a:off x="327546" y="4039045"/>
            <a:ext cx="4885898" cy="1383964"/>
            <a:chOff x="5197176" y="4095332"/>
            <a:chExt cx="4885898" cy="1383964"/>
          </a:xfrm>
          <a:solidFill>
            <a:schemeClr val="bg1">
              <a:lumMod val="85000"/>
            </a:schemeClr>
          </a:solidFill>
        </p:grpSpPr>
        <p:sp>
          <p:nvSpPr>
            <p:cNvPr id="106" name="Rectangle: Rounded Corners 21">
              <a:extLst>
                <a:ext uri="{FF2B5EF4-FFF2-40B4-BE49-F238E27FC236}">
                  <a16:creationId xmlns:a16="http://schemas.microsoft.com/office/drawing/2014/main" id="{A866DA3E-560E-1E4B-9C6A-FBEB8DC606CF}"/>
                </a:ext>
              </a:extLst>
            </p:cNvPr>
            <p:cNvSpPr/>
            <p:nvPr/>
          </p:nvSpPr>
          <p:spPr>
            <a:xfrm>
              <a:off x="5197176" y="4095332"/>
              <a:ext cx="4885898" cy="1383964"/>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Georgia" panose="02040502050405020303" pitchFamily="18" charset="0"/>
              </a:endParaRPr>
            </a:p>
          </p:txBody>
        </p:sp>
        <p:sp>
          <p:nvSpPr>
            <p:cNvPr id="4" name="TextBox 3">
              <a:extLst>
                <a:ext uri="{FF2B5EF4-FFF2-40B4-BE49-F238E27FC236}">
                  <a16:creationId xmlns:a16="http://schemas.microsoft.com/office/drawing/2014/main" id="{8A080EF6-0596-E040-A93D-3B30C9013F7C}"/>
                </a:ext>
              </a:extLst>
            </p:cNvPr>
            <p:cNvSpPr txBox="1"/>
            <p:nvPr/>
          </p:nvSpPr>
          <p:spPr>
            <a:xfrm>
              <a:off x="7018801" y="4494926"/>
              <a:ext cx="1242648" cy="584775"/>
            </a:xfrm>
            <a:prstGeom prst="rect">
              <a:avLst/>
            </a:prstGeom>
            <a:grpFill/>
          </p:spPr>
          <p:txBody>
            <a:bodyPr wrap="none" rtlCol="0">
              <a:spAutoFit/>
            </a:bodyPr>
            <a:lstStyle/>
            <a:p>
              <a:pPr algn="l"/>
              <a:r>
                <a:rPr lang="en-US" sz="3200" dirty="0">
                  <a:latin typeface="Georgia" panose="02040502050405020303" pitchFamily="18" charset="0"/>
                </a:rPr>
                <a:t>RSSD</a:t>
              </a:r>
            </a:p>
          </p:txBody>
        </p:sp>
      </p:grpSp>
      <p:cxnSp>
        <p:nvCxnSpPr>
          <p:cNvPr id="107" name="Straight Arrow Connector 106">
            <a:extLst>
              <a:ext uri="{FF2B5EF4-FFF2-40B4-BE49-F238E27FC236}">
                <a16:creationId xmlns:a16="http://schemas.microsoft.com/office/drawing/2014/main" id="{B01BF820-8EB1-FA47-A624-DA29D4B89642}"/>
              </a:ext>
            </a:extLst>
          </p:cNvPr>
          <p:cNvCxnSpPr>
            <a:cxnSpLocks/>
          </p:cNvCxnSpPr>
          <p:nvPr/>
        </p:nvCxnSpPr>
        <p:spPr>
          <a:xfrm flipH="1">
            <a:off x="1632047" y="3127563"/>
            <a:ext cx="18006" cy="919462"/>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7" name="Rectangle: Rounded Corners 21">
            <a:extLst>
              <a:ext uri="{FF2B5EF4-FFF2-40B4-BE49-F238E27FC236}">
                <a16:creationId xmlns:a16="http://schemas.microsoft.com/office/drawing/2014/main" id="{11981BCF-4D0C-1240-BFB2-5DE9FD38E981}"/>
              </a:ext>
            </a:extLst>
          </p:cNvPr>
          <p:cNvSpPr/>
          <p:nvPr/>
        </p:nvSpPr>
        <p:spPr>
          <a:xfrm>
            <a:off x="6096000" y="1947636"/>
            <a:ext cx="4885898" cy="405689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Georgia" panose="02040502050405020303" pitchFamily="18" charset="0"/>
            </a:endParaRPr>
          </a:p>
        </p:txBody>
      </p:sp>
      <p:cxnSp>
        <p:nvCxnSpPr>
          <p:cNvPr id="118" name="Straight Connector 117">
            <a:extLst>
              <a:ext uri="{FF2B5EF4-FFF2-40B4-BE49-F238E27FC236}">
                <a16:creationId xmlns:a16="http://schemas.microsoft.com/office/drawing/2014/main" id="{3DAE5628-5945-AA46-9F37-805856E2937D}"/>
              </a:ext>
            </a:extLst>
          </p:cNvPr>
          <p:cNvCxnSpPr>
            <a:cxnSpLocks/>
          </p:cNvCxnSpPr>
          <p:nvPr/>
        </p:nvCxnSpPr>
        <p:spPr>
          <a:xfrm flipH="1">
            <a:off x="5015597" y="2467429"/>
            <a:ext cx="1080403" cy="2045960"/>
          </a:xfrm>
          <a:prstGeom prst="line">
            <a:avLst/>
          </a:prstGeom>
          <a:ln w="317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F501481-12B2-434A-9EA7-5B59DCE5A565}"/>
              </a:ext>
            </a:extLst>
          </p:cNvPr>
          <p:cNvCxnSpPr>
            <a:cxnSpLocks/>
          </p:cNvCxnSpPr>
          <p:nvPr/>
        </p:nvCxnSpPr>
        <p:spPr>
          <a:xfrm flipH="1" flipV="1">
            <a:off x="5015597" y="4946561"/>
            <a:ext cx="1240060" cy="801096"/>
          </a:xfrm>
          <a:prstGeom prst="line">
            <a:avLst/>
          </a:prstGeom>
          <a:ln w="317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43" name="Rectangle: Rounded Corners 21">
            <a:extLst>
              <a:ext uri="{FF2B5EF4-FFF2-40B4-BE49-F238E27FC236}">
                <a16:creationId xmlns:a16="http://schemas.microsoft.com/office/drawing/2014/main" id="{7E8140C0-66DF-FA45-8253-BBC39D6A224F}"/>
              </a:ext>
            </a:extLst>
          </p:cNvPr>
          <p:cNvSpPr/>
          <p:nvPr/>
        </p:nvSpPr>
        <p:spPr>
          <a:xfrm>
            <a:off x="6248400" y="2100036"/>
            <a:ext cx="4885898" cy="405689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Georgia" panose="02040502050405020303" pitchFamily="18" charset="0"/>
            </a:endParaRPr>
          </a:p>
        </p:txBody>
      </p:sp>
      <p:cxnSp>
        <p:nvCxnSpPr>
          <p:cNvPr id="144" name="Straight Connector 143">
            <a:extLst>
              <a:ext uri="{FF2B5EF4-FFF2-40B4-BE49-F238E27FC236}">
                <a16:creationId xmlns:a16="http://schemas.microsoft.com/office/drawing/2014/main" id="{0E49903F-ACBA-9043-BB91-7EB3006230D5}"/>
              </a:ext>
            </a:extLst>
          </p:cNvPr>
          <p:cNvCxnSpPr>
            <a:cxnSpLocks/>
          </p:cNvCxnSpPr>
          <p:nvPr/>
        </p:nvCxnSpPr>
        <p:spPr>
          <a:xfrm flipH="1">
            <a:off x="5022336" y="2619829"/>
            <a:ext cx="1226064" cy="1475503"/>
          </a:xfrm>
          <a:prstGeom prst="line">
            <a:avLst/>
          </a:prstGeom>
          <a:ln w="317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DF44AD4-EA7E-5B4D-99D5-B21522D75D9C}"/>
              </a:ext>
            </a:extLst>
          </p:cNvPr>
          <p:cNvCxnSpPr>
            <a:cxnSpLocks/>
          </p:cNvCxnSpPr>
          <p:nvPr/>
        </p:nvCxnSpPr>
        <p:spPr>
          <a:xfrm flipH="1" flipV="1">
            <a:off x="5022336" y="4513389"/>
            <a:ext cx="1385721" cy="1386668"/>
          </a:xfrm>
          <a:prstGeom prst="line">
            <a:avLst/>
          </a:prstGeom>
          <a:ln w="317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146" name="Picture 4">
            <a:extLst>
              <a:ext uri="{FF2B5EF4-FFF2-40B4-BE49-F238E27FC236}">
                <a16:creationId xmlns:a16="http://schemas.microsoft.com/office/drawing/2014/main" id="{FEB55CFF-A5D3-F34C-9B73-F7EE7E0344B8}"/>
              </a:ext>
            </a:extLst>
          </p:cNvPr>
          <p:cNvPicPr>
            <a:picLocks noChangeAspect="1" noChangeArrowheads="1"/>
          </p:cNvPicPr>
          <p:nvPr/>
        </p:nvPicPr>
        <p:blipFill>
          <a:blip r:embed="rId3"/>
          <a:srcRect/>
          <a:stretch/>
        </p:blipFill>
        <p:spPr bwMode="auto">
          <a:xfrm>
            <a:off x="6399124" y="3524771"/>
            <a:ext cx="1017009" cy="1017009"/>
          </a:xfrm>
          <a:prstGeom prst="rect">
            <a:avLst/>
          </a:prstGeom>
          <a:noFill/>
          <a:extLst>
            <a:ext uri="{909E8E84-426E-40DD-AFC4-6F175D3DCCD1}">
              <a14:hiddenFill xmlns:a14="http://schemas.microsoft.com/office/drawing/2010/main">
                <a:solidFill>
                  <a:srgbClr val="FFFFFF"/>
                </a:solidFill>
              </a14:hiddenFill>
            </a:ext>
          </a:extLst>
        </p:spPr>
      </p:pic>
      <p:cxnSp>
        <p:nvCxnSpPr>
          <p:cNvPr id="147" name="Straight Arrow Connector 146">
            <a:extLst>
              <a:ext uri="{FF2B5EF4-FFF2-40B4-BE49-F238E27FC236}">
                <a16:creationId xmlns:a16="http://schemas.microsoft.com/office/drawing/2014/main" id="{45C96B5F-9474-CE4B-8008-B76F940923C9}"/>
              </a:ext>
            </a:extLst>
          </p:cNvPr>
          <p:cNvCxnSpPr>
            <a:cxnSpLocks/>
          </p:cNvCxnSpPr>
          <p:nvPr/>
        </p:nvCxnSpPr>
        <p:spPr>
          <a:xfrm>
            <a:off x="7679674" y="4002629"/>
            <a:ext cx="1826409"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8" name="Picture 10" descr="Cloud Backup - Data Management | Iron Mountain AU">
            <a:extLst>
              <a:ext uri="{FF2B5EF4-FFF2-40B4-BE49-F238E27FC236}">
                <a16:creationId xmlns:a16="http://schemas.microsoft.com/office/drawing/2014/main" id="{68C0992A-D02F-BD41-AA1E-C048FDC49F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6094" y="3427040"/>
            <a:ext cx="1192881" cy="1192881"/>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BF3C1F77-EC63-CC49-930D-DDEF2C382AE6}"/>
              </a:ext>
            </a:extLst>
          </p:cNvPr>
          <p:cNvSpPr txBox="1"/>
          <p:nvPr/>
        </p:nvSpPr>
        <p:spPr>
          <a:xfrm>
            <a:off x="9244750" y="4616643"/>
            <a:ext cx="1640193" cy="369332"/>
          </a:xfrm>
          <a:prstGeom prst="rect">
            <a:avLst/>
          </a:prstGeom>
          <a:noFill/>
        </p:spPr>
        <p:txBody>
          <a:bodyPr wrap="none" rtlCol="0">
            <a:spAutoFit/>
          </a:bodyPr>
          <a:lstStyle/>
          <a:p>
            <a:pPr algn="l"/>
            <a:r>
              <a:rPr lang="en-US" dirty="0">
                <a:latin typeface="Georgia" panose="02040502050405020303" pitchFamily="18" charset="0"/>
              </a:rPr>
              <a:t>Remote Cloud</a:t>
            </a:r>
          </a:p>
        </p:txBody>
      </p:sp>
      <p:grpSp>
        <p:nvGrpSpPr>
          <p:cNvPr id="68" name="Group 67">
            <a:extLst>
              <a:ext uri="{FF2B5EF4-FFF2-40B4-BE49-F238E27FC236}">
                <a16:creationId xmlns:a16="http://schemas.microsoft.com/office/drawing/2014/main" id="{4F3227BF-1AC7-0A4C-8D56-3412EE13A14B}"/>
              </a:ext>
            </a:extLst>
          </p:cNvPr>
          <p:cNvGrpSpPr/>
          <p:nvPr/>
        </p:nvGrpSpPr>
        <p:grpSpPr>
          <a:xfrm>
            <a:off x="8093335" y="2430046"/>
            <a:ext cx="839538" cy="699933"/>
            <a:chOff x="6667470" y="3497389"/>
            <a:chExt cx="839538" cy="699933"/>
          </a:xfrm>
        </p:grpSpPr>
        <p:sp>
          <p:nvSpPr>
            <p:cNvPr id="163" name="Google Shape;382;p38">
              <a:extLst>
                <a:ext uri="{FF2B5EF4-FFF2-40B4-BE49-F238E27FC236}">
                  <a16:creationId xmlns:a16="http://schemas.microsoft.com/office/drawing/2014/main" id="{742DCD42-19AC-EB4C-9638-3E00562225B8}"/>
                </a:ext>
              </a:extLst>
            </p:cNvPr>
            <p:cNvSpPr/>
            <p:nvPr/>
          </p:nvSpPr>
          <p:spPr>
            <a:xfrm>
              <a:off x="6907406" y="3498976"/>
              <a:ext cx="599602" cy="698346"/>
            </a:xfrm>
            <a:prstGeom prst="snip1Rect">
              <a:avLst>
                <a:gd name="adj" fmla="val 16667"/>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400" i="1" dirty="0">
                <a:latin typeface="Georgia" panose="02040502050405020303" pitchFamily="18" charset="0"/>
              </a:endParaRPr>
            </a:p>
          </p:txBody>
        </p:sp>
        <p:sp>
          <p:nvSpPr>
            <p:cNvPr id="164" name="Google Shape;382;p38">
              <a:extLst>
                <a:ext uri="{FF2B5EF4-FFF2-40B4-BE49-F238E27FC236}">
                  <a16:creationId xmlns:a16="http://schemas.microsoft.com/office/drawing/2014/main" id="{D77E3DA1-7DAF-DE40-B3BB-E36FDFCA41C7}"/>
                </a:ext>
              </a:extLst>
            </p:cNvPr>
            <p:cNvSpPr/>
            <p:nvPr/>
          </p:nvSpPr>
          <p:spPr>
            <a:xfrm>
              <a:off x="6790113" y="3498976"/>
              <a:ext cx="599602" cy="698346"/>
            </a:xfrm>
            <a:prstGeom prst="snip1Rect">
              <a:avLst>
                <a:gd name="adj" fmla="val 16667"/>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400" i="1" dirty="0">
                <a:latin typeface="Georgia" panose="02040502050405020303" pitchFamily="18" charset="0"/>
              </a:endParaRPr>
            </a:p>
          </p:txBody>
        </p:sp>
        <p:sp>
          <p:nvSpPr>
            <p:cNvPr id="165" name="Google Shape;382;p38">
              <a:extLst>
                <a:ext uri="{FF2B5EF4-FFF2-40B4-BE49-F238E27FC236}">
                  <a16:creationId xmlns:a16="http://schemas.microsoft.com/office/drawing/2014/main" id="{7F1A8329-52CA-0C46-A5A8-33571BAF8020}"/>
                </a:ext>
              </a:extLst>
            </p:cNvPr>
            <p:cNvSpPr/>
            <p:nvPr/>
          </p:nvSpPr>
          <p:spPr>
            <a:xfrm>
              <a:off x="6667470" y="3497389"/>
              <a:ext cx="599602" cy="698346"/>
            </a:xfrm>
            <a:prstGeom prst="snip1Rect">
              <a:avLst>
                <a:gd name="adj" fmla="val 16667"/>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400" i="1" dirty="0">
                <a:latin typeface="Georgia" panose="02040502050405020303" pitchFamily="18" charset="0"/>
              </a:endParaRPr>
            </a:p>
          </p:txBody>
        </p:sp>
      </p:grpSp>
      <p:sp>
        <p:nvSpPr>
          <p:cNvPr id="67" name="TextBox 66">
            <a:extLst>
              <a:ext uri="{FF2B5EF4-FFF2-40B4-BE49-F238E27FC236}">
                <a16:creationId xmlns:a16="http://schemas.microsoft.com/office/drawing/2014/main" id="{7FBE7FCF-9A5D-7B43-A6C1-2D35D307563A}"/>
              </a:ext>
            </a:extLst>
          </p:cNvPr>
          <p:cNvSpPr txBox="1"/>
          <p:nvPr/>
        </p:nvSpPr>
        <p:spPr>
          <a:xfrm>
            <a:off x="7387433" y="3226046"/>
            <a:ext cx="2528256" cy="369332"/>
          </a:xfrm>
          <a:prstGeom prst="rect">
            <a:avLst/>
          </a:prstGeom>
          <a:noFill/>
        </p:spPr>
        <p:txBody>
          <a:bodyPr wrap="none" rtlCol="0">
            <a:spAutoFit/>
          </a:bodyPr>
          <a:lstStyle/>
          <a:p>
            <a:pPr algn="l"/>
            <a:r>
              <a:rPr lang="en-US" dirty="0">
                <a:latin typeface="Georgia" panose="02040502050405020303" pitchFamily="18" charset="0"/>
              </a:rPr>
              <a:t>Retained Invalid Pages</a:t>
            </a:r>
          </a:p>
        </p:txBody>
      </p:sp>
      <p:sp>
        <p:nvSpPr>
          <p:cNvPr id="169" name="TextBox 168">
            <a:extLst>
              <a:ext uri="{FF2B5EF4-FFF2-40B4-BE49-F238E27FC236}">
                <a16:creationId xmlns:a16="http://schemas.microsoft.com/office/drawing/2014/main" id="{B34AAAF4-1AD3-2D41-AA97-60CBEE3ABAC0}"/>
              </a:ext>
            </a:extLst>
          </p:cNvPr>
          <p:cNvSpPr txBox="1"/>
          <p:nvPr/>
        </p:nvSpPr>
        <p:spPr>
          <a:xfrm>
            <a:off x="6233846" y="5006228"/>
            <a:ext cx="1899879" cy="369332"/>
          </a:xfrm>
          <a:prstGeom prst="rect">
            <a:avLst/>
          </a:prstGeom>
          <a:noFill/>
        </p:spPr>
        <p:txBody>
          <a:bodyPr wrap="none" rtlCol="0">
            <a:spAutoFit/>
          </a:bodyPr>
          <a:lstStyle/>
          <a:p>
            <a:pPr algn="l"/>
            <a:r>
              <a:rPr lang="en-US" dirty="0">
                <a:latin typeface="Georgia" panose="02040502050405020303" pitchFamily="18" charset="0"/>
              </a:rPr>
              <a:t>Read Operations</a:t>
            </a:r>
          </a:p>
        </p:txBody>
      </p:sp>
      <p:grpSp>
        <p:nvGrpSpPr>
          <p:cNvPr id="69" name="Group 68">
            <a:extLst>
              <a:ext uri="{FF2B5EF4-FFF2-40B4-BE49-F238E27FC236}">
                <a16:creationId xmlns:a16="http://schemas.microsoft.com/office/drawing/2014/main" id="{4018CB11-08B0-7F49-A370-0DD979DA9547}"/>
              </a:ext>
            </a:extLst>
          </p:cNvPr>
          <p:cNvGrpSpPr/>
          <p:nvPr/>
        </p:nvGrpSpPr>
        <p:grpSpPr>
          <a:xfrm>
            <a:off x="6521620" y="4139356"/>
            <a:ext cx="1278303" cy="818147"/>
            <a:chOff x="9549291" y="3353953"/>
            <a:chExt cx="1278303" cy="818147"/>
          </a:xfrm>
        </p:grpSpPr>
        <p:sp>
          <p:nvSpPr>
            <p:cNvPr id="168" name="Rectangle 167">
              <a:extLst>
                <a:ext uri="{FF2B5EF4-FFF2-40B4-BE49-F238E27FC236}">
                  <a16:creationId xmlns:a16="http://schemas.microsoft.com/office/drawing/2014/main" id="{302619E7-7994-724F-82B8-CC4DB7252BB5}"/>
                </a:ext>
              </a:extLst>
            </p:cNvPr>
            <p:cNvSpPr/>
            <p:nvPr/>
          </p:nvSpPr>
          <p:spPr>
            <a:xfrm>
              <a:off x="9549291" y="3353953"/>
              <a:ext cx="1278303" cy="818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0" name="Straight Connector 169">
              <a:extLst>
                <a:ext uri="{FF2B5EF4-FFF2-40B4-BE49-F238E27FC236}">
                  <a16:creationId xmlns:a16="http://schemas.microsoft.com/office/drawing/2014/main" id="{DEB8B297-B118-B94A-BA2A-07A85769E225}"/>
                </a:ext>
              </a:extLst>
            </p:cNvPr>
            <p:cNvCxnSpPr>
              <a:cxnSpLocks/>
            </p:cNvCxnSpPr>
            <p:nvPr/>
          </p:nvCxnSpPr>
          <p:spPr>
            <a:xfrm>
              <a:off x="9809172" y="3353953"/>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6D30DD1-9023-654E-9032-B44B51DC8ABA}"/>
                </a:ext>
              </a:extLst>
            </p:cNvPr>
            <p:cNvCxnSpPr>
              <a:cxnSpLocks/>
            </p:cNvCxnSpPr>
            <p:nvPr/>
          </p:nvCxnSpPr>
          <p:spPr>
            <a:xfrm>
              <a:off x="10059173" y="3353953"/>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213D05E-F82A-C042-81EC-2F35F3A6C916}"/>
                </a:ext>
              </a:extLst>
            </p:cNvPr>
            <p:cNvCxnSpPr>
              <a:cxnSpLocks/>
            </p:cNvCxnSpPr>
            <p:nvPr/>
          </p:nvCxnSpPr>
          <p:spPr>
            <a:xfrm>
              <a:off x="10288538" y="3353953"/>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78D6D977-4366-6840-8568-B48DB740419C}"/>
                </a:ext>
              </a:extLst>
            </p:cNvPr>
            <p:cNvCxnSpPr>
              <a:cxnSpLocks/>
            </p:cNvCxnSpPr>
            <p:nvPr/>
          </p:nvCxnSpPr>
          <p:spPr>
            <a:xfrm>
              <a:off x="10531729" y="3353953"/>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7" name="TextBox 186">
            <a:extLst>
              <a:ext uri="{FF2B5EF4-FFF2-40B4-BE49-F238E27FC236}">
                <a16:creationId xmlns:a16="http://schemas.microsoft.com/office/drawing/2014/main" id="{9A977CD2-7169-5F4E-9E43-39130CBE0002}"/>
              </a:ext>
            </a:extLst>
          </p:cNvPr>
          <p:cNvSpPr txBox="1"/>
          <p:nvPr/>
        </p:nvSpPr>
        <p:spPr>
          <a:xfrm>
            <a:off x="8754779" y="4955229"/>
            <a:ext cx="1685077" cy="369332"/>
          </a:xfrm>
          <a:prstGeom prst="rect">
            <a:avLst/>
          </a:prstGeom>
          <a:noFill/>
        </p:spPr>
        <p:txBody>
          <a:bodyPr wrap="none" rtlCol="0">
            <a:spAutoFit/>
          </a:bodyPr>
          <a:lstStyle/>
          <a:p>
            <a:pPr algn="l"/>
            <a:r>
              <a:rPr lang="en-US" dirty="0">
                <a:latin typeface="Georgia" panose="02040502050405020303" pitchFamily="18" charset="0"/>
              </a:rPr>
              <a:t>Trimmed Data</a:t>
            </a:r>
          </a:p>
        </p:txBody>
      </p:sp>
      <p:grpSp>
        <p:nvGrpSpPr>
          <p:cNvPr id="188" name="Group 187">
            <a:extLst>
              <a:ext uri="{FF2B5EF4-FFF2-40B4-BE49-F238E27FC236}">
                <a16:creationId xmlns:a16="http://schemas.microsoft.com/office/drawing/2014/main" id="{591410C5-D994-5B41-A3FF-94D991C33432}"/>
              </a:ext>
            </a:extLst>
          </p:cNvPr>
          <p:cNvGrpSpPr/>
          <p:nvPr/>
        </p:nvGrpSpPr>
        <p:grpSpPr>
          <a:xfrm>
            <a:off x="8961907" y="4090590"/>
            <a:ext cx="1278303" cy="818147"/>
            <a:chOff x="9549291" y="3353953"/>
            <a:chExt cx="1278303" cy="818147"/>
          </a:xfrm>
        </p:grpSpPr>
        <p:sp>
          <p:nvSpPr>
            <p:cNvPr id="189" name="Rectangle 188">
              <a:extLst>
                <a:ext uri="{FF2B5EF4-FFF2-40B4-BE49-F238E27FC236}">
                  <a16:creationId xmlns:a16="http://schemas.microsoft.com/office/drawing/2014/main" id="{31623E96-F002-9448-8395-10EBFB0FA3A3}"/>
                </a:ext>
              </a:extLst>
            </p:cNvPr>
            <p:cNvSpPr/>
            <p:nvPr/>
          </p:nvSpPr>
          <p:spPr>
            <a:xfrm>
              <a:off x="9549291" y="3353953"/>
              <a:ext cx="1278303" cy="818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0" name="Straight Connector 189">
              <a:extLst>
                <a:ext uri="{FF2B5EF4-FFF2-40B4-BE49-F238E27FC236}">
                  <a16:creationId xmlns:a16="http://schemas.microsoft.com/office/drawing/2014/main" id="{C74C6ADE-A962-AA40-AEFF-580CDBF4E6F0}"/>
                </a:ext>
              </a:extLst>
            </p:cNvPr>
            <p:cNvCxnSpPr>
              <a:cxnSpLocks/>
            </p:cNvCxnSpPr>
            <p:nvPr/>
          </p:nvCxnSpPr>
          <p:spPr>
            <a:xfrm>
              <a:off x="9809172" y="3353953"/>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E29ED4B-B4AF-A041-BD57-19109C2A1F47}"/>
                </a:ext>
              </a:extLst>
            </p:cNvPr>
            <p:cNvCxnSpPr>
              <a:cxnSpLocks/>
            </p:cNvCxnSpPr>
            <p:nvPr/>
          </p:nvCxnSpPr>
          <p:spPr>
            <a:xfrm>
              <a:off x="10059173" y="3353953"/>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24010C5-B359-A44C-9FF0-D11F2CF6CC33}"/>
                </a:ext>
              </a:extLst>
            </p:cNvPr>
            <p:cNvCxnSpPr>
              <a:cxnSpLocks/>
            </p:cNvCxnSpPr>
            <p:nvPr/>
          </p:nvCxnSpPr>
          <p:spPr>
            <a:xfrm>
              <a:off x="10288538" y="3353953"/>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72B85416-248B-F64B-990E-711956930E9C}"/>
                </a:ext>
              </a:extLst>
            </p:cNvPr>
            <p:cNvCxnSpPr>
              <a:cxnSpLocks/>
            </p:cNvCxnSpPr>
            <p:nvPr/>
          </p:nvCxnSpPr>
          <p:spPr>
            <a:xfrm>
              <a:off x="10531729" y="3353953"/>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074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wipe(left)">
                                      <p:cBhvr>
                                        <p:cTn id="11" dur="500"/>
                                        <p:tgtEl>
                                          <p:spTgt spid="118"/>
                                        </p:tgtEl>
                                      </p:cBhvr>
                                    </p:animEffect>
                                  </p:childTnLst>
                                </p:cTn>
                              </p:par>
                              <p:par>
                                <p:cTn id="12" presetID="22" presetClass="entr" presetSubtype="8" fill="hold" nodeType="withEffect">
                                  <p:stCondLst>
                                    <p:cond delay="0"/>
                                  </p:stCondLst>
                                  <p:childTnLst>
                                    <p:set>
                                      <p:cBhvr>
                                        <p:cTn id="13" dur="1" fill="hold">
                                          <p:stCondLst>
                                            <p:cond delay="0"/>
                                          </p:stCondLst>
                                        </p:cTn>
                                        <p:tgtEl>
                                          <p:spTgt spid="119"/>
                                        </p:tgtEl>
                                        <p:attrNameLst>
                                          <p:attrName>style.visibility</p:attrName>
                                        </p:attrNameLst>
                                      </p:cBhvr>
                                      <p:to>
                                        <p:strVal val="visible"/>
                                      </p:to>
                                    </p:set>
                                    <p:animEffect transition="in" filter="wipe(left)">
                                      <p:cBhvr>
                                        <p:cTn id="14" dur="500"/>
                                        <p:tgtEl>
                                          <p:spTgt spid="119"/>
                                        </p:tgtEl>
                                      </p:cBhvr>
                                    </p:animEffec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11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9"/>
                                        </p:tgtEl>
                                        <p:attrNameLst>
                                          <p:attrName>style.visibility</p:attrName>
                                        </p:attrNameLst>
                                      </p:cBhvr>
                                      <p:to>
                                        <p:strVal val="visible"/>
                                      </p:to>
                                    </p:set>
                                  </p:childTnLst>
                                </p:cTn>
                              </p:par>
                              <p:par>
                                <p:cTn id="28" presetID="1" presetClass="entr" presetSubtype="0" fill="hold" grpId="1" nodeType="withEffect">
                                  <p:stCondLst>
                                    <p:cond delay="0"/>
                                  </p:stCondLst>
                                  <p:childTnLst>
                                    <p:set>
                                      <p:cBhvr>
                                        <p:cTn id="29" dur="1" fill="hold">
                                          <p:stCondLst>
                                            <p:cond delay="0"/>
                                          </p:stCondLst>
                                        </p:cTn>
                                        <p:tgtEl>
                                          <p:spTgt spid="16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8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8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117"/>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118"/>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119"/>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87"/>
                                        </p:tgtEl>
                                        <p:attrNameLst>
                                          <p:attrName>style.visibility</p:attrName>
                                        </p:attrNameLst>
                                      </p:cBhvr>
                                      <p:to>
                                        <p:strVal val="hidden"/>
                                      </p:to>
                                    </p:set>
                                  </p:childTnLst>
                                </p:cTn>
                              </p:par>
                              <p:par>
                                <p:cTn id="46" presetID="1" presetClass="exit" presetSubtype="0" fill="hold" grpId="2" nodeType="withEffect">
                                  <p:stCondLst>
                                    <p:cond delay="0"/>
                                  </p:stCondLst>
                                  <p:childTnLst>
                                    <p:set>
                                      <p:cBhvr>
                                        <p:cTn id="47" dur="1" fill="hold">
                                          <p:stCondLst>
                                            <p:cond delay="0"/>
                                          </p:stCondLst>
                                        </p:cTn>
                                        <p:tgtEl>
                                          <p:spTgt spid="169"/>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69"/>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188"/>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67"/>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68"/>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44"/>
                                        </p:tgtEl>
                                        <p:attrNameLst>
                                          <p:attrName>style.visibility</p:attrName>
                                        </p:attrNameLst>
                                      </p:cBhvr>
                                      <p:to>
                                        <p:strVal val="visible"/>
                                      </p:to>
                                    </p:set>
                                    <p:animEffect transition="in" filter="wipe(left)">
                                      <p:cBhvr>
                                        <p:cTn id="60" dur="500"/>
                                        <p:tgtEl>
                                          <p:spTgt spid="144"/>
                                        </p:tgtEl>
                                      </p:cBhvr>
                                    </p:animEffect>
                                  </p:childTnLst>
                                </p:cTn>
                              </p:par>
                              <p:par>
                                <p:cTn id="61" presetID="22" presetClass="entr" presetSubtype="8" fill="hold" nodeType="withEffect">
                                  <p:stCondLst>
                                    <p:cond delay="0"/>
                                  </p:stCondLst>
                                  <p:childTnLst>
                                    <p:set>
                                      <p:cBhvr>
                                        <p:cTn id="62" dur="1" fill="hold">
                                          <p:stCondLst>
                                            <p:cond delay="0"/>
                                          </p:stCondLst>
                                        </p:cTn>
                                        <p:tgtEl>
                                          <p:spTgt spid="145"/>
                                        </p:tgtEl>
                                        <p:attrNameLst>
                                          <p:attrName>style.visibility</p:attrName>
                                        </p:attrNameLst>
                                      </p:cBhvr>
                                      <p:to>
                                        <p:strVal val="visible"/>
                                      </p:to>
                                    </p:set>
                                    <p:animEffect transition="in" filter="wipe(left)">
                                      <p:cBhvr>
                                        <p:cTn id="63" dur="500"/>
                                        <p:tgtEl>
                                          <p:spTgt spid="145"/>
                                        </p:tgtEl>
                                      </p:cBhvr>
                                    </p:animEffect>
                                  </p:childTnLst>
                                </p:cTn>
                              </p:par>
                            </p:childTnLst>
                          </p:cTn>
                        </p:par>
                        <p:par>
                          <p:cTn id="64" fill="hold">
                            <p:stCondLst>
                              <p:cond delay="500"/>
                            </p:stCondLst>
                            <p:childTnLst>
                              <p:par>
                                <p:cTn id="65" presetID="1" presetClass="entr" presetSubtype="0" fill="hold" grpId="0" nodeType="afterEffect">
                                  <p:stCondLst>
                                    <p:cond delay="0"/>
                                  </p:stCondLst>
                                  <p:childTnLst>
                                    <p:set>
                                      <p:cBhvr>
                                        <p:cTn id="66" dur="1" fill="hold">
                                          <p:stCondLst>
                                            <p:cond delay="0"/>
                                          </p:stCondLst>
                                        </p:cTn>
                                        <p:tgtEl>
                                          <p:spTgt spid="1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147"/>
                                        </p:tgtEl>
                                        <p:attrNameLst>
                                          <p:attrName>style.visibility</p:attrName>
                                        </p:attrNameLst>
                                      </p:cBhvr>
                                      <p:to>
                                        <p:strVal val="visible"/>
                                      </p:to>
                                    </p:set>
                                    <p:animEffect transition="in" filter="wipe(left)">
                                      <p:cBhvr>
                                        <p:cTn id="73" dur="500"/>
                                        <p:tgtEl>
                                          <p:spTgt spid="147"/>
                                        </p:tgtEl>
                                      </p:cBhvr>
                                    </p:animEffect>
                                  </p:childTnLst>
                                </p:cTn>
                              </p:par>
                            </p:childTnLst>
                          </p:cTn>
                        </p:par>
                        <p:par>
                          <p:cTn id="74" fill="hold">
                            <p:stCondLst>
                              <p:cond delay="500"/>
                            </p:stCondLst>
                            <p:childTnLst>
                              <p:par>
                                <p:cTn id="75" presetID="1" presetClass="entr" presetSubtype="0" fill="hold" nodeType="afterEffect">
                                  <p:stCondLst>
                                    <p:cond delay="0"/>
                                  </p:stCondLst>
                                  <p:childTnLst>
                                    <p:set>
                                      <p:cBhvr>
                                        <p:cTn id="76" dur="1" fill="hold">
                                          <p:stCondLst>
                                            <p:cond delay="0"/>
                                          </p:stCondLst>
                                        </p:cTn>
                                        <p:tgtEl>
                                          <p:spTgt spid="14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7" grpId="1" animBg="1"/>
      <p:bldP spid="143" grpId="0" animBg="1"/>
      <p:bldP spid="65" grpId="0"/>
      <p:bldP spid="67" grpId="0"/>
      <p:bldP spid="67" grpId="1"/>
      <p:bldP spid="169" grpId="1"/>
      <p:bldP spid="169" grpId="2"/>
      <p:bldP spid="187" grpId="0"/>
      <p:bldP spid="18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86" name="Rounded Rectangle 16">
            <a:extLst>
              <a:ext uri="{FF2B5EF4-FFF2-40B4-BE49-F238E27FC236}">
                <a16:creationId xmlns:a16="http://schemas.microsoft.com/office/drawing/2014/main" id="{B0F7089E-C45E-B740-A357-6EA64136C6CB}"/>
              </a:ext>
            </a:extLst>
          </p:cNvPr>
          <p:cNvSpPr/>
          <p:nvPr/>
        </p:nvSpPr>
        <p:spPr>
          <a:xfrm>
            <a:off x="247408" y="5445360"/>
            <a:ext cx="11758292" cy="78387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300" b="0" i="0" u="none" strike="noStrike" kern="1200" cap="none" spc="0" normalizeH="0" baseline="0" dirty="0">
                <a:ln>
                  <a:noFill/>
                </a:ln>
                <a:solidFill>
                  <a:prstClr val="white"/>
                </a:solidFill>
                <a:effectLst/>
                <a:uLnTx/>
                <a:uFillTx/>
                <a:latin typeface="Georgia" panose="02040502050405020303" pitchFamily="18" charset="0"/>
              </a:rPr>
              <a:t>Retained data is used to recover</a:t>
            </a:r>
            <a:r>
              <a:rPr lang="en-US" sz="3300" dirty="0">
                <a:solidFill>
                  <a:prstClr val="white"/>
                </a:solidFill>
                <a:latin typeface="Georgia" panose="02040502050405020303" pitchFamily="18" charset="0"/>
              </a:rPr>
              <a:t>!</a:t>
            </a:r>
            <a:endParaRPr kumimoji="0" lang="en-US" sz="3300" b="0" i="0" u="none" strike="noStrike" kern="1200" cap="none" spc="0" normalizeH="0" baseline="0" noProof="0" dirty="0">
              <a:ln>
                <a:noFill/>
              </a:ln>
              <a:solidFill>
                <a:prstClr val="white"/>
              </a:solidFill>
              <a:effectLst/>
              <a:uLnTx/>
              <a:uFillTx/>
              <a:latin typeface="Georgia" panose="02040502050405020303" pitchFamily="18" charset="0"/>
            </a:endParaRPr>
          </a:p>
        </p:txBody>
      </p:sp>
      <p:pic>
        <p:nvPicPr>
          <p:cNvPr id="83" name="Picture 6">
            <a:extLst>
              <a:ext uri="{FF2B5EF4-FFF2-40B4-BE49-F238E27FC236}">
                <a16:creationId xmlns:a16="http://schemas.microsoft.com/office/drawing/2014/main" id="{4701A5ED-20F7-8F43-B9CA-C17BD3F9DA6C}"/>
              </a:ext>
            </a:extLst>
          </p:cNvPr>
          <p:cNvPicPr>
            <a:picLocks noChangeAspect="1" noChangeArrowheads="1"/>
          </p:cNvPicPr>
          <p:nvPr/>
        </p:nvPicPr>
        <p:blipFill>
          <a:blip r:embed="rId3"/>
          <a:srcRect/>
          <a:stretch/>
        </p:blipFill>
        <p:spPr bwMode="auto">
          <a:xfrm>
            <a:off x="9145866" y="1642218"/>
            <a:ext cx="2302422" cy="2302422"/>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24</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Defending Against Ransomware 2.0</a:t>
            </a:r>
            <a:endParaRPr lang="en-US" sz="4000" dirty="0">
              <a:solidFill>
                <a:schemeClr val="bg1"/>
              </a:solidFill>
              <a:latin typeface="Georgia"/>
              <a:ea typeface="Helvetica Neue Light"/>
              <a:cs typeface="Helvetica Neue Light"/>
            </a:endParaRPr>
          </a:p>
        </p:txBody>
      </p:sp>
      <p:sp>
        <p:nvSpPr>
          <p:cNvPr id="20" name="TextBox 19">
            <a:extLst>
              <a:ext uri="{FF2B5EF4-FFF2-40B4-BE49-F238E27FC236}">
                <a16:creationId xmlns:a16="http://schemas.microsoft.com/office/drawing/2014/main" id="{4E6D61AE-E581-B049-A797-4E3E6C8C4C23}"/>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
        <p:nvSpPr>
          <p:cNvPr id="65" name="Rounded Rectangle 7">
            <a:extLst>
              <a:ext uri="{FF2B5EF4-FFF2-40B4-BE49-F238E27FC236}">
                <a16:creationId xmlns:a16="http://schemas.microsoft.com/office/drawing/2014/main" id="{29169265-CDAA-AB47-B0DE-D94C29E9E595}"/>
              </a:ext>
            </a:extLst>
          </p:cNvPr>
          <p:cNvSpPr/>
          <p:nvPr/>
        </p:nvSpPr>
        <p:spPr>
          <a:xfrm>
            <a:off x="356472" y="1114561"/>
            <a:ext cx="3244906" cy="411044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pic>
        <p:nvPicPr>
          <p:cNvPr id="67" name="Picture 2">
            <a:extLst>
              <a:ext uri="{FF2B5EF4-FFF2-40B4-BE49-F238E27FC236}">
                <a16:creationId xmlns:a16="http://schemas.microsoft.com/office/drawing/2014/main" id="{AA1E79C8-C59A-2B48-8ABE-D4F6E18DC2B4}"/>
              </a:ext>
            </a:extLst>
          </p:cNvPr>
          <p:cNvPicPr>
            <a:picLocks noChangeAspect="1" noChangeArrowheads="1"/>
          </p:cNvPicPr>
          <p:nvPr/>
        </p:nvPicPr>
        <p:blipFill>
          <a:blip r:embed="rId4"/>
          <a:srcRect/>
          <a:stretch/>
        </p:blipFill>
        <p:spPr bwMode="auto">
          <a:xfrm>
            <a:off x="602017" y="2219898"/>
            <a:ext cx="1209102" cy="1209102"/>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4888F963-735B-8748-BE68-CC6DC495F520}"/>
              </a:ext>
            </a:extLst>
          </p:cNvPr>
          <p:cNvSpPr txBox="1"/>
          <p:nvPr/>
        </p:nvSpPr>
        <p:spPr>
          <a:xfrm>
            <a:off x="4368158" y="4128943"/>
            <a:ext cx="3446376" cy="415498"/>
          </a:xfrm>
          <a:prstGeom prst="rect">
            <a:avLst/>
          </a:prstGeom>
          <a:noFill/>
          <a:ln/>
        </p:spPr>
        <p:style>
          <a:lnRef idx="3">
            <a:schemeClr val="lt1"/>
          </a:lnRef>
          <a:fillRef idx="1">
            <a:schemeClr val="accent5"/>
          </a:fillRef>
          <a:effectRef idx="1">
            <a:schemeClr val="accent5"/>
          </a:effectRef>
          <a:fontRef idx="minor">
            <a:schemeClr val="lt1"/>
          </a:fontRef>
        </p:style>
        <p:txBody>
          <a:bodyPr wrap="square" rtlCol="0">
            <a:spAutoFit/>
          </a:bodyPr>
          <a:lstStyle/>
          <a:p>
            <a:pPr lvl="0" algn="ctr">
              <a:defRPr/>
            </a:pPr>
            <a:r>
              <a:rPr lang="en-US" sz="2100" dirty="0">
                <a:solidFill>
                  <a:prstClr val="black"/>
                </a:solidFill>
                <a:latin typeface="Georgia" panose="02040502050405020303" pitchFamily="18" charset="0"/>
                <a:cs typeface="Arial" panose="020B0604020202020204" pitchFamily="34" charset="0"/>
              </a:rPr>
              <a:t>Defend against trim attack</a:t>
            </a:r>
            <a:endParaRPr kumimoji="0" lang="en-US" sz="21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endParaRPr>
          </a:p>
        </p:txBody>
      </p:sp>
      <p:sp>
        <p:nvSpPr>
          <p:cNvPr id="72" name="Rounded Rectangle 7">
            <a:extLst>
              <a:ext uri="{FF2B5EF4-FFF2-40B4-BE49-F238E27FC236}">
                <a16:creationId xmlns:a16="http://schemas.microsoft.com/office/drawing/2014/main" id="{D8E0DC8B-9842-C842-A81A-55A07BA9F936}"/>
              </a:ext>
            </a:extLst>
          </p:cNvPr>
          <p:cNvSpPr/>
          <p:nvPr/>
        </p:nvSpPr>
        <p:spPr>
          <a:xfrm>
            <a:off x="4480001" y="1114561"/>
            <a:ext cx="3244906" cy="411044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75" name="TextBox 74">
            <a:extLst>
              <a:ext uri="{FF2B5EF4-FFF2-40B4-BE49-F238E27FC236}">
                <a16:creationId xmlns:a16="http://schemas.microsoft.com/office/drawing/2014/main" id="{420CDF52-A582-1E40-B343-BB6261C2D4D0}"/>
              </a:ext>
            </a:extLst>
          </p:cNvPr>
          <p:cNvSpPr txBox="1"/>
          <p:nvPr/>
        </p:nvSpPr>
        <p:spPr>
          <a:xfrm>
            <a:off x="460151" y="4128943"/>
            <a:ext cx="302498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dirty="0">
                <a:solidFill>
                  <a:prstClr val="black"/>
                </a:solidFill>
                <a:latin typeface="Georgia" panose="02040502050405020303" pitchFamily="18" charset="0"/>
              </a:rPr>
              <a:t>Defend against GC and timing attacks</a:t>
            </a:r>
            <a:endParaRPr kumimoji="0" lang="en-US" sz="2100" b="0" i="0" u="none" strike="noStrike" kern="1200" cap="none" spc="0" normalizeH="0" baseline="0" noProof="0" dirty="0">
              <a:ln>
                <a:noFill/>
              </a:ln>
              <a:solidFill>
                <a:prstClr val="black"/>
              </a:solidFill>
              <a:effectLst/>
              <a:uLnTx/>
              <a:uFillTx/>
              <a:latin typeface="Georgia" panose="02040502050405020303" pitchFamily="18" charset="0"/>
            </a:endParaRPr>
          </a:p>
        </p:txBody>
      </p:sp>
      <p:pic>
        <p:nvPicPr>
          <p:cNvPr id="78" name="Picture 6">
            <a:extLst>
              <a:ext uri="{FF2B5EF4-FFF2-40B4-BE49-F238E27FC236}">
                <a16:creationId xmlns:a16="http://schemas.microsoft.com/office/drawing/2014/main" id="{31930489-827C-9E49-9725-0FEDA4263460}"/>
              </a:ext>
            </a:extLst>
          </p:cNvPr>
          <p:cNvPicPr>
            <a:picLocks noChangeAspect="1" noChangeArrowheads="1"/>
          </p:cNvPicPr>
          <p:nvPr/>
        </p:nvPicPr>
        <p:blipFill>
          <a:blip r:embed="rId5"/>
          <a:srcRect/>
          <a:stretch/>
        </p:blipFill>
        <p:spPr bwMode="auto">
          <a:xfrm>
            <a:off x="5054256" y="1783555"/>
            <a:ext cx="2083488" cy="2016279"/>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EB6B450D-6AE0-AC4C-88E2-977CCC908DC7}"/>
              </a:ext>
            </a:extLst>
          </p:cNvPr>
          <p:cNvSpPr txBox="1"/>
          <p:nvPr/>
        </p:nvSpPr>
        <p:spPr>
          <a:xfrm>
            <a:off x="8577413" y="4128943"/>
            <a:ext cx="3258115"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dirty="0">
                <a:solidFill>
                  <a:prstClr val="black"/>
                </a:solidFill>
                <a:latin typeface="Georgia" panose="02040502050405020303" pitchFamily="18" charset="0"/>
              </a:rPr>
              <a:t>Defend against unknown future attacks</a:t>
            </a:r>
            <a:endParaRPr kumimoji="0" lang="en-US" sz="2100" b="0" i="0" u="none" strike="noStrike" kern="1200" cap="none" spc="0" normalizeH="0" baseline="0" noProof="0" dirty="0">
              <a:ln>
                <a:noFill/>
              </a:ln>
              <a:solidFill>
                <a:prstClr val="black"/>
              </a:solidFill>
              <a:effectLst/>
              <a:uLnTx/>
              <a:uFillTx/>
              <a:latin typeface="Georgia" panose="02040502050405020303" pitchFamily="18" charset="0"/>
            </a:endParaRPr>
          </a:p>
        </p:txBody>
      </p:sp>
      <p:sp>
        <p:nvSpPr>
          <p:cNvPr id="82" name="Rounded Rectangle 7">
            <a:extLst>
              <a:ext uri="{FF2B5EF4-FFF2-40B4-BE49-F238E27FC236}">
                <a16:creationId xmlns:a16="http://schemas.microsoft.com/office/drawing/2014/main" id="{B4F46279-71B7-FF42-8CF7-0799C2B6D22E}"/>
              </a:ext>
            </a:extLst>
          </p:cNvPr>
          <p:cNvSpPr/>
          <p:nvPr/>
        </p:nvSpPr>
        <p:spPr>
          <a:xfrm>
            <a:off x="8577413" y="1127621"/>
            <a:ext cx="3244906" cy="411044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85" name="Rounded Rectangle 16">
            <a:extLst>
              <a:ext uri="{FF2B5EF4-FFF2-40B4-BE49-F238E27FC236}">
                <a16:creationId xmlns:a16="http://schemas.microsoft.com/office/drawing/2014/main" id="{35253838-0046-7A4A-9E6E-BB056EA30EC0}"/>
              </a:ext>
            </a:extLst>
          </p:cNvPr>
          <p:cNvSpPr/>
          <p:nvPr/>
        </p:nvSpPr>
        <p:spPr>
          <a:xfrm>
            <a:off x="216854" y="5441793"/>
            <a:ext cx="11758292" cy="78387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300" noProof="0" dirty="0">
                <a:solidFill>
                  <a:prstClr val="white"/>
                </a:solidFill>
                <a:latin typeface="Georgia" panose="02040502050405020303" pitchFamily="18" charset="0"/>
              </a:rPr>
              <a:t>Retain trimmed data </a:t>
            </a:r>
            <a:r>
              <a:rPr lang="en-US" sz="3300" dirty="0">
                <a:solidFill>
                  <a:prstClr val="white"/>
                </a:solidFill>
                <a:latin typeface="Georgia" panose="02040502050405020303" pitchFamily="18" charset="0"/>
              </a:rPr>
              <a:t>by repurposing the </a:t>
            </a:r>
            <a:r>
              <a:rPr lang="en-US" sz="3300" noProof="0" dirty="0">
                <a:solidFill>
                  <a:prstClr val="white"/>
                </a:solidFill>
                <a:latin typeface="Georgia" panose="02040502050405020303" pitchFamily="18" charset="0"/>
              </a:rPr>
              <a:t>trimming function!</a:t>
            </a:r>
            <a:endParaRPr kumimoji="0" lang="en-US" sz="3300" b="0" i="0" u="none" strike="noStrike" kern="1200" cap="none" spc="0" normalizeH="0" baseline="0" noProof="0" dirty="0">
              <a:ln>
                <a:noFill/>
              </a:ln>
              <a:solidFill>
                <a:prstClr val="white"/>
              </a:solidFill>
              <a:effectLst/>
              <a:uLnTx/>
              <a:uFillTx/>
              <a:latin typeface="Georgia" panose="02040502050405020303" pitchFamily="18" charset="0"/>
            </a:endParaRPr>
          </a:p>
        </p:txBody>
      </p:sp>
      <p:pic>
        <p:nvPicPr>
          <p:cNvPr id="19" name="Picture 6">
            <a:extLst>
              <a:ext uri="{FF2B5EF4-FFF2-40B4-BE49-F238E27FC236}">
                <a16:creationId xmlns:a16="http://schemas.microsoft.com/office/drawing/2014/main" id="{EDB1F8B8-EFED-3242-8767-FB30C9AC314F}"/>
              </a:ext>
            </a:extLst>
          </p:cNvPr>
          <p:cNvPicPr>
            <a:picLocks noChangeAspect="1" noChangeArrowheads="1"/>
          </p:cNvPicPr>
          <p:nvPr/>
        </p:nvPicPr>
        <p:blipFill>
          <a:blip r:embed="rId6"/>
          <a:srcRect/>
          <a:stretch/>
        </p:blipFill>
        <p:spPr bwMode="auto">
          <a:xfrm>
            <a:off x="2275626" y="2220029"/>
            <a:ext cx="1143131" cy="1337248"/>
          </a:xfrm>
          <a:prstGeom prst="rect">
            <a:avLst/>
          </a:prstGeom>
          <a:noFill/>
          <a:extLst>
            <a:ext uri="{909E8E84-426E-40DD-AFC4-6F175D3DCCD1}">
              <a14:hiddenFill xmlns:a14="http://schemas.microsoft.com/office/drawing/2010/main">
                <a:solidFill>
                  <a:srgbClr val="FFFFFF"/>
                </a:solidFill>
              </a14:hiddenFill>
            </a:ext>
          </a:extLst>
        </p:spPr>
      </p:pic>
      <p:sp>
        <p:nvSpPr>
          <p:cNvPr id="84" name="Rounded Rectangle 16">
            <a:extLst>
              <a:ext uri="{FF2B5EF4-FFF2-40B4-BE49-F238E27FC236}">
                <a16:creationId xmlns:a16="http://schemas.microsoft.com/office/drawing/2014/main" id="{7397F0A5-A022-FE42-B582-75E9F058E42D}"/>
              </a:ext>
            </a:extLst>
          </p:cNvPr>
          <p:cNvSpPr/>
          <p:nvPr/>
        </p:nvSpPr>
        <p:spPr>
          <a:xfrm>
            <a:off x="216854" y="5450542"/>
            <a:ext cx="11758292" cy="783876"/>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300" noProof="0" dirty="0">
                <a:solidFill>
                  <a:prstClr val="white"/>
                </a:solidFill>
                <a:latin typeface="Georgia" panose="02040502050405020303" pitchFamily="18" charset="0"/>
              </a:rPr>
              <a:t>Zero data loss recovery and </a:t>
            </a:r>
            <a:r>
              <a:rPr lang="en-US" sz="3300" noProof="0" dirty="0" err="1">
                <a:solidFill>
                  <a:prstClr val="white"/>
                </a:solidFill>
                <a:latin typeface="Georgia" panose="02040502050405020303" pitchFamily="18" charset="0"/>
              </a:rPr>
              <a:t>truste</a:t>
            </a:r>
            <a:r>
              <a:rPr lang="en-US" sz="3300" dirty="0">
                <a:solidFill>
                  <a:prstClr val="white"/>
                </a:solidFill>
                <a:latin typeface="Georgia" panose="02040502050405020303" pitchFamily="18" charset="0"/>
              </a:rPr>
              <a:t>d post-attack analysis!</a:t>
            </a:r>
            <a:endParaRPr kumimoji="0" lang="en-US" sz="3300" b="0" i="0" u="none" strike="noStrike" kern="1200" cap="none" spc="0" normalizeH="0" baseline="0" noProof="0" dirty="0">
              <a:ln>
                <a:noFill/>
              </a:ln>
              <a:solidFill>
                <a:prstClr val="white"/>
              </a:solidFill>
              <a:effectLst/>
              <a:uLnTx/>
              <a:uFillTx/>
              <a:latin typeface="Georgia" panose="02040502050405020303" pitchFamily="18" charset="0"/>
            </a:endParaRPr>
          </a:p>
        </p:txBody>
      </p:sp>
    </p:spTree>
    <p:extLst>
      <p:ext uri="{BB962C8B-B14F-4D97-AF65-F5344CB8AC3E}">
        <p14:creationId xmlns:p14="http://schemas.microsoft.com/office/powerpoint/2010/main" val="285044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81" grpId="0"/>
      <p:bldP spid="82" grpId="0" animBg="1"/>
      <p:bldP spid="85" grpId="0" animBg="1"/>
      <p:bldP spid="8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5;p7">
            <a:extLst>
              <a:ext uri="{FF2B5EF4-FFF2-40B4-BE49-F238E27FC236}">
                <a16:creationId xmlns:a16="http://schemas.microsoft.com/office/drawing/2014/main" id="{96B7DEB2-623C-1442-B1C8-ADFE7B417404}"/>
              </a:ext>
            </a:extLst>
          </p:cNvPr>
          <p:cNvSpPr/>
          <p:nvPr/>
        </p:nvSpPr>
        <p:spPr>
          <a:xfrm rot="10800000" flipH="1">
            <a:off x="1" y="-38456"/>
            <a:ext cx="5226374" cy="6938334"/>
          </a:xfrm>
          <a:custGeom>
            <a:avLst/>
            <a:gdLst>
              <a:gd name="connsiteX0" fmla="*/ 0 w 2909675"/>
              <a:gd name="connsiteY0" fmla="*/ 0 h 6865695"/>
              <a:gd name="connsiteX1" fmla="*/ 2909675 w 2909675"/>
              <a:gd name="connsiteY1" fmla="*/ 0 h 6865695"/>
              <a:gd name="connsiteX2" fmla="*/ 2909675 w 2909675"/>
              <a:gd name="connsiteY2" fmla="*/ 6865695 h 6865695"/>
              <a:gd name="connsiteX3" fmla="*/ 0 w 2909675"/>
              <a:gd name="connsiteY3" fmla="*/ 6865695 h 6865695"/>
              <a:gd name="connsiteX4" fmla="*/ 0 w 2909675"/>
              <a:gd name="connsiteY4" fmla="*/ 0 h 6865695"/>
              <a:gd name="connsiteX0" fmla="*/ 0 w 4674382"/>
              <a:gd name="connsiteY0" fmla="*/ 34183 h 6899878"/>
              <a:gd name="connsiteX1" fmla="*/ 4674382 w 4674382"/>
              <a:gd name="connsiteY1" fmla="*/ 0 h 6899878"/>
              <a:gd name="connsiteX2" fmla="*/ 2909675 w 4674382"/>
              <a:gd name="connsiteY2" fmla="*/ 6899878 h 6899878"/>
              <a:gd name="connsiteX3" fmla="*/ 0 w 4674382"/>
              <a:gd name="connsiteY3" fmla="*/ 6899878 h 6899878"/>
              <a:gd name="connsiteX4" fmla="*/ 0 w 4674382"/>
              <a:gd name="connsiteY4" fmla="*/ 34183 h 6899878"/>
              <a:gd name="connsiteX0" fmla="*/ 0 w 4674382"/>
              <a:gd name="connsiteY0" fmla="*/ 34183 h 6938334"/>
              <a:gd name="connsiteX1" fmla="*/ 4674382 w 4674382"/>
              <a:gd name="connsiteY1" fmla="*/ 0 h 6938334"/>
              <a:gd name="connsiteX2" fmla="*/ 2892584 w 4674382"/>
              <a:gd name="connsiteY2" fmla="*/ 6938334 h 6938334"/>
              <a:gd name="connsiteX3" fmla="*/ 0 w 4674382"/>
              <a:gd name="connsiteY3" fmla="*/ 6899878 h 6938334"/>
              <a:gd name="connsiteX4" fmla="*/ 0 w 4674382"/>
              <a:gd name="connsiteY4" fmla="*/ 34183 h 6938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382" h="6938334">
                <a:moveTo>
                  <a:pt x="0" y="34183"/>
                </a:moveTo>
                <a:lnTo>
                  <a:pt x="4674382" y="0"/>
                </a:lnTo>
                <a:lnTo>
                  <a:pt x="2892584" y="6938334"/>
                </a:lnTo>
                <a:lnTo>
                  <a:pt x="0" y="6899878"/>
                </a:lnTo>
                <a:lnTo>
                  <a:pt x="0" y="34183"/>
                </a:lnTo>
                <a:close/>
              </a:path>
            </a:pathLst>
          </a:cu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sp>
        <p:nvSpPr>
          <p:cNvPr id="5" name="Google Shape;147;p7">
            <a:extLst>
              <a:ext uri="{FF2B5EF4-FFF2-40B4-BE49-F238E27FC236}">
                <a16:creationId xmlns:a16="http://schemas.microsoft.com/office/drawing/2014/main" id="{B07053BB-993E-2C47-84A5-C60674C56241}"/>
              </a:ext>
            </a:extLst>
          </p:cNvPr>
          <p:cNvSpPr txBox="1">
            <a:spLocks/>
          </p:cNvSpPr>
          <p:nvPr/>
        </p:nvSpPr>
        <p:spPr>
          <a:xfrm>
            <a:off x="125970" y="1515981"/>
            <a:ext cx="3801457" cy="100299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000"/>
            </a:pPr>
            <a:r>
              <a:rPr lang="en-US" sz="3200" b="1" dirty="0">
                <a:solidFill>
                  <a:schemeClr val="bg1"/>
                </a:solidFill>
                <a:latin typeface="Georgia" panose="02040502050405020303" pitchFamily="18" charset="0"/>
                <a:ea typeface="Helvetica Neue Light"/>
                <a:cs typeface="Arial" panose="020B0604020202020204" pitchFamily="34" charset="0"/>
                <a:sym typeface="Helvetica Neue Light"/>
              </a:rPr>
              <a:t>RSSD Implementation</a:t>
            </a:r>
          </a:p>
        </p:txBody>
      </p:sp>
      <p:sp>
        <p:nvSpPr>
          <p:cNvPr id="3" name="Slide Number Placeholder 2">
            <a:extLst>
              <a:ext uri="{FF2B5EF4-FFF2-40B4-BE49-F238E27FC236}">
                <a16:creationId xmlns:a16="http://schemas.microsoft.com/office/drawing/2014/main" id="{4EC5CC32-F82D-4092-B17E-E3BA2F4CB451}"/>
              </a:ext>
            </a:extLst>
          </p:cNvPr>
          <p:cNvSpPr>
            <a:spLocks noGrp="1"/>
          </p:cNvSpPr>
          <p:nvPr>
            <p:ph type="sldNum" idx="12"/>
          </p:nvPr>
        </p:nvSpPr>
        <p:spPr>
          <a:xfrm>
            <a:off x="62696" y="6452482"/>
            <a:ext cx="369425" cy="365125"/>
          </a:xfrm>
        </p:spPr>
        <p:txBody>
          <a:bodyPr/>
          <a:lstStyle/>
          <a:p>
            <a:r>
              <a:rPr lang="en-US" dirty="0">
                <a:solidFill>
                  <a:schemeClr val="bg1"/>
                </a:solidFill>
              </a:rPr>
              <a:t>25</a:t>
            </a:r>
          </a:p>
        </p:txBody>
      </p:sp>
      <p:sp>
        <p:nvSpPr>
          <p:cNvPr id="9" name="Google Shape;147;p7">
            <a:extLst>
              <a:ext uri="{FF2B5EF4-FFF2-40B4-BE49-F238E27FC236}">
                <a16:creationId xmlns:a16="http://schemas.microsoft.com/office/drawing/2014/main" id="{B07053BB-993E-2C47-84A5-C60674C56241}"/>
              </a:ext>
            </a:extLst>
          </p:cNvPr>
          <p:cNvSpPr txBox="1">
            <a:spLocks/>
          </p:cNvSpPr>
          <p:nvPr/>
        </p:nvSpPr>
        <p:spPr>
          <a:xfrm>
            <a:off x="500720" y="4576161"/>
            <a:ext cx="3186860" cy="100299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000"/>
            </a:pPr>
            <a:r>
              <a:rPr lang="en-US" sz="3200" b="1" dirty="0">
                <a:solidFill>
                  <a:schemeClr val="bg1"/>
                </a:solidFill>
                <a:latin typeface="Georgia" panose="02040502050405020303" pitchFamily="18" charset="0"/>
                <a:ea typeface="Helvetica Neue Light"/>
                <a:cs typeface="Arial" panose="020B0604020202020204" pitchFamily="34" charset="0"/>
                <a:sym typeface="Helvetica Neue Light"/>
              </a:rPr>
              <a:t>Experimental Setup</a:t>
            </a:r>
          </a:p>
        </p:txBody>
      </p:sp>
      <p:sp>
        <p:nvSpPr>
          <p:cNvPr id="14" name="TextBox 13">
            <a:extLst>
              <a:ext uri="{FF2B5EF4-FFF2-40B4-BE49-F238E27FC236}">
                <a16:creationId xmlns:a16="http://schemas.microsoft.com/office/drawing/2014/main" id="{F8F4FACD-9D80-B242-8A47-E5571BEDB590}"/>
              </a:ext>
            </a:extLst>
          </p:cNvPr>
          <p:cNvSpPr txBox="1"/>
          <p:nvPr/>
        </p:nvSpPr>
        <p:spPr>
          <a:xfrm>
            <a:off x="6772759" y="1557732"/>
            <a:ext cx="4787462" cy="1446550"/>
          </a:xfrm>
          <a:prstGeom prst="rect">
            <a:avLst/>
          </a:prstGeom>
          <a:noFill/>
        </p:spPr>
        <p:txBody>
          <a:bodyPr wrap="square" rtlCol="0">
            <a:spAutoFit/>
          </a:bodyPr>
          <a:lstStyle/>
          <a:p>
            <a:pPr algn="r"/>
            <a:r>
              <a:rPr lang="en-US" sz="2200" dirty="0">
                <a:latin typeface="Georgia" panose="02040502050405020303" pitchFamily="18" charset="0"/>
                <a:cs typeface="Arial" panose="020B0604020202020204" pitchFamily="34" charset="0"/>
              </a:rPr>
              <a:t>1 TB</a:t>
            </a:r>
          </a:p>
          <a:p>
            <a:pPr algn="r"/>
            <a:r>
              <a:rPr lang="en-US" sz="2200" dirty="0">
                <a:latin typeface="Georgia" panose="02040502050405020303" pitchFamily="18" charset="0"/>
                <a:cs typeface="Arial" panose="020B0604020202020204" pitchFamily="34" charset="0"/>
              </a:rPr>
              <a:t>64 pages/block</a:t>
            </a:r>
          </a:p>
          <a:p>
            <a:pPr algn="r"/>
            <a:r>
              <a:rPr lang="en-US" sz="2200" dirty="0">
                <a:latin typeface="Georgia" panose="02040502050405020303" pitchFamily="18" charset="0"/>
                <a:cs typeface="Arial" panose="020B0604020202020204" pitchFamily="34" charset="0"/>
              </a:rPr>
              <a:t>4 KB/page</a:t>
            </a:r>
          </a:p>
          <a:p>
            <a:pPr algn="r"/>
            <a:r>
              <a:rPr lang="en-US" sz="2200" dirty="0">
                <a:latin typeface="Georgia" panose="02040502050405020303" pitchFamily="18" charset="0"/>
                <a:cs typeface="Arial" panose="020B0604020202020204" pitchFamily="34" charset="0"/>
              </a:rPr>
              <a:t>over-provisioning ratio: 15%</a:t>
            </a:r>
          </a:p>
        </p:txBody>
      </p:sp>
      <p:sp>
        <p:nvSpPr>
          <p:cNvPr id="19" name="TextBox 18">
            <a:extLst>
              <a:ext uri="{FF2B5EF4-FFF2-40B4-BE49-F238E27FC236}">
                <a16:creationId xmlns:a16="http://schemas.microsoft.com/office/drawing/2014/main" id="{674B0C1E-7D2C-464B-8E34-F2E53A07890B}"/>
              </a:ext>
            </a:extLst>
          </p:cNvPr>
          <p:cNvSpPr txBox="1"/>
          <p:nvPr/>
        </p:nvSpPr>
        <p:spPr>
          <a:xfrm>
            <a:off x="6095999" y="5289527"/>
            <a:ext cx="5447235" cy="1446550"/>
          </a:xfrm>
          <a:prstGeom prst="rect">
            <a:avLst/>
          </a:prstGeom>
          <a:noFill/>
        </p:spPr>
        <p:txBody>
          <a:bodyPr wrap="square" rtlCol="0">
            <a:spAutoFit/>
          </a:bodyPr>
          <a:lstStyle/>
          <a:p>
            <a:pPr algn="r"/>
            <a:r>
              <a:rPr lang="en-US" sz="2200" dirty="0">
                <a:latin typeface="Georgia" panose="02040502050405020303" pitchFamily="18" charset="0"/>
                <a:cs typeface="Arial" panose="020B0604020202020204" pitchFamily="34" charset="0"/>
              </a:rPr>
              <a:t>Enterprise servers (11 workloads)</a:t>
            </a:r>
          </a:p>
          <a:p>
            <a:pPr algn="r"/>
            <a:r>
              <a:rPr lang="en-US" sz="2200" dirty="0">
                <a:latin typeface="Georgia" panose="02040502050405020303" pitchFamily="18" charset="0"/>
                <a:cs typeface="Arial" panose="020B0604020202020204" pitchFamily="34" charset="0"/>
              </a:rPr>
              <a:t>University machines (6 workloads)</a:t>
            </a:r>
          </a:p>
          <a:p>
            <a:pPr algn="r"/>
            <a:r>
              <a:rPr lang="en-US" sz="2200" dirty="0">
                <a:latin typeface="Georgia" panose="02040502050405020303" pitchFamily="18" charset="0"/>
                <a:cs typeface="Arial" panose="020B0604020202020204" pitchFamily="34" charset="0"/>
              </a:rPr>
              <a:t>Storage benchmarks: </a:t>
            </a:r>
            <a:r>
              <a:rPr lang="en-US" sz="2200" dirty="0" err="1">
                <a:latin typeface="Georgia" panose="02040502050405020303" pitchFamily="18" charset="0"/>
                <a:cs typeface="Arial" panose="020B0604020202020204" pitchFamily="34" charset="0"/>
              </a:rPr>
              <a:t>IOZone</a:t>
            </a:r>
            <a:r>
              <a:rPr lang="en-US" sz="2200" dirty="0">
                <a:latin typeface="Georgia" panose="02040502050405020303" pitchFamily="18" charset="0"/>
                <a:cs typeface="Arial" panose="020B0604020202020204" pitchFamily="34" charset="0"/>
              </a:rPr>
              <a:t>/Postmark</a:t>
            </a:r>
          </a:p>
          <a:p>
            <a:pPr algn="r"/>
            <a:r>
              <a:rPr lang="en-US" sz="2200" dirty="0">
                <a:latin typeface="Georgia" panose="02040502050405020303" pitchFamily="18" charset="0"/>
                <a:cs typeface="Arial" panose="020B0604020202020204" pitchFamily="34" charset="0"/>
              </a:rPr>
              <a:t>Database workloads (TPCC/TPCE)</a:t>
            </a:r>
          </a:p>
        </p:txBody>
      </p:sp>
      <p:sp>
        <p:nvSpPr>
          <p:cNvPr id="27" name="TextBox 26">
            <a:extLst>
              <a:ext uri="{FF2B5EF4-FFF2-40B4-BE49-F238E27FC236}">
                <a16:creationId xmlns:a16="http://schemas.microsoft.com/office/drawing/2014/main" id="{91B5F10B-45D5-1A41-8622-099B41EBEDBA}"/>
              </a:ext>
            </a:extLst>
          </p:cNvPr>
          <p:cNvSpPr txBox="1"/>
          <p:nvPr/>
        </p:nvSpPr>
        <p:spPr>
          <a:xfrm>
            <a:off x="6316859" y="3845253"/>
            <a:ext cx="5226376" cy="430887"/>
          </a:xfrm>
          <a:prstGeom prst="rect">
            <a:avLst/>
          </a:prstGeom>
          <a:noFill/>
        </p:spPr>
        <p:txBody>
          <a:bodyPr wrap="square" rtlCol="0">
            <a:spAutoFit/>
          </a:bodyPr>
          <a:lstStyle/>
          <a:p>
            <a:pPr algn="r"/>
            <a:r>
              <a:rPr lang="en-US" sz="2200" dirty="0">
                <a:latin typeface="Georgia" panose="02040502050405020303" pitchFamily="18" charset="0"/>
                <a:cs typeface="Arial" panose="020B0604020202020204" pitchFamily="34" charset="0"/>
              </a:rPr>
              <a:t>1,477 ransomware samples (</a:t>
            </a:r>
            <a:r>
              <a:rPr lang="en-US" sz="2200" dirty="0" err="1">
                <a:latin typeface="Georgia" panose="02040502050405020303" pitchFamily="18" charset="0"/>
                <a:cs typeface="Arial" panose="020B0604020202020204" pitchFamily="34" charset="0"/>
              </a:rPr>
              <a:t>VirusTotal</a:t>
            </a:r>
            <a:r>
              <a:rPr lang="en-US" sz="2200" dirty="0">
                <a:latin typeface="Georgia" panose="02040502050405020303" pitchFamily="18" charset="0"/>
                <a:cs typeface="Arial" panose="020B0604020202020204" pitchFamily="34" charset="0"/>
              </a:rPr>
              <a:t>)</a:t>
            </a:r>
          </a:p>
        </p:txBody>
      </p:sp>
      <p:sp>
        <p:nvSpPr>
          <p:cNvPr id="28" name="Rounded Rectangle 16">
            <a:extLst>
              <a:ext uri="{FF2B5EF4-FFF2-40B4-BE49-F238E27FC236}">
                <a16:creationId xmlns:a16="http://schemas.microsoft.com/office/drawing/2014/main" id="{0433B88A-D02E-0843-81F5-B6223C2BC79E}"/>
              </a:ext>
            </a:extLst>
          </p:cNvPr>
          <p:cNvSpPr/>
          <p:nvPr/>
        </p:nvSpPr>
        <p:spPr>
          <a:xfrm>
            <a:off x="7536867" y="913559"/>
            <a:ext cx="4023354" cy="64412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Georgia" panose="02040502050405020303" pitchFamily="18" charset="0"/>
              </a:rPr>
              <a:t>Programmable</a:t>
            </a:r>
            <a:r>
              <a:rPr kumimoji="0" lang="en-US" sz="3000" b="0" i="0" u="none" strike="noStrike" kern="1200" cap="none" spc="0" normalizeH="0" noProof="0" dirty="0">
                <a:ln>
                  <a:noFill/>
                </a:ln>
                <a:solidFill>
                  <a:prstClr val="white"/>
                </a:solidFill>
                <a:effectLst/>
                <a:uLnTx/>
                <a:uFillTx/>
                <a:latin typeface="Georgia" panose="02040502050405020303" pitchFamily="18" charset="0"/>
              </a:rPr>
              <a:t> SSD</a:t>
            </a:r>
            <a:endParaRPr kumimoji="0" lang="en-US" sz="30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29" name="Rounded Rectangle 16">
            <a:extLst>
              <a:ext uri="{FF2B5EF4-FFF2-40B4-BE49-F238E27FC236}">
                <a16:creationId xmlns:a16="http://schemas.microsoft.com/office/drawing/2014/main" id="{46887516-0583-5542-A58F-C6640B4E544E}"/>
              </a:ext>
            </a:extLst>
          </p:cNvPr>
          <p:cNvSpPr/>
          <p:nvPr/>
        </p:nvSpPr>
        <p:spPr>
          <a:xfrm>
            <a:off x="7519881" y="3204679"/>
            <a:ext cx="4023354" cy="64412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Georgia" panose="02040502050405020303" pitchFamily="18" charset="0"/>
              </a:rPr>
              <a:t>Ransomware Samples</a:t>
            </a:r>
          </a:p>
        </p:txBody>
      </p:sp>
      <p:sp>
        <p:nvSpPr>
          <p:cNvPr id="30" name="Rounded Rectangle 16">
            <a:extLst>
              <a:ext uri="{FF2B5EF4-FFF2-40B4-BE49-F238E27FC236}">
                <a16:creationId xmlns:a16="http://schemas.microsoft.com/office/drawing/2014/main" id="{C0270EA1-0DF0-EF4F-8155-6E1D8BB6DF0F}"/>
              </a:ext>
            </a:extLst>
          </p:cNvPr>
          <p:cNvSpPr/>
          <p:nvPr/>
        </p:nvSpPr>
        <p:spPr>
          <a:xfrm>
            <a:off x="7536867" y="4664774"/>
            <a:ext cx="4023354" cy="64412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Georgia" panose="02040502050405020303" pitchFamily="18" charset="0"/>
              </a:rPr>
              <a:t>Storage Workloads</a:t>
            </a:r>
          </a:p>
        </p:txBody>
      </p:sp>
      <p:sp>
        <p:nvSpPr>
          <p:cNvPr id="2" name="TextBox 1">
            <a:extLst>
              <a:ext uri="{FF2B5EF4-FFF2-40B4-BE49-F238E27FC236}">
                <a16:creationId xmlns:a16="http://schemas.microsoft.com/office/drawing/2014/main" id="{E73035F7-067A-A340-8012-376D206E99E9}"/>
              </a:ext>
            </a:extLst>
          </p:cNvPr>
          <p:cNvSpPr txBox="1"/>
          <p:nvPr/>
        </p:nvSpPr>
        <p:spPr>
          <a:xfrm>
            <a:off x="-1085850" y="3500438"/>
            <a:ext cx="184731" cy="369332"/>
          </a:xfrm>
          <a:prstGeom prst="rect">
            <a:avLst/>
          </a:prstGeom>
          <a:noFill/>
        </p:spPr>
        <p:txBody>
          <a:bodyPr wrap="none" rtlCol="0">
            <a:spAutoFit/>
          </a:bodyPr>
          <a:lstStyle/>
          <a:p>
            <a:pPr algn="l"/>
            <a:endParaRPr lang="en-US" dirty="0">
              <a:latin typeface="Georgia" panose="02040502050405020303" pitchFamily="18" charset="0"/>
            </a:endParaRPr>
          </a:p>
        </p:txBody>
      </p:sp>
    </p:spTree>
    <p:extLst>
      <p:ext uri="{BB962C8B-B14F-4D97-AF65-F5344CB8AC3E}">
        <p14:creationId xmlns:p14="http://schemas.microsoft.com/office/powerpoint/2010/main" val="169966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27" grpId="0"/>
      <p:bldP spid="29" grpId="0" animBg="1"/>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7" name="Rounded Rectangle 16">
            <a:extLst>
              <a:ext uri="{FF2B5EF4-FFF2-40B4-BE49-F238E27FC236}">
                <a16:creationId xmlns:a16="http://schemas.microsoft.com/office/drawing/2014/main" id="{0B4D04A2-AF83-FD43-AD0A-2CD942DBD269}"/>
              </a:ext>
            </a:extLst>
          </p:cNvPr>
          <p:cNvSpPr/>
          <p:nvPr/>
        </p:nvSpPr>
        <p:spPr>
          <a:xfrm>
            <a:off x="244840" y="5536015"/>
            <a:ext cx="11714743" cy="86822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Georgia" panose="02040502050405020303" pitchFamily="18" charset="0"/>
              </a:rPr>
              <a:t>RSSD</a:t>
            </a:r>
            <a:r>
              <a:rPr kumimoji="0" lang="en-US" sz="3600" b="0" i="0" u="none" strike="noStrike" kern="1200" cap="none" spc="0" normalizeH="0" noProof="0" dirty="0">
                <a:ln>
                  <a:noFill/>
                </a:ln>
                <a:solidFill>
                  <a:prstClr val="white"/>
                </a:solidFill>
                <a:effectLst/>
                <a:uLnTx/>
                <a:uFillTx/>
                <a:latin typeface="Georgia" panose="02040502050405020303" pitchFamily="18" charset="0"/>
              </a:rPr>
              <a:t> can retain data for over 200 days!</a:t>
            </a:r>
            <a:endParaRPr kumimoji="0" lang="en-US" sz="36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26</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rPr>
              <a:t>Impact on Data Retention Time</a:t>
            </a:r>
          </a:p>
        </p:txBody>
      </p:sp>
      <p:sp>
        <p:nvSpPr>
          <p:cNvPr id="10" name="TextBox 9">
            <a:extLst>
              <a:ext uri="{FF2B5EF4-FFF2-40B4-BE49-F238E27FC236}">
                <a16:creationId xmlns:a16="http://schemas.microsoft.com/office/drawing/2014/main" id="{79EF09D0-DD99-7C42-95C5-1F23BF7769EC}"/>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graphicFrame>
        <p:nvGraphicFramePr>
          <p:cNvPr id="9" name="Chart 8">
            <a:extLst>
              <a:ext uri="{FF2B5EF4-FFF2-40B4-BE49-F238E27FC236}">
                <a16:creationId xmlns:a16="http://schemas.microsoft.com/office/drawing/2014/main" id="{2F5A1BEC-A995-4148-8617-EA3B40DAF5BB}"/>
              </a:ext>
            </a:extLst>
          </p:cNvPr>
          <p:cNvGraphicFramePr>
            <a:graphicFrameLocks/>
          </p:cNvGraphicFramePr>
          <p:nvPr>
            <p:extLst>
              <p:ext uri="{D42A27DB-BD31-4B8C-83A1-F6EECF244321}">
                <p14:modId xmlns:p14="http://schemas.microsoft.com/office/powerpoint/2010/main" val="1070163505"/>
              </p:ext>
            </p:extLst>
          </p:nvPr>
        </p:nvGraphicFramePr>
        <p:xfrm>
          <a:off x="244840" y="867674"/>
          <a:ext cx="11702320" cy="466834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87249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8" name="Rounded Rectangle 16">
            <a:extLst>
              <a:ext uri="{FF2B5EF4-FFF2-40B4-BE49-F238E27FC236}">
                <a16:creationId xmlns:a16="http://schemas.microsoft.com/office/drawing/2014/main" id="{BFDD69A8-5AB2-264E-82FD-643F978C70F6}"/>
              </a:ext>
            </a:extLst>
          </p:cNvPr>
          <p:cNvSpPr/>
          <p:nvPr/>
        </p:nvSpPr>
        <p:spPr>
          <a:xfrm>
            <a:off x="244840" y="5527205"/>
            <a:ext cx="11714743" cy="86822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Georgia" panose="02040502050405020303" pitchFamily="18" charset="0"/>
              </a:rPr>
              <a:t>RSSD</a:t>
            </a:r>
            <a:r>
              <a:rPr kumimoji="0" lang="en-US" sz="3600" b="0" i="0" u="none" strike="noStrike" kern="1200" cap="none" spc="0" normalizeH="0" noProof="0" dirty="0">
                <a:ln>
                  <a:noFill/>
                </a:ln>
                <a:solidFill>
                  <a:prstClr val="white"/>
                </a:solidFill>
                <a:effectLst/>
                <a:uLnTx/>
                <a:uFillTx/>
                <a:latin typeface="Georgia" panose="02040502050405020303" pitchFamily="18" charset="0"/>
              </a:rPr>
              <a:t> introduces less than 1% performance overhead!</a:t>
            </a:r>
            <a:endParaRPr kumimoji="0" lang="en-US" sz="36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27</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rPr>
              <a:t>Impact on Storage Performance</a:t>
            </a:r>
          </a:p>
        </p:txBody>
      </p:sp>
      <p:sp>
        <p:nvSpPr>
          <p:cNvPr id="9" name="TextBox 8">
            <a:extLst>
              <a:ext uri="{FF2B5EF4-FFF2-40B4-BE49-F238E27FC236}">
                <a16:creationId xmlns:a16="http://schemas.microsoft.com/office/drawing/2014/main" id="{C4ABDDED-F977-9441-9A8C-CE488B5E63AB}"/>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graphicFrame>
        <p:nvGraphicFramePr>
          <p:cNvPr id="10" name="Chart 9">
            <a:extLst>
              <a:ext uri="{FF2B5EF4-FFF2-40B4-BE49-F238E27FC236}">
                <a16:creationId xmlns:a16="http://schemas.microsoft.com/office/drawing/2014/main" id="{5F4CBBE5-EA11-194E-A8C5-98A9DBF90986}"/>
              </a:ext>
            </a:extLst>
          </p:cNvPr>
          <p:cNvGraphicFramePr>
            <a:graphicFrameLocks/>
          </p:cNvGraphicFramePr>
          <p:nvPr>
            <p:extLst>
              <p:ext uri="{D42A27DB-BD31-4B8C-83A1-F6EECF244321}">
                <p14:modId xmlns:p14="http://schemas.microsoft.com/office/powerpoint/2010/main" val="3320603450"/>
              </p:ext>
            </p:extLst>
          </p:nvPr>
        </p:nvGraphicFramePr>
        <p:xfrm>
          <a:off x="432121" y="902111"/>
          <a:ext cx="11515039" cy="46250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69626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5;p7">
            <a:extLst>
              <a:ext uri="{FF2B5EF4-FFF2-40B4-BE49-F238E27FC236}">
                <a16:creationId xmlns:a16="http://schemas.microsoft.com/office/drawing/2014/main" id="{96B7DEB2-623C-1442-B1C8-ADFE7B417404}"/>
              </a:ext>
            </a:extLst>
          </p:cNvPr>
          <p:cNvSpPr/>
          <p:nvPr/>
        </p:nvSpPr>
        <p:spPr>
          <a:xfrm rot="10800000" flipH="1">
            <a:off x="-1362902" y="-77545"/>
            <a:ext cx="5557837" cy="6938334"/>
          </a:xfrm>
          <a:custGeom>
            <a:avLst/>
            <a:gdLst>
              <a:gd name="connsiteX0" fmla="*/ 0 w 2909675"/>
              <a:gd name="connsiteY0" fmla="*/ 0 h 6865695"/>
              <a:gd name="connsiteX1" fmla="*/ 2909675 w 2909675"/>
              <a:gd name="connsiteY1" fmla="*/ 0 h 6865695"/>
              <a:gd name="connsiteX2" fmla="*/ 2909675 w 2909675"/>
              <a:gd name="connsiteY2" fmla="*/ 6865695 h 6865695"/>
              <a:gd name="connsiteX3" fmla="*/ 0 w 2909675"/>
              <a:gd name="connsiteY3" fmla="*/ 6865695 h 6865695"/>
              <a:gd name="connsiteX4" fmla="*/ 0 w 2909675"/>
              <a:gd name="connsiteY4" fmla="*/ 0 h 6865695"/>
              <a:gd name="connsiteX0" fmla="*/ 0 w 4674382"/>
              <a:gd name="connsiteY0" fmla="*/ 34183 h 6899878"/>
              <a:gd name="connsiteX1" fmla="*/ 4674382 w 4674382"/>
              <a:gd name="connsiteY1" fmla="*/ 0 h 6899878"/>
              <a:gd name="connsiteX2" fmla="*/ 2909675 w 4674382"/>
              <a:gd name="connsiteY2" fmla="*/ 6899878 h 6899878"/>
              <a:gd name="connsiteX3" fmla="*/ 0 w 4674382"/>
              <a:gd name="connsiteY3" fmla="*/ 6899878 h 6899878"/>
              <a:gd name="connsiteX4" fmla="*/ 0 w 4674382"/>
              <a:gd name="connsiteY4" fmla="*/ 34183 h 6899878"/>
              <a:gd name="connsiteX0" fmla="*/ 0 w 4674382"/>
              <a:gd name="connsiteY0" fmla="*/ 34183 h 6938334"/>
              <a:gd name="connsiteX1" fmla="*/ 4674382 w 4674382"/>
              <a:gd name="connsiteY1" fmla="*/ 0 h 6938334"/>
              <a:gd name="connsiteX2" fmla="*/ 2892584 w 4674382"/>
              <a:gd name="connsiteY2" fmla="*/ 6938334 h 6938334"/>
              <a:gd name="connsiteX3" fmla="*/ 0 w 4674382"/>
              <a:gd name="connsiteY3" fmla="*/ 6899878 h 6938334"/>
              <a:gd name="connsiteX4" fmla="*/ 0 w 4674382"/>
              <a:gd name="connsiteY4" fmla="*/ 34183 h 6938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382" h="6938334">
                <a:moveTo>
                  <a:pt x="0" y="34183"/>
                </a:moveTo>
                <a:lnTo>
                  <a:pt x="4674382" y="0"/>
                </a:lnTo>
                <a:lnTo>
                  <a:pt x="2892584" y="6938334"/>
                </a:lnTo>
                <a:lnTo>
                  <a:pt x="0" y="6899878"/>
                </a:lnTo>
                <a:lnTo>
                  <a:pt x="0" y="34183"/>
                </a:lnTo>
                <a:close/>
              </a:path>
            </a:pathLst>
          </a:cu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sp>
        <p:nvSpPr>
          <p:cNvPr id="5" name="Google Shape;147;p7">
            <a:extLst>
              <a:ext uri="{FF2B5EF4-FFF2-40B4-BE49-F238E27FC236}">
                <a16:creationId xmlns:a16="http://schemas.microsoft.com/office/drawing/2014/main" id="{B07053BB-993E-2C47-84A5-C60674C56241}"/>
              </a:ext>
            </a:extLst>
          </p:cNvPr>
          <p:cNvSpPr txBox="1">
            <a:spLocks/>
          </p:cNvSpPr>
          <p:nvPr/>
        </p:nvSpPr>
        <p:spPr>
          <a:xfrm>
            <a:off x="62696" y="2705515"/>
            <a:ext cx="3801457" cy="100299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000"/>
            </a:pPr>
            <a:r>
              <a:rPr lang="en-US" sz="4000" b="1" dirty="0">
                <a:solidFill>
                  <a:schemeClr val="bg1"/>
                </a:solidFill>
                <a:latin typeface="Georgia" panose="02040502050405020303" pitchFamily="18" charset="0"/>
                <a:ea typeface="Helvetica Neue Light"/>
                <a:cs typeface="Arial" panose="020B0604020202020204" pitchFamily="34" charset="0"/>
                <a:sym typeface="Helvetica Neue Light"/>
              </a:rPr>
              <a:t>RSSD Summary</a:t>
            </a:r>
          </a:p>
        </p:txBody>
      </p:sp>
      <p:sp>
        <p:nvSpPr>
          <p:cNvPr id="3" name="Slide Number Placeholder 2">
            <a:extLst>
              <a:ext uri="{FF2B5EF4-FFF2-40B4-BE49-F238E27FC236}">
                <a16:creationId xmlns:a16="http://schemas.microsoft.com/office/drawing/2014/main" id="{4EC5CC32-F82D-4092-B17E-E3BA2F4CB451}"/>
              </a:ext>
            </a:extLst>
          </p:cNvPr>
          <p:cNvSpPr>
            <a:spLocks noGrp="1"/>
          </p:cNvSpPr>
          <p:nvPr>
            <p:ph type="sldNum" idx="12"/>
          </p:nvPr>
        </p:nvSpPr>
        <p:spPr>
          <a:xfrm>
            <a:off x="62696" y="6452482"/>
            <a:ext cx="369425" cy="365125"/>
          </a:xfrm>
        </p:spPr>
        <p:txBody>
          <a:bodyPr/>
          <a:lstStyle/>
          <a:p>
            <a:r>
              <a:rPr lang="en-US" dirty="0">
                <a:solidFill>
                  <a:schemeClr val="bg1"/>
                </a:solidFill>
              </a:rPr>
              <a:t>17</a:t>
            </a:r>
          </a:p>
        </p:txBody>
      </p:sp>
      <p:sp>
        <p:nvSpPr>
          <p:cNvPr id="26" name="Rounded Rectangle 7">
            <a:extLst>
              <a:ext uri="{FF2B5EF4-FFF2-40B4-BE49-F238E27FC236}">
                <a16:creationId xmlns:a16="http://schemas.microsoft.com/office/drawing/2014/main" id="{C2FD6004-C1D8-5C46-96AB-16B513819317}"/>
              </a:ext>
            </a:extLst>
          </p:cNvPr>
          <p:cNvSpPr/>
          <p:nvPr/>
        </p:nvSpPr>
        <p:spPr>
          <a:xfrm>
            <a:off x="4501364" y="1191985"/>
            <a:ext cx="2984009" cy="185886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27" name="TextBox 26">
            <a:extLst>
              <a:ext uri="{FF2B5EF4-FFF2-40B4-BE49-F238E27FC236}">
                <a16:creationId xmlns:a16="http://schemas.microsoft.com/office/drawing/2014/main" id="{72C22DF8-21B2-7F4A-8C2C-116B4AC14285}"/>
              </a:ext>
            </a:extLst>
          </p:cNvPr>
          <p:cNvSpPr txBox="1"/>
          <p:nvPr/>
        </p:nvSpPr>
        <p:spPr>
          <a:xfrm>
            <a:off x="4501364" y="2495137"/>
            <a:ext cx="298400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eorgia" panose="02040502050405020303" pitchFamily="18" charset="0"/>
              </a:rPr>
              <a:t>Zero Data Loss Recovery</a:t>
            </a:r>
          </a:p>
        </p:txBody>
      </p:sp>
      <p:pic>
        <p:nvPicPr>
          <p:cNvPr id="28" name="Picture 4">
            <a:extLst>
              <a:ext uri="{FF2B5EF4-FFF2-40B4-BE49-F238E27FC236}">
                <a16:creationId xmlns:a16="http://schemas.microsoft.com/office/drawing/2014/main" id="{D48853F2-0FFB-1C44-A6F6-12A6CD33809F}"/>
              </a:ext>
            </a:extLst>
          </p:cNvPr>
          <p:cNvPicPr>
            <a:picLocks noChangeAspect="1" noChangeArrowheads="1"/>
          </p:cNvPicPr>
          <p:nvPr/>
        </p:nvPicPr>
        <p:blipFill>
          <a:blip r:embed="rId3"/>
          <a:srcRect/>
          <a:stretch/>
        </p:blipFill>
        <p:spPr bwMode="auto">
          <a:xfrm>
            <a:off x="5301716" y="1218574"/>
            <a:ext cx="1093248" cy="1093248"/>
          </a:xfrm>
          <a:prstGeom prst="rect">
            <a:avLst/>
          </a:prstGeom>
          <a:noFill/>
          <a:extLst>
            <a:ext uri="{909E8E84-426E-40DD-AFC4-6F175D3DCCD1}">
              <a14:hiddenFill xmlns:a14="http://schemas.microsoft.com/office/drawing/2010/main">
                <a:solidFill>
                  <a:srgbClr val="FFFFFF"/>
                </a:solidFill>
              </a14:hiddenFill>
            </a:ext>
          </a:extLst>
        </p:spPr>
      </p:pic>
      <p:sp>
        <p:nvSpPr>
          <p:cNvPr id="29" name="Right Arrow 28">
            <a:extLst>
              <a:ext uri="{FF2B5EF4-FFF2-40B4-BE49-F238E27FC236}">
                <a16:creationId xmlns:a16="http://schemas.microsoft.com/office/drawing/2014/main" id="{A0CF64B8-055E-9941-A955-14453A2431E6}"/>
              </a:ext>
            </a:extLst>
          </p:cNvPr>
          <p:cNvSpPr/>
          <p:nvPr/>
        </p:nvSpPr>
        <p:spPr>
          <a:xfrm>
            <a:off x="7678814" y="2000461"/>
            <a:ext cx="634419" cy="494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7">
            <a:extLst>
              <a:ext uri="{FF2B5EF4-FFF2-40B4-BE49-F238E27FC236}">
                <a16:creationId xmlns:a16="http://schemas.microsoft.com/office/drawing/2014/main" id="{25FD1BB7-2D1E-FE4E-BD55-13A81E0D6C3C}"/>
              </a:ext>
            </a:extLst>
          </p:cNvPr>
          <p:cNvSpPr/>
          <p:nvPr/>
        </p:nvSpPr>
        <p:spPr>
          <a:xfrm>
            <a:off x="8308529" y="1218574"/>
            <a:ext cx="3458103" cy="185886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31" name="TextBox 30">
            <a:extLst>
              <a:ext uri="{FF2B5EF4-FFF2-40B4-BE49-F238E27FC236}">
                <a16:creationId xmlns:a16="http://schemas.microsoft.com/office/drawing/2014/main" id="{C61F468B-56AF-5F49-A0EF-E5F0CAD83B43}"/>
              </a:ext>
            </a:extLst>
          </p:cNvPr>
          <p:cNvSpPr txBox="1"/>
          <p:nvPr/>
        </p:nvSpPr>
        <p:spPr>
          <a:xfrm>
            <a:off x="8284182" y="2495137"/>
            <a:ext cx="330604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eorgia" panose="02040502050405020303" pitchFamily="18" charset="0"/>
              </a:rPr>
              <a:t>Network-Storage</a:t>
            </a:r>
            <a:r>
              <a:rPr kumimoji="0" lang="en-US" sz="2000" b="0" i="0" u="none" strike="noStrike" kern="1200" cap="none" spc="0" normalizeH="0" noProof="0" dirty="0">
                <a:ln>
                  <a:noFill/>
                </a:ln>
                <a:solidFill>
                  <a:prstClr val="black"/>
                </a:solidFill>
                <a:effectLst/>
                <a:uLnTx/>
                <a:uFillTx/>
                <a:latin typeface="Georgia" panose="02040502050405020303" pitchFamily="18" charset="0"/>
              </a:rPr>
              <a:t> Codesign</a:t>
            </a:r>
            <a:endParaRPr kumimoji="0" lang="en-US" sz="2000" b="0" i="0" u="none" strike="noStrike" kern="1200" cap="none" spc="0" normalizeH="0" baseline="0" noProof="0" dirty="0">
              <a:ln>
                <a:noFill/>
              </a:ln>
              <a:solidFill>
                <a:prstClr val="black"/>
              </a:solidFill>
              <a:effectLst/>
              <a:uLnTx/>
              <a:uFillTx/>
              <a:latin typeface="Georgia" panose="02040502050405020303" pitchFamily="18" charset="0"/>
            </a:endParaRPr>
          </a:p>
        </p:txBody>
      </p:sp>
      <p:pic>
        <p:nvPicPr>
          <p:cNvPr id="32" name="Picture 4">
            <a:extLst>
              <a:ext uri="{FF2B5EF4-FFF2-40B4-BE49-F238E27FC236}">
                <a16:creationId xmlns:a16="http://schemas.microsoft.com/office/drawing/2014/main" id="{13DD7A52-25E0-2143-BF2E-F8E1DE77AE1D}"/>
              </a:ext>
            </a:extLst>
          </p:cNvPr>
          <p:cNvPicPr>
            <a:picLocks noChangeAspect="1" noChangeArrowheads="1"/>
          </p:cNvPicPr>
          <p:nvPr/>
        </p:nvPicPr>
        <p:blipFill>
          <a:blip r:embed="rId4"/>
          <a:srcRect/>
          <a:stretch/>
        </p:blipFill>
        <p:spPr bwMode="auto">
          <a:xfrm>
            <a:off x="8741053" y="1552819"/>
            <a:ext cx="697064" cy="69706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Plus icon - Free download on Iconfinder">
            <a:extLst>
              <a:ext uri="{FF2B5EF4-FFF2-40B4-BE49-F238E27FC236}">
                <a16:creationId xmlns:a16="http://schemas.microsoft.com/office/drawing/2014/main" id="{EDEDC701-53C6-014B-BEF5-0ED81176A0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8367" y="1559045"/>
            <a:ext cx="688754" cy="68875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Ssd - Free technology icons">
            <a:extLst>
              <a:ext uri="{FF2B5EF4-FFF2-40B4-BE49-F238E27FC236}">
                <a16:creationId xmlns:a16="http://schemas.microsoft.com/office/drawing/2014/main" id="{D0DE93AC-8E74-234B-9C77-712CE72597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14322" y="1264181"/>
            <a:ext cx="1130784" cy="1130784"/>
          </a:xfrm>
          <a:prstGeom prst="rect">
            <a:avLst/>
          </a:prstGeom>
          <a:noFill/>
          <a:extLst>
            <a:ext uri="{909E8E84-426E-40DD-AFC4-6F175D3DCCD1}">
              <a14:hiddenFill xmlns:a14="http://schemas.microsoft.com/office/drawing/2010/main">
                <a:solidFill>
                  <a:srgbClr val="FFFFFF"/>
                </a:solidFill>
              </a14:hiddenFill>
            </a:ext>
          </a:extLst>
        </p:spPr>
      </p:pic>
      <p:sp>
        <p:nvSpPr>
          <p:cNvPr id="35" name="Rounded Rectangle 7">
            <a:extLst>
              <a:ext uri="{FF2B5EF4-FFF2-40B4-BE49-F238E27FC236}">
                <a16:creationId xmlns:a16="http://schemas.microsoft.com/office/drawing/2014/main" id="{50A1C950-B9FF-6543-B426-8900B44921F0}"/>
              </a:ext>
            </a:extLst>
          </p:cNvPr>
          <p:cNvSpPr/>
          <p:nvPr/>
        </p:nvSpPr>
        <p:spPr>
          <a:xfrm>
            <a:off x="4423554" y="4001330"/>
            <a:ext cx="2984009" cy="185886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36" name="TextBox 35">
            <a:extLst>
              <a:ext uri="{FF2B5EF4-FFF2-40B4-BE49-F238E27FC236}">
                <a16:creationId xmlns:a16="http://schemas.microsoft.com/office/drawing/2014/main" id="{66740D2F-D390-DA4E-B29E-190C60670276}"/>
              </a:ext>
            </a:extLst>
          </p:cNvPr>
          <p:cNvSpPr txBox="1"/>
          <p:nvPr/>
        </p:nvSpPr>
        <p:spPr>
          <a:xfrm>
            <a:off x="4108696" y="5152304"/>
            <a:ext cx="361372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eorgia" panose="02040502050405020303" pitchFamily="18" charset="0"/>
              </a:rPr>
              <a:t>Trusted Post-Attack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eorgia" panose="02040502050405020303" pitchFamily="18" charset="0"/>
              </a:rPr>
              <a:t>Analysis</a:t>
            </a:r>
          </a:p>
        </p:txBody>
      </p:sp>
      <p:pic>
        <p:nvPicPr>
          <p:cNvPr id="38" name="Picture 6" descr="Data, search, storage, analytics icon - Download on Iconfinder">
            <a:extLst>
              <a:ext uri="{FF2B5EF4-FFF2-40B4-BE49-F238E27FC236}">
                <a16:creationId xmlns:a16="http://schemas.microsoft.com/office/drawing/2014/main" id="{D62472EC-C740-4B4E-B789-28479A3236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4172" y="4092816"/>
            <a:ext cx="1095716" cy="1095716"/>
          </a:xfrm>
          <a:prstGeom prst="rect">
            <a:avLst/>
          </a:prstGeom>
          <a:noFill/>
          <a:extLst>
            <a:ext uri="{909E8E84-426E-40DD-AFC4-6F175D3DCCD1}">
              <a14:hiddenFill xmlns:a14="http://schemas.microsoft.com/office/drawing/2010/main">
                <a:solidFill>
                  <a:srgbClr val="FFFFFF"/>
                </a:solidFill>
              </a14:hiddenFill>
            </a:ext>
          </a:extLst>
        </p:spPr>
      </p:pic>
      <p:sp>
        <p:nvSpPr>
          <p:cNvPr id="39" name="Right Arrow 38">
            <a:extLst>
              <a:ext uri="{FF2B5EF4-FFF2-40B4-BE49-F238E27FC236}">
                <a16:creationId xmlns:a16="http://schemas.microsoft.com/office/drawing/2014/main" id="{DE808C19-E94E-4F4B-8390-E27A7F6876EB}"/>
              </a:ext>
            </a:extLst>
          </p:cNvPr>
          <p:cNvSpPr/>
          <p:nvPr/>
        </p:nvSpPr>
        <p:spPr>
          <a:xfrm>
            <a:off x="7594323" y="4940977"/>
            <a:ext cx="634419" cy="494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7">
            <a:extLst>
              <a:ext uri="{FF2B5EF4-FFF2-40B4-BE49-F238E27FC236}">
                <a16:creationId xmlns:a16="http://schemas.microsoft.com/office/drawing/2014/main" id="{FE6E5BA4-6C4F-9B42-8403-AEEBBEF49E56}"/>
              </a:ext>
            </a:extLst>
          </p:cNvPr>
          <p:cNvSpPr/>
          <p:nvPr/>
        </p:nvSpPr>
        <p:spPr>
          <a:xfrm>
            <a:off x="8235423" y="4027919"/>
            <a:ext cx="3476859" cy="185886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41" name="TextBox 40">
            <a:extLst>
              <a:ext uri="{FF2B5EF4-FFF2-40B4-BE49-F238E27FC236}">
                <a16:creationId xmlns:a16="http://schemas.microsoft.com/office/drawing/2014/main" id="{DE5C1DE0-2773-5341-A4DB-1300A23E88AC}"/>
              </a:ext>
            </a:extLst>
          </p:cNvPr>
          <p:cNvSpPr txBox="1"/>
          <p:nvPr/>
        </p:nvSpPr>
        <p:spPr>
          <a:xfrm>
            <a:off x="8152908" y="5188532"/>
            <a:ext cx="3613724" cy="400110"/>
          </a:xfrm>
          <a:prstGeom prst="rect">
            <a:avLst/>
          </a:prstGeom>
          <a:noFill/>
        </p:spPr>
        <p:txBody>
          <a:bodyPr wrap="square" rtlCol="0">
            <a:spAutoFit/>
          </a:bodyPr>
          <a:lstStyle/>
          <a:p>
            <a:pPr lvl="0" algn="ctr">
              <a:defRPr/>
            </a:pPr>
            <a:r>
              <a:rPr lang="en-US" sz="2000" dirty="0">
                <a:solidFill>
                  <a:prstClr val="black"/>
                </a:solidFill>
                <a:latin typeface="Georgia" panose="02040502050405020303" pitchFamily="18" charset="0"/>
              </a:rPr>
              <a:t>Hardware-</a:t>
            </a:r>
            <a:r>
              <a:rPr kumimoji="0" lang="en-US" sz="2000" b="0" i="0" u="none" strike="noStrike" kern="1200" cap="none" spc="0" normalizeH="0" noProof="0" dirty="0">
                <a:ln>
                  <a:noFill/>
                </a:ln>
                <a:solidFill>
                  <a:prstClr val="black"/>
                </a:solidFill>
                <a:effectLst/>
                <a:uLnTx/>
                <a:uFillTx/>
                <a:latin typeface="Georgia" panose="02040502050405020303" pitchFamily="18" charset="0"/>
              </a:rPr>
              <a:t>Assisted Logging</a:t>
            </a:r>
            <a:endParaRPr kumimoji="0" lang="en-US" sz="2000" b="0" i="0" u="none" strike="noStrike" kern="1200" cap="none" spc="0" normalizeH="0" baseline="0" noProof="0" dirty="0">
              <a:ln>
                <a:noFill/>
              </a:ln>
              <a:solidFill>
                <a:prstClr val="black"/>
              </a:solidFill>
              <a:effectLst/>
              <a:uLnTx/>
              <a:uFillTx/>
              <a:latin typeface="Georgia" panose="02040502050405020303" pitchFamily="18" charset="0"/>
            </a:endParaRPr>
          </a:p>
        </p:txBody>
      </p:sp>
      <p:grpSp>
        <p:nvGrpSpPr>
          <p:cNvPr id="2" name="Group 1">
            <a:extLst>
              <a:ext uri="{FF2B5EF4-FFF2-40B4-BE49-F238E27FC236}">
                <a16:creationId xmlns:a16="http://schemas.microsoft.com/office/drawing/2014/main" id="{3636B907-2061-2B45-8B32-353429352F79}"/>
              </a:ext>
            </a:extLst>
          </p:cNvPr>
          <p:cNvGrpSpPr/>
          <p:nvPr/>
        </p:nvGrpSpPr>
        <p:grpSpPr>
          <a:xfrm>
            <a:off x="9188689" y="3916331"/>
            <a:ext cx="1499307" cy="1510698"/>
            <a:chOff x="9559218" y="1792376"/>
            <a:chExt cx="1911598" cy="1926532"/>
          </a:xfrm>
        </p:grpSpPr>
        <p:pic>
          <p:nvPicPr>
            <p:cNvPr id="25" name="Picture 6">
              <a:extLst>
                <a:ext uri="{FF2B5EF4-FFF2-40B4-BE49-F238E27FC236}">
                  <a16:creationId xmlns:a16="http://schemas.microsoft.com/office/drawing/2014/main" id="{A42EB58F-CF88-A942-B800-5B814ABBABFA}"/>
                </a:ext>
              </a:extLst>
            </p:cNvPr>
            <p:cNvPicPr>
              <a:picLocks noChangeAspect="1" noChangeArrowheads="1"/>
            </p:cNvPicPr>
            <p:nvPr/>
          </p:nvPicPr>
          <p:blipFill>
            <a:blip r:embed="rId8"/>
            <a:srcRect/>
            <a:stretch/>
          </p:blipFill>
          <p:spPr bwMode="auto">
            <a:xfrm>
              <a:off x="9559218" y="2323666"/>
              <a:ext cx="1354775" cy="135477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a:extLst>
                <a:ext uri="{FF2B5EF4-FFF2-40B4-BE49-F238E27FC236}">
                  <a16:creationId xmlns:a16="http://schemas.microsoft.com/office/drawing/2014/main" id="{639DB891-11D5-0D45-9A7D-FC4C9826A09C}"/>
                </a:ext>
              </a:extLst>
            </p:cNvPr>
            <p:cNvPicPr>
              <a:picLocks noChangeAspect="1" noChangeArrowheads="1"/>
            </p:cNvPicPr>
            <p:nvPr/>
          </p:nvPicPr>
          <p:blipFill>
            <a:blip r:embed="rId8"/>
            <a:srcRect/>
            <a:stretch/>
          </p:blipFill>
          <p:spPr bwMode="auto">
            <a:xfrm>
              <a:off x="10116041" y="2364133"/>
              <a:ext cx="1354775" cy="135477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a:extLst>
                <a:ext uri="{FF2B5EF4-FFF2-40B4-BE49-F238E27FC236}">
                  <a16:creationId xmlns:a16="http://schemas.microsoft.com/office/drawing/2014/main" id="{AA5283CE-48C3-244A-9E28-722EC41DDACD}"/>
                </a:ext>
              </a:extLst>
            </p:cNvPr>
            <p:cNvPicPr>
              <a:picLocks noChangeAspect="1" noChangeArrowheads="1"/>
            </p:cNvPicPr>
            <p:nvPr/>
          </p:nvPicPr>
          <p:blipFill>
            <a:blip r:embed="rId8"/>
            <a:srcRect/>
            <a:stretch/>
          </p:blipFill>
          <p:spPr bwMode="auto">
            <a:xfrm>
              <a:off x="9878025" y="1792376"/>
              <a:ext cx="1354775" cy="13547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5197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9" grpId="0" animBg="1"/>
      <p:bldP spid="30" grpId="0" animBg="1"/>
      <p:bldP spid="31" grpId="0"/>
      <p:bldP spid="35" grpId="0" animBg="1"/>
      <p:bldP spid="36" grpId="0"/>
      <p:bldP spid="39" grpId="0" animBg="1"/>
      <p:bldP spid="40" grpId="0" animBg="1"/>
      <p:bldP spid="4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5;p7">
            <a:extLst>
              <a:ext uri="{FF2B5EF4-FFF2-40B4-BE49-F238E27FC236}">
                <a16:creationId xmlns:a16="http://schemas.microsoft.com/office/drawing/2014/main" id="{96B7DEB2-623C-1442-B1C8-ADFE7B417404}"/>
              </a:ext>
            </a:extLst>
          </p:cNvPr>
          <p:cNvSpPr/>
          <p:nvPr/>
        </p:nvSpPr>
        <p:spPr>
          <a:xfrm rot="10800000" flipH="1">
            <a:off x="0" y="3054"/>
            <a:ext cx="12192000" cy="6865695"/>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5" name="Google Shape;147;p7">
            <a:extLst>
              <a:ext uri="{FF2B5EF4-FFF2-40B4-BE49-F238E27FC236}">
                <a16:creationId xmlns:a16="http://schemas.microsoft.com/office/drawing/2014/main" id="{B07053BB-993E-2C47-84A5-C60674C56241}"/>
              </a:ext>
            </a:extLst>
          </p:cNvPr>
          <p:cNvSpPr txBox="1">
            <a:spLocks/>
          </p:cNvSpPr>
          <p:nvPr/>
        </p:nvSpPr>
        <p:spPr>
          <a:xfrm>
            <a:off x="376806" y="839292"/>
            <a:ext cx="11177403" cy="60561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3000"/>
            </a:pPr>
            <a:r>
              <a:rPr lang="en-US" sz="4600" b="1" dirty="0">
                <a:solidFill>
                  <a:schemeClr val="bg1"/>
                </a:solidFill>
                <a:latin typeface="Georgia" panose="02040502050405020303" pitchFamily="18" charset="0"/>
                <a:ea typeface="Helvetica Neue Light"/>
                <a:sym typeface="Helvetica Neue Light"/>
              </a:rPr>
              <a:t>Thank You!</a:t>
            </a:r>
            <a:endParaRPr lang="en-US" sz="4600" b="1" dirty="0">
              <a:solidFill>
                <a:schemeClr val="bg1"/>
              </a:solidFill>
              <a:latin typeface="Georgia" panose="02040502050405020303" pitchFamily="18" charset="0"/>
              <a:ea typeface="Helvetica Neue Light"/>
            </a:endParaRPr>
          </a:p>
        </p:txBody>
      </p:sp>
      <p:pic>
        <p:nvPicPr>
          <p:cNvPr id="9" name="Graphic 8">
            <a:extLst>
              <a:ext uri="{FF2B5EF4-FFF2-40B4-BE49-F238E27FC236}">
                <a16:creationId xmlns:a16="http://schemas.microsoft.com/office/drawing/2014/main" id="{3056E1CB-4683-4FD6-8323-D2FABF8B708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362593" y="5120332"/>
            <a:ext cx="3466813" cy="898376"/>
          </a:xfrm>
          <a:prstGeom prst="rect">
            <a:avLst/>
          </a:prstGeom>
        </p:spPr>
      </p:pic>
      <p:sp>
        <p:nvSpPr>
          <p:cNvPr id="10" name="TextBox 9">
            <a:extLst>
              <a:ext uri="{FF2B5EF4-FFF2-40B4-BE49-F238E27FC236}">
                <a16:creationId xmlns:a16="http://schemas.microsoft.com/office/drawing/2014/main" id="{FFEE0255-38B9-424B-AE0E-FF172DE917C4}"/>
              </a:ext>
            </a:extLst>
          </p:cNvPr>
          <p:cNvSpPr txBox="1"/>
          <p:nvPr/>
        </p:nvSpPr>
        <p:spPr>
          <a:xfrm>
            <a:off x="86996" y="2317938"/>
            <a:ext cx="12018004" cy="822533"/>
          </a:xfrm>
          <a:prstGeom prst="rect">
            <a:avLst/>
          </a:prstGeom>
          <a:noFill/>
        </p:spPr>
        <p:txBody>
          <a:bodyPr wrap="square" lIns="91440" tIns="45720" rIns="91440" bIns="45720" anchor="t">
            <a:spAutoFit/>
          </a:bodyPr>
          <a:lstStyle/>
          <a:p>
            <a:pPr algn="ctr">
              <a:lnSpc>
                <a:spcPct val="150000"/>
              </a:lnSpc>
              <a:spcBef>
                <a:spcPts val="600"/>
              </a:spcBef>
            </a:pPr>
            <a:r>
              <a:rPr lang="en-US" sz="3600" b="1" dirty="0">
                <a:solidFill>
                  <a:schemeClr val="bg1"/>
                </a:solidFill>
                <a:latin typeface="Georgia" panose="02040502050405020303" pitchFamily="18" charset="0"/>
                <a:ea typeface="Helvetica Neue"/>
                <a:cs typeface="Helvetica Neue"/>
                <a:sym typeface="Helvetica Neue"/>
              </a:rPr>
              <a:t>Benjamin Reidys, </a:t>
            </a:r>
            <a:r>
              <a:rPr lang="en-US" sz="3600" dirty="0">
                <a:solidFill>
                  <a:schemeClr val="bg1"/>
                </a:solidFill>
                <a:latin typeface="Georgia" panose="02040502050405020303" pitchFamily="18" charset="0"/>
                <a:ea typeface="Helvetica Neue"/>
                <a:cs typeface="Helvetica Neue"/>
                <a:sym typeface="Helvetica Neue"/>
              </a:rPr>
              <a:t>Peng Liu, Jian Huang</a:t>
            </a:r>
            <a:endParaRPr lang="en-US" sz="3600" dirty="0">
              <a:solidFill>
                <a:schemeClr val="bg1"/>
              </a:solidFill>
              <a:latin typeface="Georgia" panose="02040502050405020303" pitchFamily="18" charset="0"/>
              <a:ea typeface="Helvetica Neue"/>
              <a:cs typeface="Helvetica Neue"/>
            </a:endParaRPr>
          </a:p>
        </p:txBody>
      </p:sp>
      <p:sp>
        <p:nvSpPr>
          <p:cNvPr id="12" name="TextBox 11">
            <a:extLst>
              <a:ext uri="{FF2B5EF4-FFF2-40B4-BE49-F238E27FC236}">
                <a16:creationId xmlns:a16="http://schemas.microsoft.com/office/drawing/2014/main" id="{D8D00897-255E-E243-B08A-1120CB0E33A9}"/>
              </a:ext>
            </a:extLst>
          </p:cNvPr>
          <p:cNvSpPr txBox="1"/>
          <p:nvPr/>
        </p:nvSpPr>
        <p:spPr>
          <a:xfrm>
            <a:off x="1973400" y="3559558"/>
            <a:ext cx="8245197" cy="461665"/>
          </a:xfrm>
          <a:prstGeom prst="rect">
            <a:avLst/>
          </a:prstGeom>
          <a:noFill/>
        </p:spPr>
        <p:txBody>
          <a:bodyPr wrap="square" lIns="91440" tIns="45720" rIns="91440" bIns="45720" anchor="t">
            <a:spAutoFit/>
          </a:bodyPr>
          <a:lstStyle/>
          <a:p>
            <a:pPr algn="ctr">
              <a:spcBef>
                <a:spcPts val="600"/>
              </a:spcBef>
            </a:pPr>
            <a:r>
              <a:rPr lang="en-US" altLang="zh-CN" sz="2400" dirty="0">
                <a:solidFill>
                  <a:schemeClr val="bg1"/>
                </a:solidFill>
                <a:latin typeface="Georgia" panose="02040502050405020303" pitchFamily="18" charset="0"/>
                <a:ea typeface="Helvetica Neue"/>
                <a:cs typeface="Helvetica Neue"/>
                <a:sym typeface="Helvetica Neue"/>
              </a:rPr>
              <a:t>breidys2</a:t>
            </a:r>
            <a:r>
              <a:rPr lang="en-US" sz="2400" i="0" u="none" strike="noStrike" cap="none" dirty="0">
                <a:solidFill>
                  <a:schemeClr val="bg1"/>
                </a:solidFill>
                <a:latin typeface="Georgia" panose="02040502050405020303" pitchFamily="18" charset="0"/>
                <a:ea typeface="Helvetica Neue"/>
                <a:cs typeface="Helvetica Neue"/>
                <a:sym typeface="Helvetica Neue"/>
              </a:rPr>
              <a:t>@illinois.edu</a:t>
            </a:r>
            <a:r>
              <a:rPr lang="en-US" sz="2400" dirty="0">
                <a:solidFill>
                  <a:schemeClr val="bg1"/>
                </a:solidFill>
                <a:latin typeface="Georgia" panose="02040502050405020303" pitchFamily="18" charset="0"/>
                <a:ea typeface="Helvetica Neue"/>
                <a:cs typeface="Helvetica Neue"/>
                <a:sym typeface="Helvetica Neue"/>
              </a:rPr>
              <a:t>, pxl20@psu.edu, </a:t>
            </a:r>
            <a:r>
              <a:rPr lang="en-US" sz="2400" dirty="0" err="1">
                <a:solidFill>
                  <a:schemeClr val="bg1"/>
                </a:solidFill>
                <a:latin typeface="Georgia" panose="02040502050405020303" pitchFamily="18" charset="0"/>
                <a:ea typeface="Helvetica Neue"/>
                <a:cs typeface="Helvetica Neue"/>
                <a:sym typeface="Helvetica Neue"/>
              </a:rPr>
              <a:t>jianh@illinois.edu</a:t>
            </a:r>
            <a:r>
              <a:rPr lang="en-US" sz="2400" dirty="0">
                <a:solidFill>
                  <a:schemeClr val="bg1"/>
                </a:solidFill>
                <a:latin typeface="Georgia" panose="02040502050405020303" pitchFamily="18" charset="0"/>
                <a:ea typeface="Helvetica Neue"/>
                <a:cs typeface="Helvetica Neue"/>
                <a:sym typeface="Helvetica Neue"/>
              </a:rPr>
              <a:t> </a:t>
            </a:r>
            <a:endParaRPr lang="en-US" sz="2400" i="0" u="none" strike="noStrike" cap="none" dirty="0">
              <a:solidFill>
                <a:schemeClr val="bg1"/>
              </a:solidFill>
              <a:latin typeface="Georgia" panose="02040502050405020303" pitchFamily="18" charset="0"/>
              <a:ea typeface="Helvetica Neue"/>
              <a:cs typeface="Helvetica Neue"/>
            </a:endParaRPr>
          </a:p>
        </p:txBody>
      </p:sp>
    </p:spTree>
    <p:extLst>
      <p:ext uri="{BB962C8B-B14F-4D97-AF65-F5344CB8AC3E}">
        <p14:creationId xmlns:p14="http://schemas.microsoft.com/office/powerpoint/2010/main" val="447647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3</a:t>
            </a:fld>
            <a:endParaRPr lang="en-US">
              <a:solidFill>
                <a:schemeClr val="bg1"/>
              </a:solidFill>
            </a:endParaRPr>
          </a:p>
        </p:txBody>
      </p:sp>
      <p:sp>
        <p:nvSpPr>
          <p:cNvPr id="24" name="Rounded Rectangle 7">
            <a:extLst>
              <a:ext uri="{FF2B5EF4-FFF2-40B4-BE49-F238E27FC236}">
                <a16:creationId xmlns:a16="http://schemas.microsoft.com/office/drawing/2014/main" id="{48BBD5F1-1D8A-EB4D-A64C-513136E9A79F}"/>
              </a:ext>
            </a:extLst>
          </p:cNvPr>
          <p:cNvSpPr/>
          <p:nvPr/>
        </p:nvSpPr>
        <p:spPr>
          <a:xfrm>
            <a:off x="356472" y="1765661"/>
            <a:ext cx="3244906" cy="411044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pic>
        <p:nvPicPr>
          <p:cNvPr id="25" name="Picture 2" descr="Image result for encrypt files icon">
            <a:extLst>
              <a:ext uri="{FF2B5EF4-FFF2-40B4-BE49-F238E27FC236}">
                <a16:creationId xmlns:a16="http://schemas.microsoft.com/office/drawing/2014/main" id="{CE7C0C85-EB87-0741-BA58-253FBD56D8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781" y="2164525"/>
            <a:ext cx="2478287" cy="23251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FE0CE2C3-9C8F-7545-BEE8-BFE1E43D7213}"/>
              </a:ext>
            </a:extLst>
          </p:cNvPr>
          <p:cNvSpPr txBox="1"/>
          <p:nvPr/>
        </p:nvSpPr>
        <p:spPr>
          <a:xfrm>
            <a:off x="4379266" y="4717733"/>
            <a:ext cx="3446376" cy="1015663"/>
          </a:xfrm>
          <a:prstGeom prst="rect">
            <a:avLst/>
          </a:prstGeom>
          <a:noFill/>
          <a:ln/>
        </p:spPr>
        <p:style>
          <a:lnRef idx="3">
            <a:schemeClr val="lt1"/>
          </a:lnRef>
          <a:fillRef idx="1">
            <a:schemeClr val="accent5"/>
          </a:fillRef>
          <a:effectRef idx="1">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rPr>
              <a:t>Destroy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rPr>
              <a:t>original files</a:t>
            </a:r>
          </a:p>
        </p:txBody>
      </p:sp>
      <p:sp>
        <p:nvSpPr>
          <p:cNvPr id="27" name="Rounded Rectangle 7">
            <a:extLst>
              <a:ext uri="{FF2B5EF4-FFF2-40B4-BE49-F238E27FC236}">
                <a16:creationId xmlns:a16="http://schemas.microsoft.com/office/drawing/2014/main" id="{33E9B107-20B1-EA46-B0D4-1291595F9B35}"/>
              </a:ext>
            </a:extLst>
          </p:cNvPr>
          <p:cNvSpPr/>
          <p:nvPr/>
        </p:nvSpPr>
        <p:spPr>
          <a:xfrm>
            <a:off x="4480001" y="1765661"/>
            <a:ext cx="3244906" cy="411044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28" name="TextBox 27">
            <a:extLst>
              <a:ext uri="{FF2B5EF4-FFF2-40B4-BE49-F238E27FC236}">
                <a16:creationId xmlns:a16="http://schemas.microsoft.com/office/drawing/2014/main" id="{565360B3-0636-A447-BC78-4EFF9295617A}"/>
              </a:ext>
            </a:extLst>
          </p:cNvPr>
          <p:cNvSpPr txBox="1"/>
          <p:nvPr/>
        </p:nvSpPr>
        <p:spPr>
          <a:xfrm>
            <a:off x="813380" y="4902646"/>
            <a:ext cx="2331087"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Georgia" panose="02040502050405020303" pitchFamily="18" charset="0"/>
              </a:rPr>
              <a:t>Encrypt files</a:t>
            </a:r>
          </a:p>
        </p:txBody>
      </p:sp>
      <p:pic>
        <p:nvPicPr>
          <p:cNvPr id="29" name="Picture 6" descr="Image result for destroy file icon">
            <a:extLst>
              <a:ext uri="{FF2B5EF4-FFF2-40B4-BE49-F238E27FC236}">
                <a16:creationId xmlns:a16="http://schemas.microsoft.com/office/drawing/2014/main" id="{66ACF91F-D3AD-054B-B1D4-8F3253C55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3759" y="2164525"/>
            <a:ext cx="2343694" cy="2343694"/>
          </a:xfrm>
          <a:prstGeom prst="rect">
            <a:avLst/>
          </a:prstGeom>
          <a:noFill/>
          <a:extLst>
            <a:ext uri="{909E8E84-426E-40DD-AFC4-6F175D3DCCD1}">
              <a14:hiddenFill xmlns:a14="http://schemas.microsoft.com/office/drawing/2010/main">
                <a:solidFill>
                  <a:srgbClr val="FFFFFF"/>
                </a:solidFill>
              </a14:hiddenFill>
            </a:ext>
          </a:extLst>
        </p:spPr>
      </p:pic>
      <p:sp>
        <p:nvSpPr>
          <p:cNvPr id="30" name="Rounded Rectangle 7">
            <a:extLst>
              <a:ext uri="{FF2B5EF4-FFF2-40B4-BE49-F238E27FC236}">
                <a16:creationId xmlns:a16="http://schemas.microsoft.com/office/drawing/2014/main" id="{1427A307-47F1-6548-98AF-BDF877B73224}"/>
              </a:ext>
            </a:extLst>
          </p:cNvPr>
          <p:cNvSpPr/>
          <p:nvPr/>
        </p:nvSpPr>
        <p:spPr>
          <a:xfrm>
            <a:off x="8577413" y="1765661"/>
            <a:ext cx="3244906" cy="411044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pic>
        <p:nvPicPr>
          <p:cNvPr id="31" name="Picture 8" descr="Image result for pay ransom icon">
            <a:extLst>
              <a:ext uri="{FF2B5EF4-FFF2-40B4-BE49-F238E27FC236}">
                <a16:creationId xmlns:a16="http://schemas.microsoft.com/office/drawing/2014/main" id="{73A4089A-DBC3-074A-8EEA-533AEA3822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8041" y="2190135"/>
            <a:ext cx="2296655" cy="234627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E9BBBB74-6EB1-264F-B1E6-EBC7ACAB2A79}"/>
              </a:ext>
            </a:extLst>
          </p:cNvPr>
          <p:cNvSpPr txBox="1"/>
          <p:nvPr/>
        </p:nvSpPr>
        <p:spPr>
          <a:xfrm>
            <a:off x="8667025" y="4737521"/>
            <a:ext cx="3098686"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000" dirty="0">
                <a:solidFill>
                  <a:prstClr val="black"/>
                </a:solidFill>
                <a:latin typeface="Georgia" panose="02040502050405020303" pitchFamily="18" charset="0"/>
              </a:rPr>
              <a:t>Demand ransom to decrypt data</a:t>
            </a:r>
            <a:endParaRPr kumimoji="0" lang="en-US" sz="3000" b="0" i="0" u="none" strike="noStrike" kern="1200" cap="none" spc="0" normalizeH="0" baseline="0" noProof="0" dirty="0">
              <a:ln>
                <a:noFill/>
              </a:ln>
              <a:solidFill>
                <a:prstClr val="black"/>
              </a:solidFill>
              <a:effectLst/>
              <a:uLnTx/>
              <a:uFillTx/>
              <a:latin typeface="Georgia" panose="02040502050405020303" pitchFamily="18" charset="0"/>
            </a:endParaRPr>
          </a:p>
        </p:txBody>
      </p:sp>
      <p:sp>
        <p:nvSpPr>
          <p:cNvPr id="33" name="Arrow: Right 11">
            <a:extLst>
              <a:ext uri="{FF2B5EF4-FFF2-40B4-BE49-F238E27FC236}">
                <a16:creationId xmlns:a16="http://schemas.microsoft.com/office/drawing/2014/main" id="{23E0EF23-9A09-BF4F-ADA8-AF0E8806CDA8}"/>
              </a:ext>
            </a:extLst>
          </p:cNvPr>
          <p:cNvSpPr/>
          <p:nvPr/>
        </p:nvSpPr>
        <p:spPr>
          <a:xfrm>
            <a:off x="3601378" y="3595343"/>
            <a:ext cx="878623" cy="45108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Arrow: Right 27">
            <a:extLst>
              <a:ext uri="{FF2B5EF4-FFF2-40B4-BE49-F238E27FC236}">
                <a16:creationId xmlns:a16="http://schemas.microsoft.com/office/drawing/2014/main" id="{D0D4220D-37E5-9345-86E2-725D90A96462}"/>
              </a:ext>
            </a:extLst>
          </p:cNvPr>
          <p:cNvSpPr/>
          <p:nvPr/>
        </p:nvSpPr>
        <p:spPr>
          <a:xfrm>
            <a:off x="7724908" y="3595343"/>
            <a:ext cx="852505" cy="45108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Google Shape;100;p1">
            <a:extLst>
              <a:ext uri="{FF2B5EF4-FFF2-40B4-BE49-F238E27FC236}">
                <a16:creationId xmlns:a16="http://schemas.microsoft.com/office/drawing/2014/main" id="{2EC517B1-B0E1-B248-BE9C-FA8193DE689D}"/>
              </a:ext>
            </a:extLst>
          </p:cNvPr>
          <p:cNvSpPr txBox="1"/>
          <p:nvPr/>
        </p:nvSpPr>
        <p:spPr>
          <a:xfrm>
            <a:off x="65436" y="143274"/>
            <a:ext cx="11541198"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What is Encryption Ransomware?</a:t>
            </a:r>
            <a:endParaRPr lang="en-US" sz="4000" dirty="0">
              <a:solidFill>
                <a:schemeClr val="bg1"/>
              </a:solidFill>
              <a:latin typeface="Georgia"/>
              <a:ea typeface="Helvetica Neue Light"/>
              <a:cs typeface="Helvetica Neue Light"/>
            </a:endParaRPr>
          </a:p>
        </p:txBody>
      </p:sp>
      <p:sp>
        <p:nvSpPr>
          <p:cNvPr id="17" name="TextBox 16">
            <a:extLst>
              <a:ext uri="{FF2B5EF4-FFF2-40B4-BE49-F238E27FC236}">
                <a16:creationId xmlns:a16="http://schemas.microsoft.com/office/drawing/2014/main" id="{948CE324-1E8C-AB45-85E3-E46A4343E56E}"/>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Tree>
    <p:extLst>
      <p:ext uri="{BB962C8B-B14F-4D97-AF65-F5344CB8AC3E}">
        <p14:creationId xmlns:p14="http://schemas.microsoft.com/office/powerpoint/2010/main" val="9632560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400"/>
                                        <p:tgtEl>
                                          <p:spTgt spid="33"/>
                                        </p:tgtEl>
                                      </p:cBhvr>
                                    </p:animEffect>
                                  </p:childTnLst>
                                </p:cTn>
                              </p:par>
                            </p:childTnLst>
                          </p:cTn>
                        </p:par>
                        <p:par>
                          <p:cTn id="8" fill="hold">
                            <p:stCondLst>
                              <p:cond delay="400"/>
                            </p:stCondLst>
                            <p:childTnLst>
                              <p:par>
                                <p:cTn id="9" presetID="1"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par>
                          <p:cTn id="11" fill="hold">
                            <p:stCondLst>
                              <p:cond delay="400"/>
                            </p:stCondLst>
                            <p:childTnLst>
                              <p:par>
                                <p:cTn id="12" presetID="1"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childTnLst>
                          </p:cTn>
                        </p:par>
                        <p:par>
                          <p:cTn id="14" fill="hold">
                            <p:stCondLst>
                              <p:cond delay="400"/>
                            </p:stCondLst>
                            <p:childTnLst>
                              <p:par>
                                <p:cTn id="15" presetID="1" presetClass="entr" presetSubtype="0"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400"/>
                                        <p:tgtEl>
                                          <p:spTgt spid="34"/>
                                        </p:tgtEl>
                                      </p:cBhvr>
                                    </p:animEffect>
                                  </p:childTnLst>
                                </p:cTn>
                              </p:par>
                            </p:childTnLst>
                          </p:cTn>
                        </p:par>
                        <p:par>
                          <p:cTn id="22" fill="hold">
                            <p:stCondLst>
                              <p:cond delay="400"/>
                            </p:stCondLst>
                            <p:childTnLst>
                              <p:par>
                                <p:cTn id="23" presetID="1" presetClass="entr" presetSubtype="0"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par>
                          <p:cTn id="25" fill="hold">
                            <p:stCondLst>
                              <p:cond delay="400"/>
                            </p:stCondLst>
                            <p:childTnLst>
                              <p:par>
                                <p:cTn id="26" presetID="1" presetClass="entr" presetSubtype="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childTnLst>
                          </p:cTn>
                        </p:par>
                        <p:par>
                          <p:cTn id="28" fill="hold">
                            <p:stCondLst>
                              <p:cond delay="400"/>
                            </p:stCondLst>
                            <p:childTnLst>
                              <p:par>
                                <p:cTn id="29" presetID="1" presetClass="entr" presetSubtype="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animBg="1"/>
      <p:bldP spid="32" grpId="0"/>
      <p:bldP spid="33" grpId="0" animBg="1"/>
      <p:bldP spid="34"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30</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Enabling Trusted Post-Attack Analysis</a:t>
            </a:r>
            <a:endParaRPr lang="en-US" sz="4000" dirty="0">
              <a:solidFill>
                <a:schemeClr val="bg1"/>
              </a:solidFill>
              <a:latin typeface="Georgia"/>
              <a:ea typeface="Helvetica Neue Light"/>
              <a:cs typeface="Helvetica Neue Light"/>
            </a:endParaRPr>
          </a:p>
        </p:txBody>
      </p:sp>
      <p:sp>
        <p:nvSpPr>
          <p:cNvPr id="20" name="TextBox 19">
            <a:extLst>
              <a:ext uri="{FF2B5EF4-FFF2-40B4-BE49-F238E27FC236}">
                <a16:creationId xmlns:a16="http://schemas.microsoft.com/office/drawing/2014/main" id="{4E6D61AE-E581-B049-A797-4E3E6C8C4C23}"/>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
        <p:nvSpPr>
          <p:cNvPr id="7" name="Rounded Rectangle 7">
            <a:extLst>
              <a:ext uri="{FF2B5EF4-FFF2-40B4-BE49-F238E27FC236}">
                <a16:creationId xmlns:a16="http://schemas.microsoft.com/office/drawing/2014/main" id="{B6BB1023-559E-114E-9371-517DAFFB2147}"/>
              </a:ext>
            </a:extLst>
          </p:cNvPr>
          <p:cNvSpPr/>
          <p:nvPr/>
        </p:nvSpPr>
        <p:spPr>
          <a:xfrm>
            <a:off x="3252937" y="4197772"/>
            <a:ext cx="5430234" cy="1897299"/>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pic>
        <p:nvPicPr>
          <p:cNvPr id="10" name="Picture 6">
            <a:extLst>
              <a:ext uri="{FF2B5EF4-FFF2-40B4-BE49-F238E27FC236}">
                <a16:creationId xmlns:a16="http://schemas.microsoft.com/office/drawing/2014/main" id="{BF5BB603-AB8E-334F-981C-458AA59BD65D}"/>
              </a:ext>
            </a:extLst>
          </p:cNvPr>
          <p:cNvPicPr>
            <a:picLocks noChangeArrowheads="1"/>
          </p:cNvPicPr>
          <p:nvPr/>
        </p:nvPicPr>
        <p:blipFill>
          <a:blip r:embed="rId3"/>
          <a:srcRect/>
          <a:stretch/>
        </p:blipFill>
        <p:spPr bwMode="auto">
          <a:xfrm>
            <a:off x="7344254" y="4880095"/>
            <a:ext cx="710754" cy="6720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51379D9-457B-F047-9118-3257BC590191}"/>
              </a:ext>
            </a:extLst>
          </p:cNvPr>
          <p:cNvSpPr txBox="1"/>
          <p:nvPr/>
        </p:nvSpPr>
        <p:spPr>
          <a:xfrm>
            <a:off x="7699631" y="4197772"/>
            <a:ext cx="978153" cy="461665"/>
          </a:xfrm>
          <a:prstGeom prst="rect">
            <a:avLst/>
          </a:prstGeom>
          <a:noFill/>
        </p:spPr>
        <p:txBody>
          <a:bodyPr wrap="none" rtlCol="0">
            <a:spAutoFit/>
          </a:bodyPr>
          <a:lstStyle/>
          <a:p>
            <a:pPr algn="l"/>
            <a:r>
              <a:rPr lang="en-US" sz="2400" dirty="0">
                <a:latin typeface="Georgia" panose="02040502050405020303" pitchFamily="18" charset="0"/>
              </a:rPr>
              <a:t>RSSD</a:t>
            </a:r>
          </a:p>
        </p:txBody>
      </p:sp>
      <p:grpSp>
        <p:nvGrpSpPr>
          <p:cNvPr id="15" name="Group 14">
            <a:extLst>
              <a:ext uri="{FF2B5EF4-FFF2-40B4-BE49-F238E27FC236}">
                <a16:creationId xmlns:a16="http://schemas.microsoft.com/office/drawing/2014/main" id="{A34F09CB-7E73-364F-8D9C-C507848CB779}"/>
              </a:ext>
            </a:extLst>
          </p:cNvPr>
          <p:cNvGrpSpPr/>
          <p:nvPr/>
        </p:nvGrpSpPr>
        <p:grpSpPr>
          <a:xfrm>
            <a:off x="3929398" y="4549476"/>
            <a:ext cx="663801" cy="1010060"/>
            <a:chOff x="3929398" y="4549476"/>
            <a:chExt cx="663801" cy="1010060"/>
          </a:xfrm>
        </p:grpSpPr>
        <p:pic>
          <p:nvPicPr>
            <p:cNvPr id="8" name="Picture 2">
              <a:extLst>
                <a:ext uri="{FF2B5EF4-FFF2-40B4-BE49-F238E27FC236}">
                  <a16:creationId xmlns:a16="http://schemas.microsoft.com/office/drawing/2014/main" id="{BE0AB9EE-D568-1F4C-97BB-6D99F7085059}"/>
                </a:ext>
              </a:extLst>
            </p:cNvPr>
            <p:cNvPicPr>
              <a:picLocks noChangeAspect="1" noChangeArrowheads="1"/>
            </p:cNvPicPr>
            <p:nvPr/>
          </p:nvPicPr>
          <p:blipFill>
            <a:blip r:embed="rId4"/>
            <a:srcRect/>
            <a:stretch/>
          </p:blipFill>
          <p:spPr bwMode="auto">
            <a:xfrm>
              <a:off x="3929398" y="4887438"/>
              <a:ext cx="663801" cy="672098"/>
            </a:xfrm>
            <a:prstGeom prst="rect">
              <a:avLst/>
            </a:prstGeom>
            <a:noFill/>
            <a:extLst>
              <a:ext uri="{909E8E84-426E-40DD-AFC4-6F175D3DCCD1}">
                <a14:hiddenFill xmlns:a14="http://schemas.microsoft.com/office/drawing/2010/main">
                  <a:solidFill>
                    <a:srgbClr val="FFFFFF"/>
                  </a:solidFill>
                </a14:hiddenFill>
              </a:ext>
            </a:extLst>
          </p:spPr>
        </p:pic>
        <p:sp>
          <p:nvSpPr>
            <p:cNvPr id="4" name="Down Arrow 3">
              <a:extLst>
                <a:ext uri="{FF2B5EF4-FFF2-40B4-BE49-F238E27FC236}">
                  <a16:creationId xmlns:a16="http://schemas.microsoft.com/office/drawing/2014/main" id="{9AAFA6EE-EFFA-0B44-AFCA-A32A20B1ACDD}"/>
                </a:ext>
              </a:extLst>
            </p:cNvPr>
            <p:cNvSpPr/>
            <p:nvPr/>
          </p:nvSpPr>
          <p:spPr>
            <a:xfrm>
              <a:off x="4087443" y="4549476"/>
              <a:ext cx="347710" cy="33796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560CC43A-63CB-C044-8891-CB7DDB52A727}"/>
              </a:ext>
            </a:extLst>
          </p:cNvPr>
          <p:cNvGrpSpPr/>
          <p:nvPr/>
        </p:nvGrpSpPr>
        <p:grpSpPr>
          <a:xfrm>
            <a:off x="5661755" y="4544774"/>
            <a:ext cx="663801" cy="1014762"/>
            <a:chOff x="5661755" y="4544774"/>
            <a:chExt cx="663801" cy="1014762"/>
          </a:xfrm>
        </p:grpSpPr>
        <p:pic>
          <p:nvPicPr>
            <p:cNvPr id="17" name="Picture 2">
              <a:extLst>
                <a:ext uri="{FF2B5EF4-FFF2-40B4-BE49-F238E27FC236}">
                  <a16:creationId xmlns:a16="http://schemas.microsoft.com/office/drawing/2014/main" id="{CAA683BD-0944-694D-9301-B85B21371D55}"/>
                </a:ext>
              </a:extLst>
            </p:cNvPr>
            <p:cNvPicPr>
              <a:picLocks noChangeAspect="1" noChangeArrowheads="1"/>
            </p:cNvPicPr>
            <p:nvPr/>
          </p:nvPicPr>
          <p:blipFill>
            <a:blip r:embed="rId4"/>
            <a:srcRect/>
            <a:stretch/>
          </p:blipFill>
          <p:spPr bwMode="auto">
            <a:xfrm>
              <a:off x="5661755" y="4887438"/>
              <a:ext cx="663801" cy="672098"/>
            </a:xfrm>
            <a:prstGeom prst="rect">
              <a:avLst/>
            </a:prstGeom>
            <a:noFill/>
            <a:extLst>
              <a:ext uri="{909E8E84-426E-40DD-AFC4-6F175D3DCCD1}">
                <a14:hiddenFill xmlns:a14="http://schemas.microsoft.com/office/drawing/2010/main">
                  <a:solidFill>
                    <a:srgbClr val="FFFFFF"/>
                  </a:solidFill>
                </a14:hiddenFill>
              </a:ext>
            </a:extLst>
          </p:spPr>
        </p:pic>
        <p:sp>
          <p:nvSpPr>
            <p:cNvPr id="19" name="Down Arrow 18">
              <a:extLst>
                <a:ext uri="{FF2B5EF4-FFF2-40B4-BE49-F238E27FC236}">
                  <a16:creationId xmlns:a16="http://schemas.microsoft.com/office/drawing/2014/main" id="{D30965E4-99EF-F94A-8C57-5890505E784F}"/>
                </a:ext>
              </a:extLst>
            </p:cNvPr>
            <p:cNvSpPr/>
            <p:nvPr/>
          </p:nvSpPr>
          <p:spPr>
            <a:xfrm rot="10800000">
              <a:off x="5819800" y="4544774"/>
              <a:ext cx="347710" cy="33796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21813240-C91B-D84D-9FB8-70B503414C73}"/>
              </a:ext>
            </a:extLst>
          </p:cNvPr>
          <p:cNvSpPr txBox="1"/>
          <p:nvPr/>
        </p:nvSpPr>
        <p:spPr>
          <a:xfrm>
            <a:off x="3879622" y="5527492"/>
            <a:ext cx="763351" cy="369332"/>
          </a:xfrm>
          <a:prstGeom prst="rect">
            <a:avLst/>
          </a:prstGeom>
          <a:noFill/>
        </p:spPr>
        <p:txBody>
          <a:bodyPr wrap="none" rtlCol="0">
            <a:spAutoFit/>
          </a:bodyPr>
          <a:lstStyle/>
          <a:p>
            <a:pPr algn="l"/>
            <a:r>
              <a:rPr lang="en-US" dirty="0">
                <a:latin typeface="Georgia" panose="02040502050405020303" pitchFamily="18" charset="0"/>
              </a:rPr>
              <a:t>Write</a:t>
            </a:r>
          </a:p>
        </p:txBody>
      </p:sp>
      <p:sp>
        <p:nvSpPr>
          <p:cNvPr id="6" name="TextBox 5">
            <a:extLst>
              <a:ext uri="{FF2B5EF4-FFF2-40B4-BE49-F238E27FC236}">
                <a16:creationId xmlns:a16="http://schemas.microsoft.com/office/drawing/2014/main" id="{C80AA021-74CE-724C-8951-40AEE715D181}"/>
              </a:ext>
            </a:extLst>
          </p:cNvPr>
          <p:cNvSpPr txBox="1"/>
          <p:nvPr/>
        </p:nvSpPr>
        <p:spPr>
          <a:xfrm>
            <a:off x="5639231" y="5552194"/>
            <a:ext cx="708848" cy="369332"/>
          </a:xfrm>
          <a:prstGeom prst="rect">
            <a:avLst/>
          </a:prstGeom>
          <a:noFill/>
        </p:spPr>
        <p:txBody>
          <a:bodyPr wrap="none" rtlCol="0">
            <a:spAutoFit/>
          </a:bodyPr>
          <a:lstStyle/>
          <a:p>
            <a:pPr algn="l"/>
            <a:r>
              <a:rPr lang="en-US" dirty="0">
                <a:latin typeface="Georgia" panose="02040502050405020303" pitchFamily="18" charset="0"/>
              </a:rPr>
              <a:t>Read</a:t>
            </a:r>
          </a:p>
        </p:txBody>
      </p:sp>
      <p:sp>
        <p:nvSpPr>
          <p:cNvPr id="13" name="TextBox 12">
            <a:extLst>
              <a:ext uri="{FF2B5EF4-FFF2-40B4-BE49-F238E27FC236}">
                <a16:creationId xmlns:a16="http://schemas.microsoft.com/office/drawing/2014/main" id="{CED5FBFF-1C18-B348-90EB-344D7DF8A289}"/>
              </a:ext>
            </a:extLst>
          </p:cNvPr>
          <p:cNvSpPr txBox="1"/>
          <p:nvPr/>
        </p:nvSpPr>
        <p:spPr>
          <a:xfrm>
            <a:off x="7353222" y="5575284"/>
            <a:ext cx="692818" cy="369332"/>
          </a:xfrm>
          <a:prstGeom prst="rect">
            <a:avLst/>
          </a:prstGeom>
          <a:noFill/>
        </p:spPr>
        <p:txBody>
          <a:bodyPr wrap="none" rtlCol="0">
            <a:spAutoFit/>
          </a:bodyPr>
          <a:lstStyle/>
          <a:p>
            <a:pPr algn="l"/>
            <a:r>
              <a:rPr lang="en-US" dirty="0">
                <a:latin typeface="Georgia" panose="02040502050405020303" pitchFamily="18" charset="0"/>
              </a:rPr>
              <a:t>Trim</a:t>
            </a:r>
          </a:p>
        </p:txBody>
      </p:sp>
      <p:pic>
        <p:nvPicPr>
          <p:cNvPr id="24" name="Picture 6">
            <a:extLst>
              <a:ext uri="{FF2B5EF4-FFF2-40B4-BE49-F238E27FC236}">
                <a16:creationId xmlns:a16="http://schemas.microsoft.com/office/drawing/2014/main" id="{BB03DECA-DB18-DE4A-855C-DA3CA2D69D55}"/>
              </a:ext>
            </a:extLst>
          </p:cNvPr>
          <p:cNvPicPr>
            <a:picLocks noChangeArrowheads="1"/>
          </p:cNvPicPr>
          <p:nvPr/>
        </p:nvPicPr>
        <p:blipFill>
          <a:blip r:embed="rId3"/>
          <a:srcRect/>
          <a:stretch/>
        </p:blipFill>
        <p:spPr bwMode="auto">
          <a:xfrm>
            <a:off x="7877440" y="1713301"/>
            <a:ext cx="1202212" cy="1228466"/>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43F75F11-04B4-624D-A756-4B4C29AFC33E}"/>
              </a:ext>
            </a:extLst>
          </p:cNvPr>
          <p:cNvGrpSpPr/>
          <p:nvPr/>
        </p:nvGrpSpPr>
        <p:grpSpPr>
          <a:xfrm>
            <a:off x="2733286" y="1055878"/>
            <a:ext cx="1323920" cy="1846197"/>
            <a:chOff x="3929398" y="4549476"/>
            <a:chExt cx="663801" cy="1010060"/>
          </a:xfrm>
        </p:grpSpPr>
        <p:pic>
          <p:nvPicPr>
            <p:cNvPr id="26" name="Picture 2">
              <a:extLst>
                <a:ext uri="{FF2B5EF4-FFF2-40B4-BE49-F238E27FC236}">
                  <a16:creationId xmlns:a16="http://schemas.microsoft.com/office/drawing/2014/main" id="{04CF4E11-F98C-FB47-90CA-33415A652374}"/>
                </a:ext>
              </a:extLst>
            </p:cNvPr>
            <p:cNvPicPr>
              <a:picLocks noChangeAspect="1" noChangeArrowheads="1"/>
            </p:cNvPicPr>
            <p:nvPr/>
          </p:nvPicPr>
          <p:blipFill>
            <a:blip r:embed="rId4"/>
            <a:srcRect/>
            <a:stretch/>
          </p:blipFill>
          <p:spPr bwMode="auto">
            <a:xfrm>
              <a:off x="3929398" y="4887438"/>
              <a:ext cx="663801" cy="672098"/>
            </a:xfrm>
            <a:prstGeom prst="rect">
              <a:avLst/>
            </a:prstGeom>
            <a:noFill/>
            <a:extLst>
              <a:ext uri="{909E8E84-426E-40DD-AFC4-6F175D3DCCD1}">
                <a14:hiddenFill xmlns:a14="http://schemas.microsoft.com/office/drawing/2010/main">
                  <a:solidFill>
                    <a:srgbClr val="FFFFFF"/>
                  </a:solidFill>
                </a14:hiddenFill>
              </a:ext>
            </a:extLst>
          </p:spPr>
        </p:pic>
        <p:sp>
          <p:nvSpPr>
            <p:cNvPr id="27" name="Down Arrow 26">
              <a:extLst>
                <a:ext uri="{FF2B5EF4-FFF2-40B4-BE49-F238E27FC236}">
                  <a16:creationId xmlns:a16="http://schemas.microsoft.com/office/drawing/2014/main" id="{E7273962-8DCF-774F-A13F-B8AF80543F38}"/>
                </a:ext>
              </a:extLst>
            </p:cNvPr>
            <p:cNvSpPr/>
            <p:nvPr/>
          </p:nvSpPr>
          <p:spPr>
            <a:xfrm>
              <a:off x="4087443" y="4549476"/>
              <a:ext cx="347710" cy="33796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27DA0A5C-C250-DB42-8A23-8507BB04B6CD}"/>
              </a:ext>
            </a:extLst>
          </p:cNvPr>
          <p:cNvGrpSpPr/>
          <p:nvPr/>
        </p:nvGrpSpPr>
        <p:grpSpPr>
          <a:xfrm>
            <a:off x="5316423" y="1103695"/>
            <a:ext cx="1323920" cy="1805283"/>
            <a:chOff x="5661755" y="4544774"/>
            <a:chExt cx="663801" cy="1014762"/>
          </a:xfrm>
        </p:grpSpPr>
        <p:pic>
          <p:nvPicPr>
            <p:cNvPr id="29" name="Picture 2">
              <a:extLst>
                <a:ext uri="{FF2B5EF4-FFF2-40B4-BE49-F238E27FC236}">
                  <a16:creationId xmlns:a16="http://schemas.microsoft.com/office/drawing/2014/main" id="{A4D8626D-EAFD-EB44-A5ED-7FD6D9DA2FE6}"/>
                </a:ext>
              </a:extLst>
            </p:cNvPr>
            <p:cNvPicPr>
              <a:picLocks noChangeAspect="1" noChangeArrowheads="1"/>
            </p:cNvPicPr>
            <p:nvPr/>
          </p:nvPicPr>
          <p:blipFill>
            <a:blip r:embed="rId4"/>
            <a:srcRect/>
            <a:stretch/>
          </p:blipFill>
          <p:spPr bwMode="auto">
            <a:xfrm>
              <a:off x="5661755" y="4887438"/>
              <a:ext cx="663801" cy="672098"/>
            </a:xfrm>
            <a:prstGeom prst="rect">
              <a:avLst/>
            </a:prstGeom>
            <a:noFill/>
            <a:extLst>
              <a:ext uri="{909E8E84-426E-40DD-AFC4-6F175D3DCCD1}">
                <a14:hiddenFill xmlns:a14="http://schemas.microsoft.com/office/drawing/2010/main">
                  <a:solidFill>
                    <a:srgbClr val="FFFFFF"/>
                  </a:solidFill>
                </a14:hiddenFill>
              </a:ext>
            </a:extLst>
          </p:spPr>
        </p:pic>
        <p:sp>
          <p:nvSpPr>
            <p:cNvPr id="30" name="Down Arrow 29">
              <a:extLst>
                <a:ext uri="{FF2B5EF4-FFF2-40B4-BE49-F238E27FC236}">
                  <a16:creationId xmlns:a16="http://schemas.microsoft.com/office/drawing/2014/main" id="{FF9E91A6-112C-934A-AC9D-30C40C3BB7A6}"/>
                </a:ext>
              </a:extLst>
            </p:cNvPr>
            <p:cNvSpPr/>
            <p:nvPr/>
          </p:nvSpPr>
          <p:spPr>
            <a:xfrm rot="10800000">
              <a:off x="5819800" y="4544774"/>
              <a:ext cx="347710" cy="33796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6225E4F1-DED7-E640-B080-8CD8277C9EEC}"/>
              </a:ext>
            </a:extLst>
          </p:cNvPr>
          <p:cNvSpPr txBox="1"/>
          <p:nvPr/>
        </p:nvSpPr>
        <p:spPr>
          <a:xfrm>
            <a:off x="3008255" y="2895283"/>
            <a:ext cx="763351" cy="369332"/>
          </a:xfrm>
          <a:prstGeom prst="rect">
            <a:avLst/>
          </a:prstGeom>
          <a:noFill/>
        </p:spPr>
        <p:txBody>
          <a:bodyPr wrap="none" rtlCol="0">
            <a:spAutoFit/>
          </a:bodyPr>
          <a:lstStyle/>
          <a:p>
            <a:pPr algn="l"/>
            <a:r>
              <a:rPr lang="en-US" dirty="0">
                <a:latin typeface="Georgia" panose="02040502050405020303" pitchFamily="18" charset="0"/>
              </a:rPr>
              <a:t>Write</a:t>
            </a:r>
          </a:p>
        </p:txBody>
      </p:sp>
      <p:sp>
        <p:nvSpPr>
          <p:cNvPr id="32" name="TextBox 31">
            <a:extLst>
              <a:ext uri="{FF2B5EF4-FFF2-40B4-BE49-F238E27FC236}">
                <a16:creationId xmlns:a16="http://schemas.microsoft.com/office/drawing/2014/main" id="{48E2A70C-AF83-D24D-BFF5-D3DE241FBAE5}"/>
              </a:ext>
            </a:extLst>
          </p:cNvPr>
          <p:cNvSpPr txBox="1"/>
          <p:nvPr/>
        </p:nvSpPr>
        <p:spPr>
          <a:xfrm>
            <a:off x="5631636" y="2908978"/>
            <a:ext cx="708848" cy="369332"/>
          </a:xfrm>
          <a:prstGeom prst="rect">
            <a:avLst/>
          </a:prstGeom>
          <a:noFill/>
        </p:spPr>
        <p:txBody>
          <a:bodyPr wrap="none" rtlCol="0">
            <a:spAutoFit/>
          </a:bodyPr>
          <a:lstStyle/>
          <a:p>
            <a:pPr algn="l"/>
            <a:r>
              <a:rPr lang="en-US" dirty="0">
                <a:latin typeface="Georgia" panose="02040502050405020303" pitchFamily="18" charset="0"/>
              </a:rPr>
              <a:t>Read</a:t>
            </a:r>
          </a:p>
        </p:txBody>
      </p:sp>
      <p:sp>
        <p:nvSpPr>
          <p:cNvPr id="33" name="TextBox 32">
            <a:extLst>
              <a:ext uri="{FF2B5EF4-FFF2-40B4-BE49-F238E27FC236}">
                <a16:creationId xmlns:a16="http://schemas.microsoft.com/office/drawing/2014/main" id="{BACAF043-6071-734F-8360-7AD82873E4C6}"/>
              </a:ext>
            </a:extLst>
          </p:cNvPr>
          <p:cNvSpPr txBox="1"/>
          <p:nvPr/>
        </p:nvSpPr>
        <p:spPr>
          <a:xfrm>
            <a:off x="8151347" y="2908227"/>
            <a:ext cx="692818" cy="369332"/>
          </a:xfrm>
          <a:prstGeom prst="rect">
            <a:avLst/>
          </a:prstGeom>
          <a:noFill/>
        </p:spPr>
        <p:txBody>
          <a:bodyPr wrap="none" rtlCol="0">
            <a:spAutoFit/>
          </a:bodyPr>
          <a:lstStyle/>
          <a:p>
            <a:pPr algn="l"/>
            <a:r>
              <a:rPr lang="en-US" dirty="0">
                <a:latin typeface="Georgia" panose="02040502050405020303" pitchFamily="18" charset="0"/>
              </a:rPr>
              <a:t>Trim</a:t>
            </a:r>
          </a:p>
        </p:txBody>
      </p:sp>
      <p:cxnSp>
        <p:nvCxnSpPr>
          <p:cNvPr id="34" name="Straight Arrow Connector 33">
            <a:extLst>
              <a:ext uri="{FF2B5EF4-FFF2-40B4-BE49-F238E27FC236}">
                <a16:creationId xmlns:a16="http://schemas.microsoft.com/office/drawing/2014/main" id="{42BCD912-01B2-C34D-BEE9-89663AF4788B}"/>
              </a:ext>
            </a:extLst>
          </p:cNvPr>
          <p:cNvCxnSpPr>
            <a:stCxn id="31" idx="2"/>
          </p:cNvCxnSpPr>
          <p:nvPr/>
        </p:nvCxnSpPr>
        <p:spPr>
          <a:xfrm>
            <a:off x="3389931" y="3264615"/>
            <a:ext cx="832445" cy="9331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65AD0EC-ABA3-AA44-AA89-2E85923C0C0F}"/>
              </a:ext>
            </a:extLst>
          </p:cNvPr>
          <p:cNvCxnSpPr>
            <a:cxnSpLocks/>
            <a:stCxn id="32" idx="2"/>
            <a:endCxn id="7" idx="0"/>
          </p:cNvCxnSpPr>
          <p:nvPr/>
        </p:nvCxnSpPr>
        <p:spPr>
          <a:xfrm flipH="1">
            <a:off x="5968054" y="3278310"/>
            <a:ext cx="18006" cy="91946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76258D5-F3CC-134B-BD78-7E37E4B273AA}"/>
              </a:ext>
            </a:extLst>
          </p:cNvPr>
          <p:cNvCxnSpPr>
            <a:cxnSpLocks/>
            <a:stCxn id="33" idx="2"/>
          </p:cNvCxnSpPr>
          <p:nvPr/>
        </p:nvCxnSpPr>
        <p:spPr>
          <a:xfrm flipH="1">
            <a:off x="7344254" y="3277559"/>
            <a:ext cx="1153502" cy="93315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45EB7A52-2B01-6F42-AF9D-93B7333E77BA}"/>
              </a:ext>
            </a:extLst>
          </p:cNvPr>
          <p:cNvGrpSpPr/>
          <p:nvPr/>
        </p:nvGrpSpPr>
        <p:grpSpPr>
          <a:xfrm>
            <a:off x="3618968" y="1157222"/>
            <a:ext cx="1024005" cy="2220375"/>
            <a:chOff x="5959167" y="3058497"/>
            <a:chExt cx="1549993" cy="3244595"/>
          </a:xfrm>
        </p:grpSpPr>
        <p:sp>
          <p:nvSpPr>
            <p:cNvPr id="54" name="Google Shape;553;p41">
              <a:extLst>
                <a:ext uri="{FF2B5EF4-FFF2-40B4-BE49-F238E27FC236}">
                  <a16:creationId xmlns:a16="http://schemas.microsoft.com/office/drawing/2014/main" id="{1B24923F-FBB8-8E42-A0E4-3E92CE770066}"/>
                </a:ext>
              </a:extLst>
            </p:cNvPr>
            <p:cNvSpPr/>
            <p:nvPr/>
          </p:nvSpPr>
          <p:spPr>
            <a:xfrm>
              <a:off x="6382009" y="3058497"/>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55" name="Google Shape;554;p41">
              <a:extLst>
                <a:ext uri="{FF2B5EF4-FFF2-40B4-BE49-F238E27FC236}">
                  <a16:creationId xmlns:a16="http://schemas.microsoft.com/office/drawing/2014/main" id="{E6423437-111A-A244-B203-620681C105FD}"/>
                </a:ext>
              </a:extLst>
            </p:cNvPr>
            <p:cNvSpPr/>
            <p:nvPr/>
          </p:nvSpPr>
          <p:spPr>
            <a:xfrm>
              <a:off x="6382009" y="3480306"/>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1</a:t>
              </a:r>
              <a:endParaRPr sz="1800"/>
            </a:p>
          </p:txBody>
        </p:sp>
        <p:sp>
          <p:nvSpPr>
            <p:cNvPr id="56" name="Google Shape;555;p41">
              <a:extLst>
                <a:ext uri="{FF2B5EF4-FFF2-40B4-BE49-F238E27FC236}">
                  <a16:creationId xmlns:a16="http://schemas.microsoft.com/office/drawing/2014/main" id="{538840C7-F456-E642-81C0-8FB721AA1382}"/>
                </a:ext>
              </a:extLst>
            </p:cNvPr>
            <p:cNvSpPr/>
            <p:nvPr/>
          </p:nvSpPr>
          <p:spPr>
            <a:xfrm>
              <a:off x="6382009" y="3902115"/>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1</a:t>
              </a:r>
              <a:endParaRPr sz="1800"/>
            </a:p>
          </p:txBody>
        </p:sp>
        <p:sp>
          <p:nvSpPr>
            <p:cNvPr id="57" name="Google Shape;556;p41">
              <a:extLst>
                <a:ext uri="{FF2B5EF4-FFF2-40B4-BE49-F238E27FC236}">
                  <a16:creationId xmlns:a16="http://schemas.microsoft.com/office/drawing/2014/main" id="{4151F6C2-F7C9-DC45-9622-36FFE87BB335}"/>
                </a:ext>
              </a:extLst>
            </p:cNvPr>
            <p:cNvSpPr/>
            <p:nvPr/>
          </p:nvSpPr>
          <p:spPr>
            <a:xfrm>
              <a:off x="6382009" y="4323925"/>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t>...</a:t>
              </a:r>
              <a:endParaRPr sz="1000" b="1"/>
            </a:p>
          </p:txBody>
        </p:sp>
        <p:sp>
          <p:nvSpPr>
            <p:cNvPr id="58" name="Google Shape;557;p41">
              <a:extLst>
                <a:ext uri="{FF2B5EF4-FFF2-40B4-BE49-F238E27FC236}">
                  <a16:creationId xmlns:a16="http://schemas.microsoft.com/office/drawing/2014/main" id="{D92B0479-C561-7C4E-A687-EF88B4A3576A}"/>
                </a:ext>
              </a:extLst>
            </p:cNvPr>
            <p:cNvSpPr/>
            <p:nvPr/>
          </p:nvSpPr>
          <p:spPr>
            <a:xfrm>
              <a:off x="6382009" y="4745734"/>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59" name="Google Shape;558;p41">
              <a:extLst>
                <a:ext uri="{FF2B5EF4-FFF2-40B4-BE49-F238E27FC236}">
                  <a16:creationId xmlns:a16="http://schemas.microsoft.com/office/drawing/2014/main" id="{E27D6690-9115-6843-8565-35F5AD62EE11}"/>
                </a:ext>
              </a:extLst>
            </p:cNvPr>
            <p:cNvSpPr/>
            <p:nvPr/>
          </p:nvSpPr>
          <p:spPr>
            <a:xfrm>
              <a:off x="6382009" y="5167543"/>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1</a:t>
              </a:r>
              <a:endParaRPr sz="1800"/>
            </a:p>
          </p:txBody>
        </p:sp>
        <p:sp>
          <p:nvSpPr>
            <p:cNvPr id="60" name="Google Shape;559;p41">
              <a:extLst>
                <a:ext uri="{FF2B5EF4-FFF2-40B4-BE49-F238E27FC236}">
                  <a16:creationId xmlns:a16="http://schemas.microsoft.com/office/drawing/2014/main" id="{4E4CC34F-E2AD-0C4D-A000-15A2BC704BEE}"/>
                </a:ext>
              </a:extLst>
            </p:cNvPr>
            <p:cNvSpPr/>
            <p:nvPr/>
          </p:nvSpPr>
          <p:spPr>
            <a:xfrm>
              <a:off x="6382009" y="5589352"/>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61" name="Google Shape;560;p41">
              <a:extLst>
                <a:ext uri="{FF2B5EF4-FFF2-40B4-BE49-F238E27FC236}">
                  <a16:creationId xmlns:a16="http://schemas.microsoft.com/office/drawing/2014/main" id="{CC5DADC9-5F24-1D40-9EC1-C85ED739C349}"/>
                </a:ext>
              </a:extLst>
            </p:cNvPr>
            <p:cNvSpPr txBox="1"/>
            <p:nvPr/>
          </p:nvSpPr>
          <p:spPr>
            <a:xfrm>
              <a:off x="5959167" y="5939606"/>
              <a:ext cx="1549993" cy="36348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Georgia" panose="02040502050405020303" pitchFamily="18" charset="0"/>
                </a:rPr>
                <a:t>Active Bloom Filter</a:t>
              </a:r>
              <a:endParaRPr sz="1800" baseline="-25000" dirty="0">
                <a:latin typeface="Georgia" panose="02040502050405020303" pitchFamily="18" charset="0"/>
              </a:endParaRPr>
            </a:p>
          </p:txBody>
        </p:sp>
      </p:grpSp>
      <p:grpSp>
        <p:nvGrpSpPr>
          <p:cNvPr id="89" name="Group 88">
            <a:extLst>
              <a:ext uri="{FF2B5EF4-FFF2-40B4-BE49-F238E27FC236}">
                <a16:creationId xmlns:a16="http://schemas.microsoft.com/office/drawing/2014/main" id="{CB48A71A-5C85-8641-8195-C53BE2A1CDD7}"/>
              </a:ext>
            </a:extLst>
          </p:cNvPr>
          <p:cNvGrpSpPr/>
          <p:nvPr/>
        </p:nvGrpSpPr>
        <p:grpSpPr>
          <a:xfrm>
            <a:off x="4969649" y="1157222"/>
            <a:ext cx="1024005" cy="2220375"/>
            <a:chOff x="5959167" y="3058497"/>
            <a:chExt cx="1549993" cy="3244595"/>
          </a:xfrm>
        </p:grpSpPr>
        <p:sp>
          <p:nvSpPr>
            <p:cNvPr id="90" name="Google Shape;553;p41">
              <a:extLst>
                <a:ext uri="{FF2B5EF4-FFF2-40B4-BE49-F238E27FC236}">
                  <a16:creationId xmlns:a16="http://schemas.microsoft.com/office/drawing/2014/main" id="{693594DC-D70D-0D40-BF12-03714D2B00FC}"/>
                </a:ext>
              </a:extLst>
            </p:cNvPr>
            <p:cNvSpPr/>
            <p:nvPr/>
          </p:nvSpPr>
          <p:spPr>
            <a:xfrm>
              <a:off x="6382009" y="3058497"/>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91" name="Google Shape;554;p41">
              <a:extLst>
                <a:ext uri="{FF2B5EF4-FFF2-40B4-BE49-F238E27FC236}">
                  <a16:creationId xmlns:a16="http://schemas.microsoft.com/office/drawing/2014/main" id="{13C6B441-7669-4A40-8C67-8CA998918FF6}"/>
                </a:ext>
              </a:extLst>
            </p:cNvPr>
            <p:cNvSpPr/>
            <p:nvPr/>
          </p:nvSpPr>
          <p:spPr>
            <a:xfrm>
              <a:off x="6382009" y="3480306"/>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1</a:t>
              </a:r>
              <a:endParaRPr sz="1800"/>
            </a:p>
          </p:txBody>
        </p:sp>
        <p:sp>
          <p:nvSpPr>
            <p:cNvPr id="92" name="Google Shape;555;p41">
              <a:extLst>
                <a:ext uri="{FF2B5EF4-FFF2-40B4-BE49-F238E27FC236}">
                  <a16:creationId xmlns:a16="http://schemas.microsoft.com/office/drawing/2014/main" id="{707BCC2A-49B6-0043-861B-0613DA73F1B2}"/>
                </a:ext>
              </a:extLst>
            </p:cNvPr>
            <p:cNvSpPr/>
            <p:nvPr/>
          </p:nvSpPr>
          <p:spPr>
            <a:xfrm>
              <a:off x="6382009" y="3902115"/>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0</a:t>
              </a:r>
              <a:endParaRPr sz="1800" dirty="0"/>
            </a:p>
          </p:txBody>
        </p:sp>
        <p:sp>
          <p:nvSpPr>
            <p:cNvPr id="93" name="Google Shape;556;p41">
              <a:extLst>
                <a:ext uri="{FF2B5EF4-FFF2-40B4-BE49-F238E27FC236}">
                  <a16:creationId xmlns:a16="http://schemas.microsoft.com/office/drawing/2014/main" id="{E2EF41EB-1347-0140-95B5-F0729E957960}"/>
                </a:ext>
              </a:extLst>
            </p:cNvPr>
            <p:cNvSpPr/>
            <p:nvPr/>
          </p:nvSpPr>
          <p:spPr>
            <a:xfrm>
              <a:off x="6382009" y="4323925"/>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t>...</a:t>
              </a:r>
              <a:endParaRPr sz="1000" b="1"/>
            </a:p>
          </p:txBody>
        </p:sp>
        <p:sp>
          <p:nvSpPr>
            <p:cNvPr id="94" name="Google Shape;557;p41">
              <a:extLst>
                <a:ext uri="{FF2B5EF4-FFF2-40B4-BE49-F238E27FC236}">
                  <a16:creationId xmlns:a16="http://schemas.microsoft.com/office/drawing/2014/main" id="{F76C3C65-3185-0249-874E-6CBEE3BD349F}"/>
                </a:ext>
              </a:extLst>
            </p:cNvPr>
            <p:cNvSpPr/>
            <p:nvPr/>
          </p:nvSpPr>
          <p:spPr>
            <a:xfrm>
              <a:off x="6382009" y="4745734"/>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95" name="Google Shape;558;p41">
              <a:extLst>
                <a:ext uri="{FF2B5EF4-FFF2-40B4-BE49-F238E27FC236}">
                  <a16:creationId xmlns:a16="http://schemas.microsoft.com/office/drawing/2014/main" id="{E36E7067-B724-2D4A-81C1-1EF75B0FF231}"/>
                </a:ext>
              </a:extLst>
            </p:cNvPr>
            <p:cNvSpPr/>
            <p:nvPr/>
          </p:nvSpPr>
          <p:spPr>
            <a:xfrm>
              <a:off x="6382009" y="5167543"/>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1</a:t>
              </a:r>
              <a:endParaRPr sz="1800"/>
            </a:p>
          </p:txBody>
        </p:sp>
        <p:sp>
          <p:nvSpPr>
            <p:cNvPr id="96" name="Google Shape;559;p41">
              <a:extLst>
                <a:ext uri="{FF2B5EF4-FFF2-40B4-BE49-F238E27FC236}">
                  <a16:creationId xmlns:a16="http://schemas.microsoft.com/office/drawing/2014/main" id="{13E70C3B-AE55-A24E-9994-3A20F99BEA8C}"/>
                </a:ext>
              </a:extLst>
            </p:cNvPr>
            <p:cNvSpPr/>
            <p:nvPr/>
          </p:nvSpPr>
          <p:spPr>
            <a:xfrm>
              <a:off x="6382009" y="5589352"/>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97" name="Google Shape;560;p41">
              <a:extLst>
                <a:ext uri="{FF2B5EF4-FFF2-40B4-BE49-F238E27FC236}">
                  <a16:creationId xmlns:a16="http://schemas.microsoft.com/office/drawing/2014/main" id="{DDF6BA90-E773-234C-9F43-1C908E3F9210}"/>
                </a:ext>
              </a:extLst>
            </p:cNvPr>
            <p:cNvSpPr txBox="1"/>
            <p:nvPr/>
          </p:nvSpPr>
          <p:spPr>
            <a:xfrm>
              <a:off x="5959167" y="5939606"/>
              <a:ext cx="1549993" cy="36348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Georgia" panose="02040502050405020303" pitchFamily="18" charset="0"/>
                </a:rPr>
                <a:t>Inactive Bloom Filter</a:t>
              </a:r>
              <a:endParaRPr sz="1800" baseline="-25000" dirty="0">
                <a:latin typeface="Georgia" panose="02040502050405020303" pitchFamily="18" charset="0"/>
              </a:endParaRPr>
            </a:p>
          </p:txBody>
        </p:sp>
      </p:grpSp>
      <p:cxnSp>
        <p:nvCxnSpPr>
          <p:cNvPr id="98" name="Straight Arrow Connector 97">
            <a:extLst>
              <a:ext uri="{FF2B5EF4-FFF2-40B4-BE49-F238E27FC236}">
                <a16:creationId xmlns:a16="http://schemas.microsoft.com/office/drawing/2014/main" id="{99512A8D-9279-5641-8955-7C17E49ED1A2}"/>
              </a:ext>
            </a:extLst>
          </p:cNvPr>
          <p:cNvCxnSpPr>
            <a:cxnSpLocks/>
          </p:cNvCxnSpPr>
          <p:nvPr/>
        </p:nvCxnSpPr>
        <p:spPr>
          <a:xfrm>
            <a:off x="1224443" y="2154055"/>
            <a:ext cx="141118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8837DE6-64BC-814A-8C0B-04D2C21077E8}"/>
              </a:ext>
            </a:extLst>
          </p:cNvPr>
          <p:cNvCxnSpPr>
            <a:cxnSpLocks/>
          </p:cNvCxnSpPr>
          <p:nvPr/>
        </p:nvCxnSpPr>
        <p:spPr>
          <a:xfrm flipV="1">
            <a:off x="2635624" y="1565164"/>
            <a:ext cx="1260206" cy="51990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CC33DB3-1676-3648-9E72-A9FEAA65D608}"/>
              </a:ext>
            </a:extLst>
          </p:cNvPr>
          <p:cNvCxnSpPr>
            <a:cxnSpLocks/>
            <a:endCxn id="56" idx="1"/>
          </p:cNvCxnSpPr>
          <p:nvPr/>
        </p:nvCxnSpPr>
        <p:spPr>
          <a:xfrm flipV="1">
            <a:off x="2635624" y="1878844"/>
            <a:ext cx="1262695" cy="26107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E4C091B-F13D-9748-9070-7BE535F07856}"/>
              </a:ext>
            </a:extLst>
          </p:cNvPr>
          <p:cNvCxnSpPr>
            <a:cxnSpLocks/>
            <a:endCxn id="59" idx="1"/>
          </p:cNvCxnSpPr>
          <p:nvPr/>
        </p:nvCxnSpPr>
        <p:spPr>
          <a:xfrm>
            <a:off x="2635624" y="2178424"/>
            <a:ext cx="1262695" cy="56639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082DE627-64D0-AE46-9532-55486E62B9D6}"/>
              </a:ext>
            </a:extLst>
          </p:cNvPr>
          <p:cNvSpPr txBox="1"/>
          <p:nvPr/>
        </p:nvSpPr>
        <p:spPr>
          <a:xfrm>
            <a:off x="1501174" y="1760355"/>
            <a:ext cx="622286" cy="369332"/>
          </a:xfrm>
          <a:prstGeom prst="rect">
            <a:avLst/>
          </a:prstGeom>
          <a:noFill/>
        </p:spPr>
        <p:txBody>
          <a:bodyPr wrap="square" rtlCol="0">
            <a:spAutoFit/>
          </a:bodyPr>
          <a:lstStyle/>
          <a:p>
            <a:pPr algn="l"/>
            <a:r>
              <a:rPr lang="en-US" dirty="0">
                <a:latin typeface="Georgia" panose="02040502050405020303" pitchFamily="18" charset="0"/>
              </a:rPr>
              <a:t>PPA</a:t>
            </a:r>
          </a:p>
        </p:txBody>
      </p:sp>
      <p:sp>
        <p:nvSpPr>
          <p:cNvPr id="121" name="Rounded Rectangle 16">
            <a:extLst>
              <a:ext uri="{FF2B5EF4-FFF2-40B4-BE49-F238E27FC236}">
                <a16:creationId xmlns:a16="http://schemas.microsoft.com/office/drawing/2014/main" id="{CB7A7D82-79F7-CF45-BFAF-E5C598D557C6}"/>
              </a:ext>
            </a:extLst>
          </p:cNvPr>
          <p:cNvSpPr/>
          <p:nvPr/>
        </p:nvSpPr>
        <p:spPr>
          <a:xfrm>
            <a:off x="7943584" y="1099333"/>
            <a:ext cx="3524869" cy="8682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Georgia" panose="02040502050405020303" pitchFamily="18" charset="0"/>
              </a:rPr>
              <a:t>Each bloom filter represents one epoch!</a:t>
            </a:r>
            <a:endParaRPr kumimoji="0" lang="en-US" sz="24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122" name="Rounded Rectangle 16">
            <a:extLst>
              <a:ext uri="{FF2B5EF4-FFF2-40B4-BE49-F238E27FC236}">
                <a16:creationId xmlns:a16="http://schemas.microsoft.com/office/drawing/2014/main" id="{39E4B65B-FCFA-704E-9B4B-CE22FE71CD3A}"/>
              </a:ext>
            </a:extLst>
          </p:cNvPr>
          <p:cNvSpPr/>
          <p:nvPr/>
        </p:nvSpPr>
        <p:spPr>
          <a:xfrm>
            <a:off x="7943584" y="2033855"/>
            <a:ext cx="3524869" cy="8682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Georgia" panose="02040502050405020303" pitchFamily="18" charset="0"/>
              </a:rPr>
              <a:t>GC checks bloom filters before transferring!</a:t>
            </a:r>
            <a:endParaRPr kumimoji="0" lang="en-US" sz="24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123" name="Rounded Rectangle 16">
            <a:extLst>
              <a:ext uri="{FF2B5EF4-FFF2-40B4-BE49-F238E27FC236}">
                <a16:creationId xmlns:a16="http://schemas.microsoft.com/office/drawing/2014/main" id="{80C1424A-1F40-BB4F-B724-42780521B211}"/>
              </a:ext>
            </a:extLst>
          </p:cNvPr>
          <p:cNvSpPr/>
          <p:nvPr/>
        </p:nvSpPr>
        <p:spPr>
          <a:xfrm>
            <a:off x="7943584" y="2968377"/>
            <a:ext cx="3524869" cy="8682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Georgia" panose="02040502050405020303" pitchFamily="18" charset="0"/>
              </a:rPr>
              <a:t>Bloom filters reset in time order</a:t>
            </a:r>
            <a:endParaRPr kumimoji="0" lang="en-US" sz="2400" b="0" i="0" u="none" strike="noStrike" kern="1200" cap="none" spc="0" normalizeH="0" baseline="0" noProof="0" dirty="0">
              <a:ln>
                <a:noFill/>
              </a:ln>
              <a:solidFill>
                <a:prstClr val="white"/>
              </a:solidFill>
              <a:effectLst/>
              <a:uLnTx/>
              <a:uFillTx/>
              <a:latin typeface="Georgia" panose="02040502050405020303" pitchFamily="18" charset="0"/>
            </a:endParaRPr>
          </a:p>
        </p:txBody>
      </p:sp>
      <p:grpSp>
        <p:nvGrpSpPr>
          <p:cNvPr id="124" name="Group 123">
            <a:extLst>
              <a:ext uri="{FF2B5EF4-FFF2-40B4-BE49-F238E27FC236}">
                <a16:creationId xmlns:a16="http://schemas.microsoft.com/office/drawing/2014/main" id="{92769092-4C1F-834F-BCF0-EBC65314E581}"/>
              </a:ext>
            </a:extLst>
          </p:cNvPr>
          <p:cNvGrpSpPr/>
          <p:nvPr/>
        </p:nvGrpSpPr>
        <p:grpSpPr>
          <a:xfrm>
            <a:off x="4964725" y="1161265"/>
            <a:ext cx="1024005" cy="2220375"/>
            <a:chOff x="5959167" y="3058497"/>
            <a:chExt cx="1549993" cy="3244595"/>
          </a:xfrm>
        </p:grpSpPr>
        <p:sp>
          <p:nvSpPr>
            <p:cNvPr id="125" name="Google Shape;553;p41">
              <a:extLst>
                <a:ext uri="{FF2B5EF4-FFF2-40B4-BE49-F238E27FC236}">
                  <a16:creationId xmlns:a16="http://schemas.microsoft.com/office/drawing/2014/main" id="{D200316D-11AE-9C4C-918F-8B6CBCD8938D}"/>
                </a:ext>
              </a:extLst>
            </p:cNvPr>
            <p:cNvSpPr/>
            <p:nvPr/>
          </p:nvSpPr>
          <p:spPr>
            <a:xfrm>
              <a:off x="6382009" y="3058497"/>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0</a:t>
              </a:r>
              <a:endParaRPr sz="1800" dirty="0"/>
            </a:p>
          </p:txBody>
        </p:sp>
        <p:sp>
          <p:nvSpPr>
            <p:cNvPr id="126" name="Google Shape;554;p41">
              <a:extLst>
                <a:ext uri="{FF2B5EF4-FFF2-40B4-BE49-F238E27FC236}">
                  <a16:creationId xmlns:a16="http://schemas.microsoft.com/office/drawing/2014/main" id="{2B7C33EB-58C3-E34D-9167-71ADEFDFA968}"/>
                </a:ext>
              </a:extLst>
            </p:cNvPr>
            <p:cNvSpPr/>
            <p:nvPr/>
          </p:nvSpPr>
          <p:spPr>
            <a:xfrm>
              <a:off x="6382009" y="3480306"/>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0</a:t>
              </a:r>
              <a:endParaRPr sz="1800" dirty="0"/>
            </a:p>
          </p:txBody>
        </p:sp>
        <p:sp>
          <p:nvSpPr>
            <p:cNvPr id="127" name="Google Shape;555;p41">
              <a:extLst>
                <a:ext uri="{FF2B5EF4-FFF2-40B4-BE49-F238E27FC236}">
                  <a16:creationId xmlns:a16="http://schemas.microsoft.com/office/drawing/2014/main" id="{C694780B-F62B-EF4F-BB6D-2CD4425344EB}"/>
                </a:ext>
              </a:extLst>
            </p:cNvPr>
            <p:cNvSpPr/>
            <p:nvPr/>
          </p:nvSpPr>
          <p:spPr>
            <a:xfrm>
              <a:off x="6382009" y="3902115"/>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a:t>
              </a:r>
              <a:endParaRPr sz="1800" dirty="0"/>
            </a:p>
          </p:txBody>
        </p:sp>
        <p:sp>
          <p:nvSpPr>
            <p:cNvPr id="128" name="Google Shape;556;p41">
              <a:extLst>
                <a:ext uri="{FF2B5EF4-FFF2-40B4-BE49-F238E27FC236}">
                  <a16:creationId xmlns:a16="http://schemas.microsoft.com/office/drawing/2014/main" id="{4AF5E2A5-876B-8C4D-B30E-F81A4B6959BF}"/>
                </a:ext>
              </a:extLst>
            </p:cNvPr>
            <p:cNvSpPr/>
            <p:nvPr/>
          </p:nvSpPr>
          <p:spPr>
            <a:xfrm>
              <a:off x="6382009" y="4323925"/>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t>...</a:t>
              </a:r>
              <a:endParaRPr sz="1000" b="1"/>
            </a:p>
          </p:txBody>
        </p:sp>
        <p:sp>
          <p:nvSpPr>
            <p:cNvPr id="129" name="Google Shape;557;p41">
              <a:extLst>
                <a:ext uri="{FF2B5EF4-FFF2-40B4-BE49-F238E27FC236}">
                  <a16:creationId xmlns:a16="http://schemas.microsoft.com/office/drawing/2014/main" id="{A97D38F2-DDCE-684D-8D59-E284414275E5}"/>
                </a:ext>
              </a:extLst>
            </p:cNvPr>
            <p:cNvSpPr/>
            <p:nvPr/>
          </p:nvSpPr>
          <p:spPr>
            <a:xfrm>
              <a:off x="6382009" y="4745734"/>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130" name="Google Shape;558;p41">
              <a:extLst>
                <a:ext uri="{FF2B5EF4-FFF2-40B4-BE49-F238E27FC236}">
                  <a16:creationId xmlns:a16="http://schemas.microsoft.com/office/drawing/2014/main" id="{24FB2FD6-7C98-524F-9475-0FD172AE4AFC}"/>
                </a:ext>
              </a:extLst>
            </p:cNvPr>
            <p:cNvSpPr/>
            <p:nvPr/>
          </p:nvSpPr>
          <p:spPr>
            <a:xfrm>
              <a:off x="6382009" y="5167543"/>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a:t>
              </a:r>
              <a:endParaRPr sz="1800" dirty="0"/>
            </a:p>
          </p:txBody>
        </p:sp>
        <p:sp>
          <p:nvSpPr>
            <p:cNvPr id="131" name="Google Shape;559;p41">
              <a:extLst>
                <a:ext uri="{FF2B5EF4-FFF2-40B4-BE49-F238E27FC236}">
                  <a16:creationId xmlns:a16="http://schemas.microsoft.com/office/drawing/2014/main" id="{655E6402-C710-1444-A3F0-595F2326B01C}"/>
                </a:ext>
              </a:extLst>
            </p:cNvPr>
            <p:cNvSpPr/>
            <p:nvPr/>
          </p:nvSpPr>
          <p:spPr>
            <a:xfrm>
              <a:off x="6382009" y="5589352"/>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0</a:t>
              </a:r>
              <a:endParaRPr sz="1800" dirty="0"/>
            </a:p>
          </p:txBody>
        </p:sp>
        <p:sp>
          <p:nvSpPr>
            <p:cNvPr id="132" name="Google Shape;560;p41">
              <a:extLst>
                <a:ext uri="{FF2B5EF4-FFF2-40B4-BE49-F238E27FC236}">
                  <a16:creationId xmlns:a16="http://schemas.microsoft.com/office/drawing/2014/main" id="{08D6049F-8259-6F49-A41F-476B4025A36F}"/>
                </a:ext>
              </a:extLst>
            </p:cNvPr>
            <p:cNvSpPr txBox="1"/>
            <p:nvPr/>
          </p:nvSpPr>
          <p:spPr>
            <a:xfrm>
              <a:off x="5959167" y="5939606"/>
              <a:ext cx="1549993" cy="36348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Georgia" panose="02040502050405020303" pitchFamily="18" charset="0"/>
                </a:rPr>
                <a:t>Active Bloom Filter</a:t>
              </a:r>
              <a:endParaRPr sz="1800" baseline="-25000" dirty="0">
                <a:latin typeface="Georgia" panose="02040502050405020303" pitchFamily="18" charset="0"/>
              </a:endParaRPr>
            </a:p>
          </p:txBody>
        </p:sp>
      </p:grpSp>
      <p:grpSp>
        <p:nvGrpSpPr>
          <p:cNvPr id="110" name="Group 109">
            <a:extLst>
              <a:ext uri="{FF2B5EF4-FFF2-40B4-BE49-F238E27FC236}">
                <a16:creationId xmlns:a16="http://schemas.microsoft.com/office/drawing/2014/main" id="{60C03B38-400F-7D49-9D8B-6CA656F259B2}"/>
              </a:ext>
            </a:extLst>
          </p:cNvPr>
          <p:cNvGrpSpPr/>
          <p:nvPr/>
        </p:nvGrpSpPr>
        <p:grpSpPr>
          <a:xfrm>
            <a:off x="6034920" y="2415614"/>
            <a:ext cx="1799925" cy="821582"/>
            <a:chOff x="6084634" y="2415117"/>
            <a:chExt cx="1799925" cy="821582"/>
          </a:xfrm>
        </p:grpSpPr>
        <p:sp>
          <p:nvSpPr>
            <p:cNvPr id="133" name="Rectangle 132">
              <a:extLst>
                <a:ext uri="{FF2B5EF4-FFF2-40B4-BE49-F238E27FC236}">
                  <a16:creationId xmlns:a16="http://schemas.microsoft.com/office/drawing/2014/main" id="{0F7C1CC6-B90C-0041-8BDF-2F13B0DE4486}"/>
                </a:ext>
              </a:extLst>
            </p:cNvPr>
            <p:cNvSpPr/>
            <p:nvPr/>
          </p:nvSpPr>
          <p:spPr>
            <a:xfrm>
              <a:off x="6084634" y="2418552"/>
              <a:ext cx="1799925" cy="818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33">
              <a:extLst>
                <a:ext uri="{FF2B5EF4-FFF2-40B4-BE49-F238E27FC236}">
                  <a16:creationId xmlns:a16="http://schemas.microsoft.com/office/drawing/2014/main" id="{76C22DFD-79B3-D149-8026-FFAABAC8125A}"/>
                </a:ext>
              </a:extLst>
            </p:cNvPr>
            <p:cNvCxnSpPr>
              <a:cxnSpLocks/>
            </p:cNvCxnSpPr>
            <p:nvPr/>
          </p:nvCxnSpPr>
          <p:spPr>
            <a:xfrm>
              <a:off x="6344516" y="2418552"/>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4F43E1D-2BB0-DC4D-9D4E-F9903A47A7E5}"/>
                </a:ext>
              </a:extLst>
            </p:cNvPr>
            <p:cNvCxnSpPr>
              <a:cxnSpLocks/>
            </p:cNvCxnSpPr>
            <p:nvPr/>
          </p:nvCxnSpPr>
          <p:spPr>
            <a:xfrm>
              <a:off x="6594517" y="2418552"/>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87773A4-1CBD-9745-B96D-69C5940C7B74}"/>
                </a:ext>
              </a:extLst>
            </p:cNvPr>
            <p:cNvCxnSpPr>
              <a:cxnSpLocks/>
            </p:cNvCxnSpPr>
            <p:nvPr/>
          </p:nvCxnSpPr>
          <p:spPr>
            <a:xfrm>
              <a:off x="6823882" y="2418552"/>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D4AC1E9C-4882-7442-82BF-386596BB4035}"/>
                </a:ext>
              </a:extLst>
            </p:cNvPr>
            <p:cNvCxnSpPr>
              <a:cxnSpLocks/>
            </p:cNvCxnSpPr>
            <p:nvPr/>
          </p:nvCxnSpPr>
          <p:spPr>
            <a:xfrm>
              <a:off x="7067073" y="2418552"/>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F88EF19-7BBE-E549-A933-7D59377556E1}"/>
                </a:ext>
              </a:extLst>
            </p:cNvPr>
            <p:cNvCxnSpPr>
              <a:cxnSpLocks/>
            </p:cNvCxnSpPr>
            <p:nvPr/>
          </p:nvCxnSpPr>
          <p:spPr>
            <a:xfrm>
              <a:off x="7326478" y="2418552"/>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F495772-2D2C-014F-9933-FB2EEAE78F03}"/>
                </a:ext>
              </a:extLst>
            </p:cNvPr>
            <p:cNvCxnSpPr>
              <a:cxnSpLocks/>
            </p:cNvCxnSpPr>
            <p:nvPr/>
          </p:nvCxnSpPr>
          <p:spPr>
            <a:xfrm>
              <a:off x="7592367" y="2418552"/>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BD051EF9-76C2-7046-A15B-F5DD27FBCD19}"/>
                </a:ext>
              </a:extLst>
            </p:cNvPr>
            <p:cNvSpPr/>
            <p:nvPr/>
          </p:nvSpPr>
          <p:spPr>
            <a:xfrm>
              <a:off x="6095969" y="2415117"/>
              <a:ext cx="239144" cy="818146"/>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1" name="TextBox 140">
            <a:extLst>
              <a:ext uri="{FF2B5EF4-FFF2-40B4-BE49-F238E27FC236}">
                <a16:creationId xmlns:a16="http://schemas.microsoft.com/office/drawing/2014/main" id="{08A0C35E-A1C2-0F48-9138-A53D3E0FBA4A}"/>
              </a:ext>
            </a:extLst>
          </p:cNvPr>
          <p:cNvSpPr txBox="1"/>
          <p:nvPr/>
        </p:nvSpPr>
        <p:spPr>
          <a:xfrm>
            <a:off x="3639518" y="3251473"/>
            <a:ext cx="1406154" cy="369332"/>
          </a:xfrm>
          <a:prstGeom prst="rect">
            <a:avLst/>
          </a:prstGeom>
          <a:noFill/>
        </p:spPr>
        <p:txBody>
          <a:bodyPr wrap="none" rtlCol="0">
            <a:spAutoFit/>
          </a:bodyPr>
          <a:lstStyle/>
          <a:p>
            <a:pPr algn="l"/>
            <a:r>
              <a:rPr lang="en-US" dirty="0">
                <a:latin typeface="Georgia" panose="02040502050405020303" pitchFamily="18" charset="0"/>
              </a:rPr>
              <a:t>Read Buffer</a:t>
            </a:r>
          </a:p>
        </p:txBody>
      </p:sp>
      <p:sp>
        <p:nvSpPr>
          <p:cNvPr id="143" name="TextBox 142">
            <a:extLst>
              <a:ext uri="{FF2B5EF4-FFF2-40B4-BE49-F238E27FC236}">
                <a16:creationId xmlns:a16="http://schemas.microsoft.com/office/drawing/2014/main" id="{F06B2045-56EE-214F-9DBF-C270FB6FF209}"/>
              </a:ext>
            </a:extLst>
          </p:cNvPr>
          <p:cNvSpPr txBox="1"/>
          <p:nvPr/>
        </p:nvSpPr>
        <p:spPr>
          <a:xfrm>
            <a:off x="6270199" y="3255996"/>
            <a:ext cx="1390124" cy="369332"/>
          </a:xfrm>
          <a:prstGeom prst="rect">
            <a:avLst/>
          </a:prstGeom>
          <a:noFill/>
        </p:spPr>
        <p:txBody>
          <a:bodyPr wrap="none" rtlCol="0">
            <a:spAutoFit/>
          </a:bodyPr>
          <a:lstStyle/>
          <a:p>
            <a:pPr algn="l"/>
            <a:r>
              <a:rPr lang="en-US" dirty="0">
                <a:latin typeface="Georgia" panose="02040502050405020303" pitchFamily="18" charset="0"/>
              </a:rPr>
              <a:t>Trim Buffer</a:t>
            </a:r>
          </a:p>
        </p:txBody>
      </p:sp>
      <p:grpSp>
        <p:nvGrpSpPr>
          <p:cNvPr id="111" name="Group 110">
            <a:extLst>
              <a:ext uri="{FF2B5EF4-FFF2-40B4-BE49-F238E27FC236}">
                <a16:creationId xmlns:a16="http://schemas.microsoft.com/office/drawing/2014/main" id="{E6450439-EEC6-2A41-A99D-C4D2F2230244}"/>
              </a:ext>
            </a:extLst>
          </p:cNvPr>
          <p:cNvGrpSpPr/>
          <p:nvPr/>
        </p:nvGrpSpPr>
        <p:grpSpPr>
          <a:xfrm>
            <a:off x="3442633" y="2415614"/>
            <a:ext cx="1799925" cy="821582"/>
            <a:chOff x="3443239" y="2530503"/>
            <a:chExt cx="1799925" cy="821582"/>
          </a:xfrm>
        </p:grpSpPr>
        <p:sp>
          <p:nvSpPr>
            <p:cNvPr id="142" name="Rectangle 141">
              <a:extLst>
                <a:ext uri="{FF2B5EF4-FFF2-40B4-BE49-F238E27FC236}">
                  <a16:creationId xmlns:a16="http://schemas.microsoft.com/office/drawing/2014/main" id="{558EE013-3C92-8848-A83A-6C591CB23D37}"/>
                </a:ext>
              </a:extLst>
            </p:cNvPr>
            <p:cNvSpPr/>
            <p:nvPr/>
          </p:nvSpPr>
          <p:spPr>
            <a:xfrm>
              <a:off x="3443239" y="2533938"/>
              <a:ext cx="1799925" cy="818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Connector 143">
              <a:extLst>
                <a:ext uri="{FF2B5EF4-FFF2-40B4-BE49-F238E27FC236}">
                  <a16:creationId xmlns:a16="http://schemas.microsoft.com/office/drawing/2014/main" id="{B8389607-82E0-4649-888D-50B24DBB2A3B}"/>
                </a:ext>
              </a:extLst>
            </p:cNvPr>
            <p:cNvCxnSpPr>
              <a:cxnSpLocks/>
            </p:cNvCxnSpPr>
            <p:nvPr/>
          </p:nvCxnSpPr>
          <p:spPr>
            <a:xfrm>
              <a:off x="3703121" y="2533938"/>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0468D9E-566E-D944-8DCD-B35C13135729}"/>
                </a:ext>
              </a:extLst>
            </p:cNvPr>
            <p:cNvCxnSpPr>
              <a:cxnSpLocks/>
            </p:cNvCxnSpPr>
            <p:nvPr/>
          </p:nvCxnSpPr>
          <p:spPr>
            <a:xfrm>
              <a:off x="3953122" y="2533938"/>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A46416F-80AB-2244-B95C-63667AE7CF55}"/>
                </a:ext>
              </a:extLst>
            </p:cNvPr>
            <p:cNvCxnSpPr>
              <a:cxnSpLocks/>
            </p:cNvCxnSpPr>
            <p:nvPr/>
          </p:nvCxnSpPr>
          <p:spPr>
            <a:xfrm>
              <a:off x="4182487" y="2533938"/>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7FC603A2-9A1B-8945-B325-439FEB3FCDB0}"/>
                </a:ext>
              </a:extLst>
            </p:cNvPr>
            <p:cNvCxnSpPr>
              <a:cxnSpLocks/>
            </p:cNvCxnSpPr>
            <p:nvPr/>
          </p:nvCxnSpPr>
          <p:spPr>
            <a:xfrm>
              <a:off x="4425678" y="2533938"/>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AAE884D-71E6-174E-B691-DD7E871F08D2}"/>
                </a:ext>
              </a:extLst>
            </p:cNvPr>
            <p:cNvCxnSpPr>
              <a:cxnSpLocks/>
            </p:cNvCxnSpPr>
            <p:nvPr/>
          </p:nvCxnSpPr>
          <p:spPr>
            <a:xfrm>
              <a:off x="4685083" y="2533938"/>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014670E-907D-2A46-8EA9-E2E046FFB389}"/>
                </a:ext>
              </a:extLst>
            </p:cNvPr>
            <p:cNvCxnSpPr>
              <a:cxnSpLocks/>
            </p:cNvCxnSpPr>
            <p:nvPr/>
          </p:nvCxnSpPr>
          <p:spPr>
            <a:xfrm>
              <a:off x="4950972" y="2533938"/>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1E8C8219-9734-2344-BD88-1F5CD45FD1B4}"/>
                </a:ext>
              </a:extLst>
            </p:cNvPr>
            <p:cNvSpPr/>
            <p:nvPr/>
          </p:nvSpPr>
          <p:spPr>
            <a:xfrm>
              <a:off x="3454574" y="2530503"/>
              <a:ext cx="239144" cy="818146"/>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Rectangle 152">
            <a:extLst>
              <a:ext uri="{FF2B5EF4-FFF2-40B4-BE49-F238E27FC236}">
                <a16:creationId xmlns:a16="http://schemas.microsoft.com/office/drawing/2014/main" id="{A4C7D368-8626-3048-89DF-8F7954A1A9AC}"/>
              </a:ext>
            </a:extLst>
          </p:cNvPr>
          <p:cNvSpPr/>
          <p:nvPr/>
        </p:nvSpPr>
        <p:spPr>
          <a:xfrm>
            <a:off x="2811190" y="1421900"/>
            <a:ext cx="791145"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LPA</a:t>
            </a:r>
          </a:p>
        </p:txBody>
      </p:sp>
      <p:sp>
        <p:nvSpPr>
          <p:cNvPr id="154" name="Rectangle 153">
            <a:extLst>
              <a:ext uri="{FF2B5EF4-FFF2-40B4-BE49-F238E27FC236}">
                <a16:creationId xmlns:a16="http://schemas.microsoft.com/office/drawing/2014/main" id="{BA64B8B4-01B3-0144-ACF5-D105294398A8}"/>
              </a:ext>
            </a:extLst>
          </p:cNvPr>
          <p:cNvSpPr/>
          <p:nvPr/>
        </p:nvSpPr>
        <p:spPr>
          <a:xfrm>
            <a:off x="3597628" y="1421899"/>
            <a:ext cx="1344944"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Timestamp</a:t>
            </a:r>
          </a:p>
        </p:txBody>
      </p:sp>
      <p:cxnSp>
        <p:nvCxnSpPr>
          <p:cNvPr id="161" name="Straight Connector 160">
            <a:extLst>
              <a:ext uri="{FF2B5EF4-FFF2-40B4-BE49-F238E27FC236}">
                <a16:creationId xmlns:a16="http://schemas.microsoft.com/office/drawing/2014/main" id="{31D385B7-1137-A544-B278-FDE35470F476}"/>
              </a:ext>
            </a:extLst>
          </p:cNvPr>
          <p:cNvCxnSpPr>
            <a:cxnSpLocks/>
          </p:cNvCxnSpPr>
          <p:nvPr/>
        </p:nvCxnSpPr>
        <p:spPr>
          <a:xfrm>
            <a:off x="2845674" y="1867244"/>
            <a:ext cx="595322" cy="54412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1D69DC0-0BAF-7A46-A3BC-2F117B10C1CD}"/>
              </a:ext>
            </a:extLst>
          </p:cNvPr>
          <p:cNvCxnSpPr>
            <a:cxnSpLocks/>
          </p:cNvCxnSpPr>
          <p:nvPr/>
        </p:nvCxnSpPr>
        <p:spPr>
          <a:xfrm flipV="1">
            <a:off x="3702515" y="1842886"/>
            <a:ext cx="1254294" cy="59382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12A10432-745F-8C44-89EB-ED4405243609}"/>
              </a:ext>
            </a:extLst>
          </p:cNvPr>
          <p:cNvGrpSpPr/>
          <p:nvPr/>
        </p:nvGrpSpPr>
        <p:grpSpPr>
          <a:xfrm>
            <a:off x="3624629" y="1145000"/>
            <a:ext cx="1024005" cy="2220375"/>
            <a:chOff x="5959167" y="3058497"/>
            <a:chExt cx="1549993" cy="3244595"/>
          </a:xfrm>
        </p:grpSpPr>
        <p:sp>
          <p:nvSpPr>
            <p:cNvPr id="166" name="Google Shape;553;p41">
              <a:extLst>
                <a:ext uri="{FF2B5EF4-FFF2-40B4-BE49-F238E27FC236}">
                  <a16:creationId xmlns:a16="http://schemas.microsoft.com/office/drawing/2014/main" id="{EAAFBC4E-9D19-C445-890C-F5CCB4E62A3A}"/>
                </a:ext>
              </a:extLst>
            </p:cNvPr>
            <p:cNvSpPr/>
            <p:nvPr/>
          </p:nvSpPr>
          <p:spPr>
            <a:xfrm>
              <a:off x="6382009" y="3058497"/>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167" name="Google Shape;554;p41">
              <a:extLst>
                <a:ext uri="{FF2B5EF4-FFF2-40B4-BE49-F238E27FC236}">
                  <a16:creationId xmlns:a16="http://schemas.microsoft.com/office/drawing/2014/main" id="{564DFE46-D93E-C143-A72E-2B33ABDD7F4D}"/>
                </a:ext>
              </a:extLst>
            </p:cNvPr>
            <p:cNvSpPr/>
            <p:nvPr/>
          </p:nvSpPr>
          <p:spPr>
            <a:xfrm>
              <a:off x="6382009" y="3480306"/>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1</a:t>
              </a:r>
              <a:endParaRPr sz="1800"/>
            </a:p>
          </p:txBody>
        </p:sp>
        <p:sp>
          <p:nvSpPr>
            <p:cNvPr id="168" name="Google Shape;555;p41">
              <a:extLst>
                <a:ext uri="{FF2B5EF4-FFF2-40B4-BE49-F238E27FC236}">
                  <a16:creationId xmlns:a16="http://schemas.microsoft.com/office/drawing/2014/main" id="{3D1994F3-04B4-5A48-841B-DC391F99AFD4}"/>
                </a:ext>
              </a:extLst>
            </p:cNvPr>
            <p:cNvSpPr/>
            <p:nvPr/>
          </p:nvSpPr>
          <p:spPr>
            <a:xfrm>
              <a:off x="6382009" y="3902115"/>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1</a:t>
              </a:r>
              <a:endParaRPr sz="1800"/>
            </a:p>
          </p:txBody>
        </p:sp>
        <p:sp>
          <p:nvSpPr>
            <p:cNvPr id="169" name="Google Shape;556;p41">
              <a:extLst>
                <a:ext uri="{FF2B5EF4-FFF2-40B4-BE49-F238E27FC236}">
                  <a16:creationId xmlns:a16="http://schemas.microsoft.com/office/drawing/2014/main" id="{001C055C-AD6A-F540-9B8B-6413B6BBA84D}"/>
                </a:ext>
              </a:extLst>
            </p:cNvPr>
            <p:cNvSpPr/>
            <p:nvPr/>
          </p:nvSpPr>
          <p:spPr>
            <a:xfrm>
              <a:off x="6382009" y="4323925"/>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t>...</a:t>
              </a:r>
              <a:endParaRPr sz="1000" b="1"/>
            </a:p>
          </p:txBody>
        </p:sp>
        <p:sp>
          <p:nvSpPr>
            <p:cNvPr id="170" name="Google Shape;557;p41">
              <a:extLst>
                <a:ext uri="{FF2B5EF4-FFF2-40B4-BE49-F238E27FC236}">
                  <a16:creationId xmlns:a16="http://schemas.microsoft.com/office/drawing/2014/main" id="{6CE590C5-878E-B045-8D90-488C0229E58E}"/>
                </a:ext>
              </a:extLst>
            </p:cNvPr>
            <p:cNvSpPr/>
            <p:nvPr/>
          </p:nvSpPr>
          <p:spPr>
            <a:xfrm>
              <a:off x="6382009" y="4745734"/>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171" name="Google Shape;558;p41">
              <a:extLst>
                <a:ext uri="{FF2B5EF4-FFF2-40B4-BE49-F238E27FC236}">
                  <a16:creationId xmlns:a16="http://schemas.microsoft.com/office/drawing/2014/main" id="{82A0712C-5E0C-A245-8841-718FE670C147}"/>
                </a:ext>
              </a:extLst>
            </p:cNvPr>
            <p:cNvSpPr/>
            <p:nvPr/>
          </p:nvSpPr>
          <p:spPr>
            <a:xfrm>
              <a:off x="6382009" y="5167543"/>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1</a:t>
              </a:r>
              <a:endParaRPr sz="1800"/>
            </a:p>
          </p:txBody>
        </p:sp>
        <p:sp>
          <p:nvSpPr>
            <p:cNvPr id="172" name="Google Shape;559;p41">
              <a:extLst>
                <a:ext uri="{FF2B5EF4-FFF2-40B4-BE49-F238E27FC236}">
                  <a16:creationId xmlns:a16="http://schemas.microsoft.com/office/drawing/2014/main" id="{7920DF6F-8303-B945-986A-1755449053A2}"/>
                </a:ext>
              </a:extLst>
            </p:cNvPr>
            <p:cNvSpPr/>
            <p:nvPr/>
          </p:nvSpPr>
          <p:spPr>
            <a:xfrm>
              <a:off x="6382009" y="5589352"/>
              <a:ext cx="752492" cy="421752"/>
            </a:xfrm>
            <a:prstGeom prst="rect">
              <a:avLst/>
            </a:prstGeom>
            <a:solidFill>
              <a:schemeClr val="bg1">
                <a:lumMod val="95000"/>
              </a:scheme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173" name="Google Shape;560;p41">
              <a:extLst>
                <a:ext uri="{FF2B5EF4-FFF2-40B4-BE49-F238E27FC236}">
                  <a16:creationId xmlns:a16="http://schemas.microsoft.com/office/drawing/2014/main" id="{9FC52476-BB93-4A40-B8F9-F064065532A2}"/>
                </a:ext>
              </a:extLst>
            </p:cNvPr>
            <p:cNvSpPr txBox="1"/>
            <p:nvPr/>
          </p:nvSpPr>
          <p:spPr>
            <a:xfrm>
              <a:off x="5959167" y="5939606"/>
              <a:ext cx="1549993" cy="36348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Georgia" panose="02040502050405020303" pitchFamily="18" charset="0"/>
                </a:rPr>
                <a:t>Inactive Bloom Filter</a:t>
              </a:r>
              <a:endParaRPr sz="1800" baseline="-25000" dirty="0">
                <a:latin typeface="Georgia" panose="02040502050405020303" pitchFamily="18" charset="0"/>
              </a:endParaRPr>
            </a:p>
          </p:txBody>
        </p:sp>
      </p:grpSp>
    </p:spTree>
    <p:extLst>
      <p:ext uri="{BB962C8B-B14F-4D97-AF65-F5344CB8AC3E}">
        <p14:creationId xmlns:p14="http://schemas.microsoft.com/office/powerpoint/2010/main" val="211645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par>
                                <p:cTn id="8" presetID="22" presetClass="entr" presetSubtype="1"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par>
                                <p:cTn id="11" presetID="22" presetClass="entr" presetSubtype="1"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up)">
                                      <p:cBhvr>
                                        <p:cTn id="13" dur="500"/>
                                        <p:tgtEl>
                                          <p:spTgt spid="39"/>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8"/>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6"/>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9" presetClass="emph" presetSubtype="0" grpId="1" nodeType="clickEffect">
                                  <p:stCondLst>
                                    <p:cond delay="0"/>
                                  </p:stCondLst>
                                  <p:childTnLst>
                                    <p:set>
                                      <p:cBhvr>
                                        <p:cTn id="54" dur="indefinite"/>
                                        <p:tgtEl>
                                          <p:spTgt spid="6"/>
                                        </p:tgtEl>
                                        <p:attrNameLst>
                                          <p:attrName>style.opacity</p:attrName>
                                        </p:attrNameLst>
                                      </p:cBhvr>
                                      <p:to>
                                        <p:strVal val="0.25"/>
                                      </p:to>
                                    </p:set>
                                    <p:animEffect filter="image" prLst="opacity: 0.25">
                                      <p:cBhvr rctx="IE">
                                        <p:cTn id="55" dur="indefinite"/>
                                        <p:tgtEl>
                                          <p:spTgt spid="6"/>
                                        </p:tgtEl>
                                      </p:cBhvr>
                                    </p:animEffect>
                                  </p:childTnLst>
                                </p:cTn>
                              </p:par>
                              <p:par>
                                <p:cTn id="56" presetID="9" presetClass="emph" presetSubtype="0" nodeType="withEffect">
                                  <p:stCondLst>
                                    <p:cond delay="0"/>
                                  </p:stCondLst>
                                  <p:childTnLst>
                                    <p:set>
                                      <p:cBhvr>
                                        <p:cTn id="57" dur="indefinite"/>
                                        <p:tgtEl>
                                          <p:spTgt spid="22"/>
                                        </p:tgtEl>
                                        <p:attrNameLst>
                                          <p:attrName>style.opacity</p:attrName>
                                        </p:attrNameLst>
                                      </p:cBhvr>
                                      <p:to>
                                        <p:strVal val="0.25"/>
                                      </p:to>
                                    </p:set>
                                    <p:animEffect filter="image" prLst="opacity: 0.25">
                                      <p:cBhvr rctx="IE">
                                        <p:cTn id="58" dur="indefinite"/>
                                        <p:tgtEl>
                                          <p:spTgt spid="22"/>
                                        </p:tgtEl>
                                      </p:cBhvr>
                                    </p:animEffect>
                                  </p:childTnLst>
                                </p:cTn>
                              </p:par>
                              <p:par>
                                <p:cTn id="59" presetID="9" presetClass="emph" presetSubtype="0" nodeType="withEffect">
                                  <p:stCondLst>
                                    <p:cond delay="0"/>
                                  </p:stCondLst>
                                  <p:childTnLst>
                                    <p:set>
                                      <p:cBhvr>
                                        <p:cTn id="60" dur="indefinite"/>
                                        <p:tgtEl>
                                          <p:spTgt spid="10"/>
                                        </p:tgtEl>
                                        <p:attrNameLst>
                                          <p:attrName>style.opacity</p:attrName>
                                        </p:attrNameLst>
                                      </p:cBhvr>
                                      <p:to>
                                        <p:strVal val="0.25"/>
                                      </p:to>
                                    </p:set>
                                    <p:animEffect filter="image" prLst="opacity: 0.25">
                                      <p:cBhvr rctx="IE">
                                        <p:cTn id="61" dur="indefinite"/>
                                        <p:tgtEl>
                                          <p:spTgt spid="10"/>
                                        </p:tgtEl>
                                      </p:cBhvr>
                                    </p:animEffect>
                                  </p:childTnLst>
                                </p:cTn>
                              </p:par>
                              <p:par>
                                <p:cTn id="62" presetID="9" presetClass="emph" presetSubtype="0" grpId="1" nodeType="withEffect">
                                  <p:stCondLst>
                                    <p:cond delay="0"/>
                                  </p:stCondLst>
                                  <p:childTnLst>
                                    <p:set>
                                      <p:cBhvr>
                                        <p:cTn id="63" dur="indefinite"/>
                                        <p:tgtEl>
                                          <p:spTgt spid="13"/>
                                        </p:tgtEl>
                                        <p:attrNameLst>
                                          <p:attrName>style.opacity</p:attrName>
                                        </p:attrNameLst>
                                      </p:cBhvr>
                                      <p:to>
                                        <p:strVal val="0.25"/>
                                      </p:to>
                                    </p:set>
                                    <p:animEffect filter="image" prLst="opacity: 0.25">
                                      <p:cBhvr rctx="IE">
                                        <p:cTn id="64" dur="indefinite"/>
                                        <p:tgtEl>
                                          <p:spTgt spid="13"/>
                                        </p:tgtEl>
                                      </p:cBhvr>
                                    </p:animEffect>
                                  </p:childTnLst>
                                </p:cTn>
                              </p:par>
                            </p:childTnLst>
                          </p:cTn>
                        </p:par>
                        <p:par>
                          <p:cTn id="65" fill="hold">
                            <p:stCondLst>
                              <p:cond delay="0"/>
                            </p:stCondLst>
                            <p:childTnLst>
                              <p:par>
                                <p:cTn id="66" presetID="1" presetClass="entr" presetSubtype="0" fill="hold" nodeType="after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nodeType="afterEffect">
                                  <p:stCondLst>
                                    <p:cond delay="0"/>
                                  </p:stCondLst>
                                  <p:childTnLst>
                                    <p:set>
                                      <p:cBhvr>
                                        <p:cTn id="70" dur="1" fill="hold">
                                          <p:stCondLst>
                                            <p:cond delay="0"/>
                                          </p:stCondLst>
                                        </p:cTn>
                                        <p:tgtEl>
                                          <p:spTgt spid="8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2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98"/>
                                        </p:tgtEl>
                                        <p:attrNameLst>
                                          <p:attrName>style.visibility</p:attrName>
                                        </p:attrNameLst>
                                      </p:cBhvr>
                                      <p:to>
                                        <p:strVal val="visible"/>
                                      </p:to>
                                    </p:set>
                                    <p:animEffect transition="in" filter="wipe(left)">
                                      <p:cBhvr>
                                        <p:cTn id="79" dur="500"/>
                                        <p:tgtEl>
                                          <p:spTgt spid="98"/>
                                        </p:tgtEl>
                                      </p:cBhvr>
                                    </p:animEffect>
                                  </p:childTnLst>
                                </p:cTn>
                              </p:par>
                              <p:par>
                                <p:cTn id="80" presetID="1" presetClass="entr" presetSubtype="0" fill="hold" grpId="0" nodeType="withEffect">
                                  <p:stCondLst>
                                    <p:cond delay="0"/>
                                  </p:stCondLst>
                                  <p:childTnLst>
                                    <p:set>
                                      <p:cBhvr>
                                        <p:cTn id="81" dur="1" fill="hold">
                                          <p:stCondLst>
                                            <p:cond delay="0"/>
                                          </p:stCondLst>
                                        </p:cTn>
                                        <p:tgtEl>
                                          <p:spTgt spid="102"/>
                                        </p:tgtEl>
                                        <p:attrNameLst>
                                          <p:attrName>style.visibility</p:attrName>
                                        </p:attrNameLst>
                                      </p:cBhvr>
                                      <p:to>
                                        <p:strVal val="visible"/>
                                      </p:to>
                                    </p:set>
                                  </p:childTnLst>
                                </p:cTn>
                              </p:par>
                            </p:childTnLst>
                          </p:cTn>
                        </p:par>
                        <p:par>
                          <p:cTn id="82" fill="hold">
                            <p:stCondLst>
                              <p:cond delay="500"/>
                            </p:stCondLst>
                            <p:childTnLst>
                              <p:par>
                                <p:cTn id="83" presetID="22" presetClass="entr" presetSubtype="8" fill="hold" nodeType="afterEffect">
                                  <p:stCondLst>
                                    <p:cond delay="0"/>
                                  </p:stCondLst>
                                  <p:childTnLst>
                                    <p:set>
                                      <p:cBhvr>
                                        <p:cTn id="84" dur="1" fill="hold">
                                          <p:stCondLst>
                                            <p:cond delay="0"/>
                                          </p:stCondLst>
                                        </p:cTn>
                                        <p:tgtEl>
                                          <p:spTgt spid="99"/>
                                        </p:tgtEl>
                                        <p:attrNameLst>
                                          <p:attrName>style.visibility</p:attrName>
                                        </p:attrNameLst>
                                      </p:cBhvr>
                                      <p:to>
                                        <p:strVal val="visible"/>
                                      </p:to>
                                    </p:set>
                                    <p:animEffect transition="in" filter="wipe(left)">
                                      <p:cBhvr>
                                        <p:cTn id="85" dur="500"/>
                                        <p:tgtEl>
                                          <p:spTgt spid="99"/>
                                        </p:tgtEl>
                                      </p:cBhvr>
                                    </p:animEffect>
                                  </p:childTnLst>
                                </p:cTn>
                              </p:par>
                              <p:par>
                                <p:cTn id="86" presetID="22" presetClass="entr" presetSubtype="8" fill="hold" nodeType="withEffect">
                                  <p:stCondLst>
                                    <p:cond delay="0"/>
                                  </p:stCondLst>
                                  <p:childTnLst>
                                    <p:set>
                                      <p:cBhvr>
                                        <p:cTn id="87" dur="1" fill="hold">
                                          <p:stCondLst>
                                            <p:cond delay="0"/>
                                          </p:stCondLst>
                                        </p:cTn>
                                        <p:tgtEl>
                                          <p:spTgt spid="100"/>
                                        </p:tgtEl>
                                        <p:attrNameLst>
                                          <p:attrName>style.visibility</p:attrName>
                                        </p:attrNameLst>
                                      </p:cBhvr>
                                      <p:to>
                                        <p:strVal val="visible"/>
                                      </p:to>
                                    </p:set>
                                    <p:animEffect transition="in" filter="wipe(left)">
                                      <p:cBhvr>
                                        <p:cTn id="88" dur="500"/>
                                        <p:tgtEl>
                                          <p:spTgt spid="100"/>
                                        </p:tgtEl>
                                      </p:cBhvr>
                                    </p:animEffect>
                                  </p:childTnLst>
                                </p:cTn>
                              </p:par>
                              <p:par>
                                <p:cTn id="89" presetID="22" presetClass="entr" presetSubtype="8" fill="hold" nodeType="withEffect">
                                  <p:stCondLst>
                                    <p:cond delay="0"/>
                                  </p:stCondLst>
                                  <p:childTnLst>
                                    <p:set>
                                      <p:cBhvr>
                                        <p:cTn id="90" dur="1" fill="hold">
                                          <p:stCondLst>
                                            <p:cond delay="0"/>
                                          </p:stCondLst>
                                        </p:cTn>
                                        <p:tgtEl>
                                          <p:spTgt spid="101"/>
                                        </p:tgtEl>
                                        <p:attrNameLst>
                                          <p:attrName>style.visibility</p:attrName>
                                        </p:attrNameLst>
                                      </p:cBhvr>
                                      <p:to>
                                        <p:strVal val="visible"/>
                                      </p:to>
                                    </p:set>
                                    <p:animEffect transition="in" filter="wipe(left)">
                                      <p:cBhvr>
                                        <p:cTn id="91" dur="500"/>
                                        <p:tgtEl>
                                          <p:spTgt spid="101"/>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nodeType="clickEffect">
                                  <p:stCondLst>
                                    <p:cond delay="0"/>
                                  </p:stCondLst>
                                  <p:childTnLst>
                                    <p:set>
                                      <p:cBhvr>
                                        <p:cTn id="95" dur="1" fill="hold">
                                          <p:stCondLst>
                                            <p:cond delay="0"/>
                                          </p:stCondLst>
                                        </p:cTn>
                                        <p:tgtEl>
                                          <p:spTgt spid="98"/>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99"/>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100"/>
                                        </p:tgtEl>
                                        <p:attrNameLst>
                                          <p:attrName>style.visibility</p:attrName>
                                        </p:attrNameLst>
                                      </p:cBhvr>
                                      <p:to>
                                        <p:strVal val="hidden"/>
                                      </p:to>
                                    </p:set>
                                  </p:childTnLst>
                                </p:cTn>
                              </p:par>
                              <p:par>
                                <p:cTn id="100" presetID="1" presetClass="exit" presetSubtype="0" fill="hold" nodeType="withEffect">
                                  <p:stCondLst>
                                    <p:cond delay="0"/>
                                  </p:stCondLst>
                                  <p:childTnLst>
                                    <p:set>
                                      <p:cBhvr>
                                        <p:cTn id="101" dur="1" fill="hold">
                                          <p:stCondLst>
                                            <p:cond delay="0"/>
                                          </p:stCondLst>
                                        </p:cTn>
                                        <p:tgtEl>
                                          <p:spTgt spid="101"/>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102"/>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122"/>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123"/>
                                        </p:tgtEl>
                                        <p:attrNameLst>
                                          <p:attrName>style.visibility</p:attrName>
                                        </p:attrNameLst>
                                      </p:cBhvr>
                                      <p:to>
                                        <p:strVal val="visible"/>
                                      </p:to>
                                    </p:set>
                                  </p:childTnLst>
                                </p:cTn>
                              </p:par>
                              <p:par>
                                <p:cTn id="112" presetID="1" presetClass="exit" presetSubtype="0" fill="hold" nodeType="withEffect">
                                  <p:stCondLst>
                                    <p:cond delay="0"/>
                                  </p:stCondLst>
                                  <p:childTnLst>
                                    <p:set>
                                      <p:cBhvr>
                                        <p:cTn id="113" dur="1" fill="hold">
                                          <p:stCondLst>
                                            <p:cond delay="0"/>
                                          </p:stCondLst>
                                        </p:cTn>
                                        <p:tgtEl>
                                          <p:spTgt spid="89"/>
                                        </p:tgtEl>
                                        <p:attrNameLst>
                                          <p:attrName>style.visibility</p:attrName>
                                        </p:attrNameLst>
                                      </p:cBhvr>
                                      <p:to>
                                        <p:strVal val="hidden"/>
                                      </p:to>
                                    </p:set>
                                  </p:childTnLst>
                                </p:cTn>
                              </p:par>
                              <p:par>
                                <p:cTn id="114" presetID="1" presetClass="entr" presetSubtype="0" fill="hold" nodeType="withEffect">
                                  <p:stCondLst>
                                    <p:cond delay="0"/>
                                  </p:stCondLst>
                                  <p:childTnLst>
                                    <p:set>
                                      <p:cBhvr>
                                        <p:cTn id="115" dur="1" fill="hold">
                                          <p:stCondLst>
                                            <p:cond delay="0"/>
                                          </p:stCondLst>
                                        </p:cTn>
                                        <p:tgtEl>
                                          <p:spTgt spid="124"/>
                                        </p:tgtEl>
                                        <p:attrNameLst>
                                          <p:attrName>style.visibility</p:attrName>
                                        </p:attrNameLst>
                                      </p:cBhvr>
                                      <p:to>
                                        <p:strVal val="visible"/>
                                      </p:to>
                                    </p:set>
                                  </p:childTnLst>
                                </p:cTn>
                              </p:par>
                              <p:par>
                                <p:cTn id="116" presetID="1" presetClass="exit" presetSubtype="0" fill="hold" nodeType="withEffect">
                                  <p:stCondLst>
                                    <p:cond delay="0"/>
                                  </p:stCondLst>
                                  <p:childTnLst>
                                    <p:set>
                                      <p:cBhvr>
                                        <p:cTn id="117" dur="1" fill="hold">
                                          <p:stCondLst>
                                            <p:cond delay="0"/>
                                          </p:stCondLst>
                                        </p:cTn>
                                        <p:tgtEl>
                                          <p:spTgt spid="53"/>
                                        </p:tgtEl>
                                        <p:attrNameLst>
                                          <p:attrName>style.visibility</p:attrName>
                                        </p:attrNameLst>
                                      </p:cBhvr>
                                      <p:to>
                                        <p:strVal val="hidden"/>
                                      </p:to>
                                    </p:set>
                                  </p:childTnLst>
                                </p:cTn>
                              </p:par>
                              <p:par>
                                <p:cTn id="118" presetID="1" presetClass="entr" presetSubtype="0" fill="hold" nodeType="withEffect">
                                  <p:stCondLst>
                                    <p:cond delay="0"/>
                                  </p:stCondLst>
                                  <p:childTnLst>
                                    <p:set>
                                      <p:cBhvr>
                                        <p:cTn id="119" dur="1" fill="hold">
                                          <p:stCondLst>
                                            <p:cond delay="0"/>
                                          </p:stCondLst>
                                        </p:cTn>
                                        <p:tgtEl>
                                          <p:spTgt spid="165"/>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123"/>
                                        </p:tgtEl>
                                        <p:attrNameLst>
                                          <p:attrName>style.visibility</p:attrName>
                                        </p:attrNameLst>
                                      </p:cBhvr>
                                      <p:to>
                                        <p:strVal val="hidden"/>
                                      </p:to>
                                    </p:set>
                                  </p:childTnLst>
                                </p:cTn>
                              </p:par>
                              <p:par>
                                <p:cTn id="124" presetID="1" presetClass="exit" presetSubtype="0" fill="hold" grpId="1" nodeType="withEffect">
                                  <p:stCondLst>
                                    <p:cond delay="0"/>
                                  </p:stCondLst>
                                  <p:childTnLst>
                                    <p:set>
                                      <p:cBhvr>
                                        <p:cTn id="125" dur="1" fill="hold">
                                          <p:stCondLst>
                                            <p:cond delay="0"/>
                                          </p:stCondLst>
                                        </p:cTn>
                                        <p:tgtEl>
                                          <p:spTgt spid="122"/>
                                        </p:tgtEl>
                                        <p:attrNameLst>
                                          <p:attrName>style.visibility</p:attrName>
                                        </p:attrNameLst>
                                      </p:cBhvr>
                                      <p:to>
                                        <p:strVal val="hidden"/>
                                      </p:to>
                                    </p:set>
                                  </p:childTnLst>
                                </p:cTn>
                              </p:par>
                              <p:par>
                                <p:cTn id="126" presetID="1" presetClass="exit" presetSubtype="0" fill="hold" grpId="1" nodeType="withEffect">
                                  <p:stCondLst>
                                    <p:cond delay="0"/>
                                  </p:stCondLst>
                                  <p:childTnLst>
                                    <p:set>
                                      <p:cBhvr>
                                        <p:cTn id="127" dur="1" fill="hold">
                                          <p:stCondLst>
                                            <p:cond delay="0"/>
                                          </p:stCondLst>
                                        </p:cTn>
                                        <p:tgtEl>
                                          <p:spTgt spid="121"/>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124"/>
                                        </p:tgtEl>
                                        <p:attrNameLst>
                                          <p:attrName>style.visibility</p:attrName>
                                        </p:attrNameLst>
                                      </p:cBhvr>
                                      <p:to>
                                        <p:strVal val="hidden"/>
                                      </p:to>
                                    </p:set>
                                  </p:childTnLst>
                                </p:cTn>
                              </p:par>
                              <p:par>
                                <p:cTn id="130" presetID="1" presetClass="exit" presetSubtype="0" fill="hold" nodeType="withEffect">
                                  <p:stCondLst>
                                    <p:cond delay="0"/>
                                  </p:stCondLst>
                                  <p:childTnLst>
                                    <p:set>
                                      <p:cBhvr>
                                        <p:cTn id="131" dur="1" fill="hold">
                                          <p:stCondLst>
                                            <p:cond delay="0"/>
                                          </p:stCondLst>
                                        </p:cTn>
                                        <p:tgtEl>
                                          <p:spTgt spid="53"/>
                                        </p:tgtEl>
                                        <p:attrNameLst>
                                          <p:attrName>style.visibility</p:attrName>
                                        </p:attrNameLst>
                                      </p:cBhvr>
                                      <p:to>
                                        <p:strVal val="hidden"/>
                                      </p:to>
                                    </p:set>
                                  </p:childTnLst>
                                </p:cTn>
                              </p:par>
                              <p:par>
                                <p:cTn id="132" presetID="1" presetClass="exit" presetSubtype="0" fill="hold" nodeType="withEffect">
                                  <p:stCondLst>
                                    <p:cond delay="0"/>
                                  </p:stCondLst>
                                  <p:childTnLst>
                                    <p:set>
                                      <p:cBhvr>
                                        <p:cTn id="133" dur="1" fill="hold">
                                          <p:stCondLst>
                                            <p:cond delay="0"/>
                                          </p:stCondLst>
                                        </p:cTn>
                                        <p:tgtEl>
                                          <p:spTgt spid="165"/>
                                        </p:tgtEl>
                                        <p:attrNameLst>
                                          <p:attrName>style.visibility</p:attrName>
                                        </p:attrNameLst>
                                      </p:cBhvr>
                                      <p:to>
                                        <p:strVal val="hidden"/>
                                      </p:to>
                                    </p:set>
                                  </p:childTnLst>
                                </p:cTn>
                              </p:par>
                              <p:par>
                                <p:cTn id="134" presetID="9" presetClass="emph" presetSubtype="0" nodeType="withEffect">
                                  <p:stCondLst>
                                    <p:cond delay="0"/>
                                  </p:stCondLst>
                                  <p:childTnLst>
                                    <p:set>
                                      <p:cBhvr>
                                        <p:cTn id="135" dur="indefinite"/>
                                        <p:tgtEl>
                                          <p:spTgt spid="10"/>
                                        </p:tgtEl>
                                        <p:attrNameLst>
                                          <p:attrName>style.opacity</p:attrName>
                                        </p:attrNameLst>
                                      </p:cBhvr>
                                      <p:to>
                                        <p:strVal val="1"/>
                                      </p:to>
                                    </p:set>
                                    <p:animEffect filter="image" prLst="opacity: 1">
                                      <p:cBhvr rctx="IE">
                                        <p:cTn id="136" dur="indefinite"/>
                                        <p:tgtEl>
                                          <p:spTgt spid="10"/>
                                        </p:tgtEl>
                                      </p:cBhvr>
                                    </p:animEffect>
                                  </p:childTnLst>
                                </p:cTn>
                              </p:par>
                              <p:par>
                                <p:cTn id="137" presetID="9" presetClass="emph" presetSubtype="0" nodeType="withEffect">
                                  <p:stCondLst>
                                    <p:cond delay="0"/>
                                  </p:stCondLst>
                                  <p:childTnLst>
                                    <p:set>
                                      <p:cBhvr>
                                        <p:cTn id="138" dur="indefinite"/>
                                        <p:tgtEl>
                                          <p:spTgt spid="22"/>
                                        </p:tgtEl>
                                        <p:attrNameLst>
                                          <p:attrName>style.opacity</p:attrName>
                                        </p:attrNameLst>
                                      </p:cBhvr>
                                      <p:to>
                                        <p:strVal val="1"/>
                                      </p:to>
                                    </p:set>
                                    <p:animEffect filter="image" prLst="opacity: 1">
                                      <p:cBhvr rctx="IE">
                                        <p:cTn id="139" dur="indefinite"/>
                                        <p:tgtEl>
                                          <p:spTgt spid="22"/>
                                        </p:tgtEl>
                                      </p:cBhvr>
                                    </p:animEffect>
                                  </p:childTnLst>
                                </p:cTn>
                              </p:par>
                              <p:par>
                                <p:cTn id="140" presetID="9" presetClass="emph" presetSubtype="0" nodeType="withEffect">
                                  <p:stCondLst>
                                    <p:cond delay="0"/>
                                  </p:stCondLst>
                                  <p:childTnLst>
                                    <p:set>
                                      <p:cBhvr>
                                        <p:cTn id="141" dur="indefinite"/>
                                        <p:tgtEl>
                                          <p:spTgt spid="15"/>
                                        </p:tgtEl>
                                        <p:attrNameLst>
                                          <p:attrName>style.opacity</p:attrName>
                                        </p:attrNameLst>
                                      </p:cBhvr>
                                      <p:to>
                                        <p:strVal val="0.25"/>
                                      </p:to>
                                    </p:set>
                                    <p:animEffect filter="image" prLst="opacity: 0.25">
                                      <p:cBhvr rctx="IE">
                                        <p:cTn id="142" dur="indefinite"/>
                                        <p:tgtEl>
                                          <p:spTgt spid="15"/>
                                        </p:tgtEl>
                                      </p:cBhvr>
                                    </p:animEffect>
                                  </p:childTnLst>
                                </p:cTn>
                              </p:par>
                              <p:par>
                                <p:cTn id="143" presetID="9" presetClass="emph" presetSubtype="0" grpId="2" nodeType="withEffect">
                                  <p:stCondLst>
                                    <p:cond delay="0"/>
                                  </p:stCondLst>
                                  <p:childTnLst>
                                    <p:set>
                                      <p:cBhvr>
                                        <p:cTn id="144" dur="indefinite"/>
                                        <p:tgtEl>
                                          <p:spTgt spid="13"/>
                                        </p:tgtEl>
                                        <p:attrNameLst>
                                          <p:attrName>style.opacity</p:attrName>
                                        </p:attrNameLst>
                                      </p:cBhvr>
                                      <p:to>
                                        <p:strVal val="1"/>
                                      </p:to>
                                    </p:set>
                                    <p:animEffect filter="image" prLst="opacity: 1">
                                      <p:cBhvr rctx="IE">
                                        <p:cTn id="145" dur="indefinite"/>
                                        <p:tgtEl>
                                          <p:spTgt spid="13"/>
                                        </p:tgtEl>
                                      </p:cBhvr>
                                    </p:animEffect>
                                  </p:childTnLst>
                                </p:cTn>
                              </p:par>
                              <p:par>
                                <p:cTn id="146" presetID="9" presetClass="emph" presetSubtype="0" grpId="2" nodeType="withEffect">
                                  <p:stCondLst>
                                    <p:cond delay="0"/>
                                  </p:stCondLst>
                                  <p:childTnLst>
                                    <p:set>
                                      <p:cBhvr>
                                        <p:cTn id="147" dur="indefinite"/>
                                        <p:tgtEl>
                                          <p:spTgt spid="6"/>
                                        </p:tgtEl>
                                        <p:attrNameLst>
                                          <p:attrName>style.opacity</p:attrName>
                                        </p:attrNameLst>
                                      </p:cBhvr>
                                      <p:to>
                                        <p:strVal val="1"/>
                                      </p:to>
                                    </p:set>
                                    <p:animEffect filter="image" prLst="opacity: 1">
                                      <p:cBhvr rctx="IE">
                                        <p:cTn id="148" dur="indefinite"/>
                                        <p:tgtEl>
                                          <p:spTgt spid="6"/>
                                        </p:tgtEl>
                                      </p:cBhvr>
                                    </p:animEffect>
                                  </p:childTnLst>
                                </p:cTn>
                              </p:par>
                              <p:par>
                                <p:cTn id="149" presetID="9" presetClass="emph" presetSubtype="0" grpId="1" nodeType="withEffect">
                                  <p:stCondLst>
                                    <p:cond delay="0"/>
                                  </p:stCondLst>
                                  <p:childTnLst>
                                    <p:set>
                                      <p:cBhvr>
                                        <p:cTn id="150" dur="indefinite"/>
                                        <p:tgtEl>
                                          <p:spTgt spid="5"/>
                                        </p:tgtEl>
                                        <p:attrNameLst>
                                          <p:attrName>style.opacity</p:attrName>
                                        </p:attrNameLst>
                                      </p:cBhvr>
                                      <p:to>
                                        <p:strVal val="0.25"/>
                                      </p:to>
                                    </p:set>
                                    <p:animEffect filter="image" prLst="opacity: 0.25">
                                      <p:cBhvr rctx="IE">
                                        <p:cTn id="151" dur="indefinite"/>
                                        <p:tgtEl>
                                          <p:spTgt spid="5"/>
                                        </p:tgtEl>
                                      </p:cBhvr>
                                    </p:animEffec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143"/>
                                        </p:tgtEl>
                                        <p:attrNameLst>
                                          <p:attrName>style.visibility</p:attrName>
                                        </p:attrNameLst>
                                      </p:cBhvr>
                                      <p:to>
                                        <p:strVal val="visible"/>
                                      </p:to>
                                    </p:set>
                                  </p:childTnLst>
                                </p:cTn>
                              </p:par>
                              <p:par>
                                <p:cTn id="156" presetID="1" presetClass="entr" presetSubtype="0" fill="hold" nodeType="withEffect">
                                  <p:stCondLst>
                                    <p:cond delay="0"/>
                                  </p:stCondLst>
                                  <p:childTnLst>
                                    <p:set>
                                      <p:cBhvr>
                                        <p:cTn id="157" dur="1" fill="hold">
                                          <p:stCondLst>
                                            <p:cond delay="0"/>
                                          </p:stCondLst>
                                        </p:cTn>
                                        <p:tgtEl>
                                          <p:spTgt spid="110"/>
                                        </p:tgtEl>
                                        <p:attrNameLst>
                                          <p:attrName>style.visibility</p:attrName>
                                        </p:attrNameLst>
                                      </p:cBhvr>
                                      <p:to>
                                        <p:strVal val="visible"/>
                                      </p:to>
                                    </p:set>
                                  </p:childTnLst>
                                </p:cTn>
                              </p:par>
                              <p:par>
                                <p:cTn id="158" presetID="1" presetClass="entr" presetSubtype="0" fill="hold" grpId="0" nodeType="withEffect">
                                  <p:stCondLst>
                                    <p:cond delay="0"/>
                                  </p:stCondLst>
                                  <p:childTnLst>
                                    <p:set>
                                      <p:cBhvr>
                                        <p:cTn id="159" dur="1" fill="hold">
                                          <p:stCondLst>
                                            <p:cond delay="0"/>
                                          </p:stCondLst>
                                        </p:cTn>
                                        <p:tgtEl>
                                          <p:spTgt spid="141"/>
                                        </p:tgtEl>
                                        <p:attrNameLst>
                                          <p:attrName>style.visibility</p:attrName>
                                        </p:attrNameLst>
                                      </p:cBhvr>
                                      <p:to>
                                        <p:strVal val="visible"/>
                                      </p:to>
                                    </p:set>
                                  </p:childTnLst>
                                </p:cTn>
                              </p:par>
                              <p:par>
                                <p:cTn id="160" presetID="1" presetClass="entr" presetSubtype="0" fill="hold" nodeType="withEffect">
                                  <p:stCondLst>
                                    <p:cond delay="0"/>
                                  </p:stCondLst>
                                  <p:childTnLst>
                                    <p:set>
                                      <p:cBhvr>
                                        <p:cTn id="161" dur="1" fill="hold">
                                          <p:stCondLst>
                                            <p:cond delay="0"/>
                                          </p:stCondLst>
                                        </p:cTn>
                                        <p:tgtEl>
                                          <p:spTgt spid="111"/>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nodeType="clickEffect">
                                  <p:stCondLst>
                                    <p:cond delay="0"/>
                                  </p:stCondLst>
                                  <p:childTnLst>
                                    <p:set>
                                      <p:cBhvr>
                                        <p:cTn id="165" dur="1" fill="hold">
                                          <p:stCondLst>
                                            <p:cond delay="0"/>
                                          </p:stCondLst>
                                        </p:cTn>
                                        <p:tgtEl>
                                          <p:spTgt spid="161"/>
                                        </p:tgtEl>
                                        <p:attrNameLst>
                                          <p:attrName>style.visibility</p:attrName>
                                        </p:attrNameLst>
                                      </p:cBhvr>
                                      <p:to>
                                        <p:strVal val="visible"/>
                                      </p:to>
                                    </p:set>
                                    <p:animEffect transition="in" filter="wipe(down)">
                                      <p:cBhvr>
                                        <p:cTn id="166" dur="500"/>
                                        <p:tgtEl>
                                          <p:spTgt spid="161"/>
                                        </p:tgtEl>
                                      </p:cBhvr>
                                    </p:animEffect>
                                  </p:childTnLst>
                                </p:cTn>
                              </p:par>
                              <p:par>
                                <p:cTn id="167" presetID="22" presetClass="entr" presetSubtype="4" fill="hold" nodeType="withEffect">
                                  <p:stCondLst>
                                    <p:cond delay="0"/>
                                  </p:stCondLst>
                                  <p:childTnLst>
                                    <p:set>
                                      <p:cBhvr>
                                        <p:cTn id="168" dur="1" fill="hold">
                                          <p:stCondLst>
                                            <p:cond delay="0"/>
                                          </p:stCondLst>
                                        </p:cTn>
                                        <p:tgtEl>
                                          <p:spTgt spid="162"/>
                                        </p:tgtEl>
                                        <p:attrNameLst>
                                          <p:attrName>style.visibility</p:attrName>
                                        </p:attrNameLst>
                                      </p:cBhvr>
                                      <p:to>
                                        <p:strVal val="visible"/>
                                      </p:to>
                                    </p:set>
                                    <p:animEffect transition="in" filter="wipe(down)">
                                      <p:cBhvr>
                                        <p:cTn id="169" dur="500"/>
                                        <p:tgtEl>
                                          <p:spTgt spid="162"/>
                                        </p:tgtEl>
                                      </p:cBhvr>
                                    </p:animEffect>
                                  </p:childTnLst>
                                </p:cTn>
                              </p:par>
                            </p:childTnLst>
                          </p:cTn>
                        </p:par>
                        <p:par>
                          <p:cTn id="170" fill="hold">
                            <p:stCondLst>
                              <p:cond delay="500"/>
                            </p:stCondLst>
                            <p:childTnLst>
                              <p:par>
                                <p:cTn id="171" presetID="1" presetClass="entr" presetSubtype="0" fill="hold" grpId="0" nodeType="afterEffect">
                                  <p:stCondLst>
                                    <p:cond delay="0"/>
                                  </p:stCondLst>
                                  <p:childTnLst>
                                    <p:set>
                                      <p:cBhvr>
                                        <p:cTn id="172" dur="1" fill="hold">
                                          <p:stCondLst>
                                            <p:cond delay="0"/>
                                          </p:stCondLst>
                                        </p:cTn>
                                        <p:tgtEl>
                                          <p:spTgt spid="153"/>
                                        </p:tgtEl>
                                        <p:attrNameLst>
                                          <p:attrName>style.visibility</p:attrName>
                                        </p:attrNameLst>
                                      </p:cBhvr>
                                      <p:to>
                                        <p:strVal val="visible"/>
                                      </p:to>
                                    </p:set>
                                  </p:childTnLst>
                                </p:cTn>
                              </p:par>
                            </p:childTnLst>
                          </p:cTn>
                        </p:par>
                        <p:par>
                          <p:cTn id="173" fill="hold">
                            <p:stCondLst>
                              <p:cond delay="500"/>
                            </p:stCondLst>
                            <p:childTnLst>
                              <p:par>
                                <p:cTn id="174" presetID="1" presetClass="entr" presetSubtype="0" fill="hold" grpId="0" nodeType="afterEffect">
                                  <p:stCondLst>
                                    <p:cond delay="0"/>
                                  </p:stCondLst>
                                  <p:childTnLst>
                                    <p:set>
                                      <p:cBhvr>
                                        <p:cTn id="175"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5" grpId="0"/>
      <p:bldP spid="5" grpId="1"/>
      <p:bldP spid="6" grpId="0"/>
      <p:bldP spid="6" grpId="1"/>
      <p:bldP spid="6" grpId="2"/>
      <p:bldP spid="13" grpId="0"/>
      <p:bldP spid="13" grpId="1"/>
      <p:bldP spid="13" grpId="2"/>
      <p:bldP spid="31" grpId="0"/>
      <p:bldP spid="32" grpId="0"/>
      <p:bldP spid="33" grpId="0"/>
      <p:bldP spid="102" grpId="0"/>
      <p:bldP spid="102" grpId="1"/>
      <p:bldP spid="121" grpId="0" animBg="1"/>
      <p:bldP spid="121" grpId="1" animBg="1"/>
      <p:bldP spid="122" grpId="0" animBg="1"/>
      <p:bldP spid="122" grpId="1" animBg="1"/>
      <p:bldP spid="123" grpId="0" animBg="1"/>
      <p:bldP spid="123" grpId="1" animBg="1"/>
      <p:bldP spid="141" grpId="0"/>
      <p:bldP spid="143" grpId="0"/>
      <p:bldP spid="153" grpId="0" animBg="1"/>
      <p:bldP spid="154"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31</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646290"/>
          </a:xfrm>
          <a:prstGeom prst="rect">
            <a:avLst/>
          </a:prstGeom>
          <a:noFill/>
          <a:ln>
            <a:noFill/>
          </a:ln>
        </p:spPr>
        <p:txBody>
          <a:bodyPr spcFirstLastPara="1" wrap="square" lIns="91425" tIns="45700" rIns="91425" bIns="45700" anchor="t" anchorCtr="0">
            <a:spAutoFit/>
          </a:bodyPr>
          <a:lstStyle/>
          <a:p>
            <a:pPr lvl="0"/>
            <a:r>
              <a:rPr lang="en-US" sz="3600" dirty="0">
                <a:solidFill>
                  <a:schemeClr val="bg1"/>
                </a:solidFill>
                <a:latin typeface="Georgia"/>
                <a:ea typeface="Helvetica Neue Light"/>
                <a:cs typeface="Helvetica Neue Light"/>
                <a:sym typeface="Helvetica Neue Light"/>
              </a:rPr>
              <a:t>Retain Compressed Invalid Pages in Time Order</a:t>
            </a:r>
            <a:endParaRPr lang="en-US" sz="3600" dirty="0">
              <a:solidFill>
                <a:schemeClr val="bg1"/>
              </a:solidFill>
              <a:latin typeface="Georgia"/>
              <a:ea typeface="Helvetica Neue Light"/>
              <a:cs typeface="Helvetica Neue Light"/>
            </a:endParaRPr>
          </a:p>
        </p:txBody>
      </p:sp>
      <p:sp>
        <p:nvSpPr>
          <p:cNvPr id="20" name="TextBox 19">
            <a:extLst>
              <a:ext uri="{FF2B5EF4-FFF2-40B4-BE49-F238E27FC236}">
                <a16:creationId xmlns:a16="http://schemas.microsoft.com/office/drawing/2014/main" id="{4E6D61AE-E581-B049-A797-4E3E6C8C4C23}"/>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
        <p:nvSpPr>
          <p:cNvPr id="32" name="Rectangle 31">
            <a:extLst>
              <a:ext uri="{FF2B5EF4-FFF2-40B4-BE49-F238E27FC236}">
                <a16:creationId xmlns:a16="http://schemas.microsoft.com/office/drawing/2014/main" id="{77A50BE4-CACE-F144-92AE-A7D5DF357DB7}"/>
              </a:ext>
            </a:extLst>
          </p:cNvPr>
          <p:cNvSpPr/>
          <p:nvPr/>
        </p:nvSpPr>
        <p:spPr>
          <a:xfrm>
            <a:off x="831305" y="3763997"/>
            <a:ext cx="2084615"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291FC4B-0C4D-F349-A04C-586FE138941B}"/>
              </a:ext>
            </a:extLst>
          </p:cNvPr>
          <p:cNvSpPr/>
          <p:nvPr/>
        </p:nvSpPr>
        <p:spPr>
          <a:xfrm>
            <a:off x="822852" y="3758266"/>
            <a:ext cx="2084615"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556CA23-8D6E-824E-A9AA-7C085960A853}"/>
              </a:ext>
            </a:extLst>
          </p:cNvPr>
          <p:cNvSpPr/>
          <p:nvPr/>
        </p:nvSpPr>
        <p:spPr>
          <a:xfrm>
            <a:off x="831305" y="4189728"/>
            <a:ext cx="2084615"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4948635-0D11-8C40-ABAD-60DF26FCCEE1}"/>
              </a:ext>
            </a:extLst>
          </p:cNvPr>
          <p:cNvSpPr/>
          <p:nvPr/>
        </p:nvSpPr>
        <p:spPr>
          <a:xfrm>
            <a:off x="827618" y="3331517"/>
            <a:ext cx="2084615" cy="2066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C979D45-F357-CA45-B4A9-6D973935D2D8}"/>
              </a:ext>
            </a:extLst>
          </p:cNvPr>
          <p:cNvSpPr/>
          <p:nvPr/>
        </p:nvSpPr>
        <p:spPr>
          <a:xfrm>
            <a:off x="827617" y="3333059"/>
            <a:ext cx="2084615"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Z</a:t>
            </a:r>
          </a:p>
        </p:txBody>
      </p:sp>
      <p:sp>
        <p:nvSpPr>
          <p:cNvPr id="38" name="Rectangle 37">
            <a:extLst>
              <a:ext uri="{FF2B5EF4-FFF2-40B4-BE49-F238E27FC236}">
                <a16:creationId xmlns:a16="http://schemas.microsoft.com/office/drawing/2014/main" id="{EB6C9478-0C91-1B4E-A312-2DA3CCA910BB}"/>
              </a:ext>
            </a:extLst>
          </p:cNvPr>
          <p:cNvSpPr/>
          <p:nvPr/>
        </p:nvSpPr>
        <p:spPr>
          <a:xfrm>
            <a:off x="829461" y="4194472"/>
            <a:ext cx="2084615"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6AE7EACB-9A52-BC48-8E1B-4A5FE813CFF6}"/>
              </a:ext>
            </a:extLst>
          </p:cNvPr>
          <p:cNvSpPr/>
          <p:nvPr/>
        </p:nvSpPr>
        <p:spPr>
          <a:xfrm>
            <a:off x="355931" y="1254760"/>
            <a:ext cx="429896"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6671FA0-ADBF-C947-8AFA-CF04BFE2346D}"/>
              </a:ext>
            </a:extLst>
          </p:cNvPr>
          <p:cNvSpPr txBox="1"/>
          <p:nvPr/>
        </p:nvSpPr>
        <p:spPr>
          <a:xfrm>
            <a:off x="834387" y="1280587"/>
            <a:ext cx="1184940" cy="369332"/>
          </a:xfrm>
          <a:prstGeom prst="rect">
            <a:avLst/>
          </a:prstGeom>
          <a:noFill/>
        </p:spPr>
        <p:txBody>
          <a:bodyPr wrap="none" rtlCol="0">
            <a:spAutoFit/>
          </a:bodyPr>
          <a:lstStyle/>
          <a:p>
            <a:r>
              <a:rPr lang="en-US" dirty="0">
                <a:latin typeface="Georgia" panose="02040502050405020303" pitchFamily="18" charset="0"/>
              </a:rPr>
              <a:t>Free Page</a:t>
            </a:r>
          </a:p>
        </p:txBody>
      </p:sp>
      <p:sp>
        <p:nvSpPr>
          <p:cNvPr id="42" name="Rectangle 41">
            <a:extLst>
              <a:ext uri="{FF2B5EF4-FFF2-40B4-BE49-F238E27FC236}">
                <a16:creationId xmlns:a16="http://schemas.microsoft.com/office/drawing/2014/main" id="{2DE577FF-90CD-3544-A362-67CA2C00FAAB}"/>
              </a:ext>
            </a:extLst>
          </p:cNvPr>
          <p:cNvSpPr/>
          <p:nvPr/>
        </p:nvSpPr>
        <p:spPr>
          <a:xfrm>
            <a:off x="2239346" y="1254760"/>
            <a:ext cx="429896"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0F3AABEC-2064-DA46-9073-3D4E16D830A0}"/>
              </a:ext>
            </a:extLst>
          </p:cNvPr>
          <p:cNvSpPr txBox="1"/>
          <p:nvPr/>
        </p:nvSpPr>
        <p:spPr>
          <a:xfrm>
            <a:off x="2717805" y="1280587"/>
            <a:ext cx="1265090" cy="369332"/>
          </a:xfrm>
          <a:prstGeom prst="rect">
            <a:avLst/>
          </a:prstGeom>
          <a:noFill/>
        </p:spPr>
        <p:txBody>
          <a:bodyPr wrap="none" rtlCol="0">
            <a:spAutoFit/>
          </a:bodyPr>
          <a:lstStyle/>
          <a:p>
            <a:r>
              <a:rPr lang="en-US" dirty="0">
                <a:latin typeface="Georgia" panose="02040502050405020303" pitchFamily="18" charset="0"/>
              </a:rPr>
              <a:t>Valid Page</a:t>
            </a:r>
          </a:p>
        </p:txBody>
      </p:sp>
      <p:sp>
        <p:nvSpPr>
          <p:cNvPr id="44" name="Rectangle 43">
            <a:extLst>
              <a:ext uri="{FF2B5EF4-FFF2-40B4-BE49-F238E27FC236}">
                <a16:creationId xmlns:a16="http://schemas.microsoft.com/office/drawing/2014/main" id="{2AC8986E-DB0A-894B-BE35-4E4DCA6511DC}"/>
              </a:ext>
            </a:extLst>
          </p:cNvPr>
          <p:cNvSpPr/>
          <p:nvPr/>
        </p:nvSpPr>
        <p:spPr>
          <a:xfrm>
            <a:off x="355931" y="1995087"/>
            <a:ext cx="429896"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BDBD148-CD3A-FC40-BD63-7DF8B4314727}"/>
              </a:ext>
            </a:extLst>
          </p:cNvPr>
          <p:cNvSpPr txBox="1"/>
          <p:nvPr/>
        </p:nvSpPr>
        <p:spPr>
          <a:xfrm>
            <a:off x="834390" y="2020914"/>
            <a:ext cx="1452642" cy="369332"/>
          </a:xfrm>
          <a:prstGeom prst="rect">
            <a:avLst/>
          </a:prstGeom>
          <a:noFill/>
        </p:spPr>
        <p:txBody>
          <a:bodyPr wrap="none" rtlCol="0">
            <a:spAutoFit/>
          </a:bodyPr>
          <a:lstStyle/>
          <a:p>
            <a:r>
              <a:rPr lang="en-US" dirty="0">
                <a:latin typeface="Georgia" panose="02040502050405020303" pitchFamily="18" charset="0"/>
              </a:rPr>
              <a:t>Invalid Page</a:t>
            </a:r>
          </a:p>
        </p:txBody>
      </p:sp>
      <p:sp>
        <p:nvSpPr>
          <p:cNvPr id="48" name="TextBox 47">
            <a:extLst>
              <a:ext uri="{FF2B5EF4-FFF2-40B4-BE49-F238E27FC236}">
                <a16:creationId xmlns:a16="http://schemas.microsoft.com/office/drawing/2014/main" id="{18382F93-15FF-7D4C-8D77-D4D0F3DEBA4D}"/>
              </a:ext>
            </a:extLst>
          </p:cNvPr>
          <p:cNvSpPr txBox="1"/>
          <p:nvPr/>
        </p:nvSpPr>
        <p:spPr>
          <a:xfrm>
            <a:off x="1699526" y="3784703"/>
            <a:ext cx="348172" cy="369332"/>
          </a:xfrm>
          <a:prstGeom prst="rect">
            <a:avLst/>
          </a:prstGeom>
          <a:noFill/>
        </p:spPr>
        <p:txBody>
          <a:bodyPr wrap="none" rtlCol="0">
            <a:spAutoFit/>
          </a:bodyPr>
          <a:lstStyle/>
          <a:p>
            <a:r>
              <a:rPr lang="en-US" dirty="0">
                <a:latin typeface="Georgia" panose="02040502050405020303" pitchFamily="18" charset="0"/>
              </a:rPr>
              <a:t>X</a:t>
            </a:r>
          </a:p>
        </p:txBody>
      </p:sp>
      <p:sp>
        <p:nvSpPr>
          <p:cNvPr id="49" name="TextBox 48">
            <a:extLst>
              <a:ext uri="{FF2B5EF4-FFF2-40B4-BE49-F238E27FC236}">
                <a16:creationId xmlns:a16="http://schemas.microsoft.com/office/drawing/2014/main" id="{07C98AC2-8FB0-3C46-A9F3-B2F47694D0CF}"/>
              </a:ext>
            </a:extLst>
          </p:cNvPr>
          <p:cNvSpPr txBox="1"/>
          <p:nvPr/>
        </p:nvSpPr>
        <p:spPr>
          <a:xfrm>
            <a:off x="1674679" y="4215517"/>
            <a:ext cx="397866" cy="369332"/>
          </a:xfrm>
          <a:prstGeom prst="rect">
            <a:avLst/>
          </a:prstGeom>
          <a:noFill/>
        </p:spPr>
        <p:txBody>
          <a:bodyPr wrap="none" rtlCol="0">
            <a:spAutoFit/>
          </a:bodyPr>
          <a:lstStyle/>
          <a:p>
            <a:r>
              <a:rPr lang="en-US" dirty="0">
                <a:latin typeface="Georgia" panose="02040502050405020303" pitchFamily="18" charset="0"/>
              </a:rPr>
              <a:t>X’</a:t>
            </a:r>
          </a:p>
        </p:txBody>
      </p:sp>
      <p:sp>
        <p:nvSpPr>
          <p:cNvPr id="53" name="TextBox 52">
            <a:extLst>
              <a:ext uri="{FF2B5EF4-FFF2-40B4-BE49-F238E27FC236}">
                <a16:creationId xmlns:a16="http://schemas.microsoft.com/office/drawing/2014/main" id="{E74FDA0E-6D6E-314D-9EDE-D7A42C6890FF}"/>
              </a:ext>
            </a:extLst>
          </p:cNvPr>
          <p:cNvSpPr txBox="1"/>
          <p:nvPr/>
        </p:nvSpPr>
        <p:spPr>
          <a:xfrm>
            <a:off x="1182919" y="5402560"/>
            <a:ext cx="1364476" cy="369332"/>
          </a:xfrm>
          <a:prstGeom prst="rect">
            <a:avLst/>
          </a:prstGeom>
          <a:noFill/>
        </p:spPr>
        <p:txBody>
          <a:bodyPr wrap="none" rtlCol="0">
            <a:spAutoFit/>
          </a:bodyPr>
          <a:lstStyle/>
          <a:p>
            <a:pPr algn="l"/>
            <a:r>
              <a:rPr lang="en-US" dirty="0">
                <a:latin typeface="Georgia" panose="02040502050405020303" pitchFamily="18" charset="0"/>
              </a:rPr>
              <a:t>Flash Block</a:t>
            </a:r>
          </a:p>
        </p:txBody>
      </p:sp>
      <p:sp>
        <p:nvSpPr>
          <p:cNvPr id="54" name="Rectangle 53">
            <a:extLst>
              <a:ext uri="{FF2B5EF4-FFF2-40B4-BE49-F238E27FC236}">
                <a16:creationId xmlns:a16="http://schemas.microsoft.com/office/drawing/2014/main" id="{48D8ED7A-CCD3-024C-9B92-4B659F3748F9}"/>
              </a:ext>
            </a:extLst>
          </p:cNvPr>
          <p:cNvSpPr/>
          <p:nvPr/>
        </p:nvSpPr>
        <p:spPr>
          <a:xfrm>
            <a:off x="829461" y="4992024"/>
            <a:ext cx="2084615"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6186CEC9-857A-1945-92C5-6DEDFB579424}"/>
              </a:ext>
            </a:extLst>
          </p:cNvPr>
          <p:cNvGrpSpPr/>
          <p:nvPr/>
        </p:nvGrpSpPr>
        <p:grpSpPr>
          <a:xfrm>
            <a:off x="5824093" y="1233321"/>
            <a:ext cx="2119491" cy="1219170"/>
            <a:chOff x="4943273" y="2431136"/>
            <a:chExt cx="2119491" cy="1219170"/>
          </a:xfrm>
        </p:grpSpPr>
        <p:sp>
          <p:nvSpPr>
            <p:cNvPr id="55" name="Rectangle 54">
              <a:extLst>
                <a:ext uri="{FF2B5EF4-FFF2-40B4-BE49-F238E27FC236}">
                  <a16:creationId xmlns:a16="http://schemas.microsoft.com/office/drawing/2014/main" id="{3921EA39-B757-5246-857B-7A6945970540}"/>
                </a:ext>
              </a:extLst>
            </p:cNvPr>
            <p:cNvSpPr/>
            <p:nvPr/>
          </p:nvSpPr>
          <p:spPr>
            <a:xfrm>
              <a:off x="4982717" y="2832159"/>
              <a:ext cx="1799925" cy="818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C4D077F-7345-D042-94B4-9B1D81632D9A}"/>
                </a:ext>
              </a:extLst>
            </p:cNvPr>
            <p:cNvSpPr txBox="1"/>
            <p:nvPr/>
          </p:nvSpPr>
          <p:spPr>
            <a:xfrm>
              <a:off x="4943273" y="2431136"/>
              <a:ext cx="2119491" cy="369332"/>
            </a:xfrm>
            <a:prstGeom prst="rect">
              <a:avLst/>
            </a:prstGeom>
            <a:noFill/>
          </p:spPr>
          <p:txBody>
            <a:bodyPr wrap="none" rtlCol="0">
              <a:spAutoFit/>
            </a:bodyPr>
            <a:lstStyle/>
            <a:p>
              <a:pPr algn="l"/>
              <a:r>
                <a:rPr lang="en-US" dirty="0">
                  <a:latin typeface="Georgia" panose="02040502050405020303" pitchFamily="18" charset="0"/>
                </a:rPr>
                <a:t>Set of bloom filters</a:t>
              </a:r>
            </a:p>
          </p:txBody>
        </p:sp>
        <p:cxnSp>
          <p:nvCxnSpPr>
            <p:cNvPr id="57" name="Straight Connector 56">
              <a:extLst>
                <a:ext uri="{FF2B5EF4-FFF2-40B4-BE49-F238E27FC236}">
                  <a16:creationId xmlns:a16="http://schemas.microsoft.com/office/drawing/2014/main" id="{2D758079-FE84-1143-BE35-00AA8D92EF8F}"/>
                </a:ext>
              </a:extLst>
            </p:cNvPr>
            <p:cNvCxnSpPr>
              <a:cxnSpLocks/>
            </p:cNvCxnSpPr>
            <p:nvPr/>
          </p:nvCxnSpPr>
          <p:spPr>
            <a:xfrm>
              <a:off x="5242599" y="2832159"/>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A03D610-176A-3945-BEC4-176CBBF8C37D}"/>
                </a:ext>
              </a:extLst>
            </p:cNvPr>
            <p:cNvCxnSpPr>
              <a:cxnSpLocks/>
            </p:cNvCxnSpPr>
            <p:nvPr/>
          </p:nvCxnSpPr>
          <p:spPr>
            <a:xfrm>
              <a:off x="5492600" y="2832159"/>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88B8899-0568-AB49-BCC7-59B8E7642476}"/>
                </a:ext>
              </a:extLst>
            </p:cNvPr>
            <p:cNvCxnSpPr>
              <a:cxnSpLocks/>
            </p:cNvCxnSpPr>
            <p:nvPr/>
          </p:nvCxnSpPr>
          <p:spPr>
            <a:xfrm>
              <a:off x="5721965" y="2832159"/>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C298CED-F3CE-084F-A233-612BFC0C0429}"/>
                </a:ext>
              </a:extLst>
            </p:cNvPr>
            <p:cNvCxnSpPr>
              <a:cxnSpLocks/>
            </p:cNvCxnSpPr>
            <p:nvPr/>
          </p:nvCxnSpPr>
          <p:spPr>
            <a:xfrm>
              <a:off x="5965156" y="2832159"/>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578C11B-F11B-1C46-8214-076DF48A69E2}"/>
                </a:ext>
              </a:extLst>
            </p:cNvPr>
            <p:cNvCxnSpPr>
              <a:cxnSpLocks/>
            </p:cNvCxnSpPr>
            <p:nvPr/>
          </p:nvCxnSpPr>
          <p:spPr>
            <a:xfrm>
              <a:off x="6224561" y="2832159"/>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F5C81EA-2137-464C-BB0D-AF3E943E8F50}"/>
                </a:ext>
              </a:extLst>
            </p:cNvPr>
            <p:cNvCxnSpPr>
              <a:cxnSpLocks/>
            </p:cNvCxnSpPr>
            <p:nvPr/>
          </p:nvCxnSpPr>
          <p:spPr>
            <a:xfrm>
              <a:off x="6490450" y="2832159"/>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580C4CF5-38FE-1C40-85CC-72AAF934CAF7}"/>
              </a:ext>
            </a:extLst>
          </p:cNvPr>
          <p:cNvGrpSpPr/>
          <p:nvPr/>
        </p:nvGrpSpPr>
        <p:grpSpPr>
          <a:xfrm>
            <a:off x="5959167" y="3067386"/>
            <a:ext cx="1549993" cy="3244595"/>
            <a:chOff x="5959167" y="3058497"/>
            <a:chExt cx="1549993" cy="3244595"/>
          </a:xfrm>
        </p:grpSpPr>
        <p:sp>
          <p:nvSpPr>
            <p:cNvPr id="68" name="Google Shape;553;p41">
              <a:extLst>
                <a:ext uri="{FF2B5EF4-FFF2-40B4-BE49-F238E27FC236}">
                  <a16:creationId xmlns:a16="http://schemas.microsoft.com/office/drawing/2014/main" id="{CD760C9D-90A3-A942-8139-B96F02B72722}"/>
                </a:ext>
              </a:extLst>
            </p:cNvPr>
            <p:cNvSpPr/>
            <p:nvPr/>
          </p:nvSpPr>
          <p:spPr>
            <a:xfrm>
              <a:off x="6382009" y="3058497"/>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69" name="Google Shape;554;p41">
              <a:extLst>
                <a:ext uri="{FF2B5EF4-FFF2-40B4-BE49-F238E27FC236}">
                  <a16:creationId xmlns:a16="http://schemas.microsoft.com/office/drawing/2014/main" id="{1242EE93-C205-3743-B4F0-937C3AE15A0F}"/>
                </a:ext>
              </a:extLst>
            </p:cNvPr>
            <p:cNvSpPr/>
            <p:nvPr/>
          </p:nvSpPr>
          <p:spPr>
            <a:xfrm>
              <a:off x="6382009" y="3480306"/>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1</a:t>
              </a:r>
              <a:endParaRPr sz="1800"/>
            </a:p>
          </p:txBody>
        </p:sp>
        <p:sp>
          <p:nvSpPr>
            <p:cNvPr id="70" name="Google Shape;555;p41">
              <a:extLst>
                <a:ext uri="{FF2B5EF4-FFF2-40B4-BE49-F238E27FC236}">
                  <a16:creationId xmlns:a16="http://schemas.microsoft.com/office/drawing/2014/main" id="{4D462D09-094B-014B-9BD6-0C8BAC4EC9FF}"/>
                </a:ext>
              </a:extLst>
            </p:cNvPr>
            <p:cNvSpPr/>
            <p:nvPr/>
          </p:nvSpPr>
          <p:spPr>
            <a:xfrm>
              <a:off x="6382009" y="3902115"/>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1</a:t>
              </a:r>
              <a:endParaRPr sz="1800"/>
            </a:p>
          </p:txBody>
        </p:sp>
        <p:sp>
          <p:nvSpPr>
            <p:cNvPr id="71" name="Google Shape;556;p41">
              <a:extLst>
                <a:ext uri="{FF2B5EF4-FFF2-40B4-BE49-F238E27FC236}">
                  <a16:creationId xmlns:a16="http://schemas.microsoft.com/office/drawing/2014/main" id="{7A8E2C78-17F0-D241-BA63-0138EDBD21C4}"/>
                </a:ext>
              </a:extLst>
            </p:cNvPr>
            <p:cNvSpPr/>
            <p:nvPr/>
          </p:nvSpPr>
          <p:spPr>
            <a:xfrm>
              <a:off x="6382009" y="4323925"/>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t>...</a:t>
              </a:r>
              <a:endParaRPr sz="1000" b="1"/>
            </a:p>
          </p:txBody>
        </p:sp>
        <p:sp>
          <p:nvSpPr>
            <p:cNvPr id="72" name="Google Shape;557;p41">
              <a:extLst>
                <a:ext uri="{FF2B5EF4-FFF2-40B4-BE49-F238E27FC236}">
                  <a16:creationId xmlns:a16="http://schemas.microsoft.com/office/drawing/2014/main" id="{0A4E844A-89F9-0346-8EF5-400275E626C1}"/>
                </a:ext>
              </a:extLst>
            </p:cNvPr>
            <p:cNvSpPr/>
            <p:nvPr/>
          </p:nvSpPr>
          <p:spPr>
            <a:xfrm>
              <a:off x="6382009" y="4745734"/>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73" name="Google Shape;558;p41">
              <a:extLst>
                <a:ext uri="{FF2B5EF4-FFF2-40B4-BE49-F238E27FC236}">
                  <a16:creationId xmlns:a16="http://schemas.microsoft.com/office/drawing/2014/main" id="{F7B54742-7415-EB43-AEAB-CAA5B9E1EA51}"/>
                </a:ext>
              </a:extLst>
            </p:cNvPr>
            <p:cNvSpPr/>
            <p:nvPr/>
          </p:nvSpPr>
          <p:spPr>
            <a:xfrm>
              <a:off x="6382009" y="5167543"/>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1</a:t>
              </a:r>
              <a:endParaRPr sz="1800"/>
            </a:p>
          </p:txBody>
        </p:sp>
        <p:sp>
          <p:nvSpPr>
            <p:cNvPr id="74" name="Google Shape;559;p41">
              <a:extLst>
                <a:ext uri="{FF2B5EF4-FFF2-40B4-BE49-F238E27FC236}">
                  <a16:creationId xmlns:a16="http://schemas.microsoft.com/office/drawing/2014/main" id="{02C24C31-4D82-6C44-86E0-4C69A72C1E88}"/>
                </a:ext>
              </a:extLst>
            </p:cNvPr>
            <p:cNvSpPr/>
            <p:nvPr/>
          </p:nvSpPr>
          <p:spPr>
            <a:xfrm>
              <a:off x="6382009" y="5589352"/>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75" name="Google Shape;560;p41">
              <a:extLst>
                <a:ext uri="{FF2B5EF4-FFF2-40B4-BE49-F238E27FC236}">
                  <a16:creationId xmlns:a16="http://schemas.microsoft.com/office/drawing/2014/main" id="{B740EFBE-76E2-DB4F-AB39-55F1D30A119A}"/>
                </a:ext>
              </a:extLst>
            </p:cNvPr>
            <p:cNvSpPr txBox="1"/>
            <p:nvPr/>
          </p:nvSpPr>
          <p:spPr>
            <a:xfrm>
              <a:off x="5959167" y="5939606"/>
              <a:ext cx="1549993" cy="36348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Georgia" panose="02040502050405020303" pitchFamily="18" charset="0"/>
                </a:rPr>
                <a:t>Bloom Filter</a:t>
              </a:r>
              <a:endParaRPr sz="1800" baseline="-25000" dirty="0">
                <a:latin typeface="Georgia" panose="02040502050405020303" pitchFamily="18" charset="0"/>
              </a:endParaRPr>
            </a:p>
          </p:txBody>
        </p:sp>
      </p:grpSp>
      <p:cxnSp>
        <p:nvCxnSpPr>
          <p:cNvPr id="84" name="Straight Arrow Connector 83">
            <a:extLst>
              <a:ext uri="{FF2B5EF4-FFF2-40B4-BE49-F238E27FC236}">
                <a16:creationId xmlns:a16="http://schemas.microsoft.com/office/drawing/2014/main" id="{4331135A-AFB4-B047-AD46-7D1E98581B84}"/>
              </a:ext>
            </a:extLst>
          </p:cNvPr>
          <p:cNvCxnSpPr>
            <a:cxnSpLocks/>
          </p:cNvCxnSpPr>
          <p:nvPr/>
        </p:nvCxnSpPr>
        <p:spPr>
          <a:xfrm>
            <a:off x="2914076" y="3969538"/>
            <a:ext cx="141118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E1CE9D4-A3D1-A843-87DD-97959FF1ED95}"/>
              </a:ext>
            </a:extLst>
          </p:cNvPr>
          <p:cNvCxnSpPr>
            <a:cxnSpLocks/>
            <a:endCxn id="69" idx="1"/>
          </p:cNvCxnSpPr>
          <p:nvPr/>
        </p:nvCxnSpPr>
        <p:spPr>
          <a:xfrm flipV="1">
            <a:off x="4353908" y="3700071"/>
            <a:ext cx="2028101" cy="20198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94F25ACF-C011-7242-876D-05247A9AD498}"/>
              </a:ext>
            </a:extLst>
          </p:cNvPr>
          <p:cNvCxnSpPr>
            <a:cxnSpLocks/>
            <a:endCxn id="70" idx="1"/>
          </p:cNvCxnSpPr>
          <p:nvPr/>
        </p:nvCxnSpPr>
        <p:spPr>
          <a:xfrm>
            <a:off x="4353908" y="3969538"/>
            <a:ext cx="2028101" cy="15234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07D0271-2052-2641-88FA-E578DBF4868E}"/>
              </a:ext>
            </a:extLst>
          </p:cNvPr>
          <p:cNvCxnSpPr>
            <a:cxnSpLocks/>
            <a:endCxn id="73" idx="1"/>
          </p:cNvCxnSpPr>
          <p:nvPr/>
        </p:nvCxnSpPr>
        <p:spPr>
          <a:xfrm>
            <a:off x="4353908" y="3997904"/>
            <a:ext cx="2028101" cy="13894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B729B596-39C2-5F4B-9F4E-BEAD7646B6B1}"/>
              </a:ext>
            </a:extLst>
          </p:cNvPr>
          <p:cNvSpPr txBox="1"/>
          <p:nvPr/>
        </p:nvSpPr>
        <p:spPr>
          <a:xfrm>
            <a:off x="3323771" y="3628572"/>
            <a:ext cx="622286" cy="369332"/>
          </a:xfrm>
          <a:prstGeom prst="rect">
            <a:avLst/>
          </a:prstGeom>
          <a:noFill/>
        </p:spPr>
        <p:txBody>
          <a:bodyPr wrap="none" rtlCol="0">
            <a:spAutoFit/>
          </a:bodyPr>
          <a:lstStyle/>
          <a:p>
            <a:pPr algn="l"/>
            <a:r>
              <a:rPr lang="en-US" dirty="0">
                <a:latin typeface="Georgia" panose="02040502050405020303" pitchFamily="18" charset="0"/>
              </a:rPr>
              <a:t>PPA</a:t>
            </a:r>
          </a:p>
        </p:txBody>
      </p:sp>
      <p:cxnSp>
        <p:nvCxnSpPr>
          <p:cNvPr id="102" name="Straight Connector 101">
            <a:extLst>
              <a:ext uri="{FF2B5EF4-FFF2-40B4-BE49-F238E27FC236}">
                <a16:creationId xmlns:a16="http://schemas.microsoft.com/office/drawing/2014/main" id="{46412A2D-0EAF-BD4D-ADB5-A9CCA3C599EC}"/>
              </a:ext>
            </a:extLst>
          </p:cNvPr>
          <p:cNvCxnSpPr>
            <a:cxnSpLocks/>
          </p:cNvCxnSpPr>
          <p:nvPr/>
        </p:nvCxnSpPr>
        <p:spPr>
          <a:xfrm flipH="1">
            <a:off x="6382009" y="2452491"/>
            <a:ext cx="220776" cy="606006"/>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312C060-428B-9E44-AEAE-B02BAF24A134}"/>
              </a:ext>
            </a:extLst>
          </p:cNvPr>
          <p:cNvCxnSpPr>
            <a:cxnSpLocks/>
          </p:cNvCxnSpPr>
          <p:nvPr/>
        </p:nvCxnSpPr>
        <p:spPr>
          <a:xfrm>
            <a:off x="6845976" y="2452491"/>
            <a:ext cx="288525" cy="606006"/>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0" name="Rounded Rectangle 16">
            <a:extLst>
              <a:ext uri="{FF2B5EF4-FFF2-40B4-BE49-F238E27FC236}">
                <a16:creationId xmlns:a16="http://schemas.microsoft.com/office/drawing/2014/main" id="{4E9D6587-911D-B642-92EF-44B7C0044740}"/>
              </a:ext>
            </a:extLst>
          </p:cNvPr>
          <p:cNvSpPr/>
          <p:nvPr/>
        </p:nvSpPr>
        <p:spPr>
          <a:xfrm>
            <a:off x="8462055" y="1360048"/>
            <a:ext cx="3524869" cy="136673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000" dirty="0">
                <a:solidFill>
                  <a:prstClr val="white"/>
                </a:solidFill>
                <a:latin typeface="Georgia" panose="02040502050405020303" pitchFamily="18" charset="0"/>
              </a:rPr>
              <a:t>Each bloom filter represents one epoch!</a:t>
            </a:r>
            <a:endParaRPr kumimoji="0" lang="en-US" sz="3000" b="0" i="0" u="none" strike="noStrike" kern="1200" cap="none" spc="0" normalizeH="0" baseline="0" noProof="0" dirty="0">
              <a:ln>
                <a:noFill/>
              </a:ln>
              <a:solidFill>
                <a:prstClr val="white"/>
              </a:solidFill>
              <a:effectLst/>
              <a:uLnTx/>
              <a:uFillTx/>
              <a:latin typeface="Georgia" panose="02040502050405020303" pitchFamily="18" charset="0"/>
            </a:endParaRPr>
          </a:p>
        </p:txBody>
      </p:sp>
      <p:grpSp>
        <p:nvGrpSpPr>
          <p:cNvPr id="114" name="Group 113">
            <a:extLst>
              <a:ext uri="{FF2B5EF4-FFF2-40B4-BE49-F238E27FC236}">
                <a16:creationId xmlns:a16="http://schemas.microsoft.com/office/drawing/2014/main" id="{61B5AC83-0CAE-7C47-B652-82DD48C3CD81}"/>
              </a:ext>
            </a:extLst>
          </p:cNvPr>
          <p:cNvGrpSpPr/>
          <p:nvPr/>
        </p:nvGrpSpPr>
        <p:grpSpPr>
          <a:xfrm>
            <a:off x="7503802" y="3062180"/>
            <a:ext cx="2409452" cy="3255006"/>
            <a:chOff x="5383937" y="3058497"/>
            <a:chExt cx="2409452" cy="3255006"/>
          </a:xfrm>
        </p:grpSpPr>
        <p:sp>
          <p:nvSpPr>
            <p:cNvPr id="115" name="Google Shape;553;p41">
              <a:extLst>
                <a:ext uri="{FF2B5EF4-FFF2-40B4-BE49-F238E27FC236}">
                  <a16:creationId xmlns:a16="http://schemas.microsoft.com/office/drawing/2014/main" id="{412E9C19-524E-1F47-A036-4191592D8108}"/>
                </a:ext>
              </a:extLst>
            </p:cNvPr>
            <p:cNvSpPr/>
            <p:nvPr/>
          </p:nvSpPr>
          <p:spPr>
            <a:xfrm>
              <a:off x="6164296" y="3058497"/>
              <a:ext cx="752492" cy="421752"/>
            </a:xfrm>
            <a:prstGeom prst="rect">
              <a:avLst/>
            </a:prstGeom>
            <a:solidFill>
              <a:schemeClr val="bg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116" name="Google Shape;554;p41">
              <a:extLst>
                <a:ext uri="{FF2B5EF4-FFF2-40B4-BE49-F238E27FC236}">
                  <a16:creationId xmlns:a16="http://schemas.microsoft.com/office/drawing/2014/main" id="{9E1CD9FA-9195-A34F-9E58-F3469FACD88E}"/>
                </a:ext>
              </a:extLst>
            </p:cNvPr>
            <p:cNvSpPr/>
            <p:nvPr/>
          </p:nvSpPr>
          <p:spPr>
            <a:xfrm>
              <a:off x="6164296" y="3480306"/>
              <a:ext cx="752492" cy="421752"/>
            </a:xfrm>
            <a:prstGeom prst="rect">
              <a:avLst/>
            </a:prstGeom>
            <a:solidFill>
              <a:schemeClr val="bg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1</a:t>
              </a:r>
              <a:endParaRPr sz="1800"/>
            </a:p>
          </p:txBody>
        </p:sp>
        <p:sp>
          <p:nvSpPr>
            <p:cNvPr id="117" name="Google Shape;555;p41">
              <a:extLst>
                <a:ext uri="{FF2B5EF4-FFF2-40B4-BE49-F238E27FC236}">
                  <a16:creationId xmlns:a16="http://schemas.microsoft.com/office/drawing/2014/main" id="{E9EAA753-9C97-BF43-98E1-CC3625447DF7}"/>
                </a:ext>
              </a:extLst>
            </p:cNvPr>
            <p:cNvSpPr/>
            <p:nvPr/>
          </p:nvSpPr>
          <p:spPr>
            <a:xfrm>
              <a:off x="6164296" y="3902115"/>
              <a:ext cx="752492" cy="421752"/>
            </a:xfrm>
            <a:prstGeom prst="rect">
              <a:avLst/>
            </a:prstGeom>
            <a:solidFill>
              <a:schemeClr val="bg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1</a:t>
              </a:r>
              <a:endParaRPr sz="1800"/>
            </a:p>
          </p:txBody>
        </p:sp>
        <p:sp>
          <p:nvSpPr>
            <p:cNvPr id="118" name="Google Shape;556;p41">
              <a:extLst>
                <a:ext uri="{FF2B5EF4-FFF2-40B4-BE49-F238E27FC236}">
                  <a16:creationId xmlns:a16="http://schemas.microsoft.com/office/drawing/2014/main" id="{EB68E219-A554-054B-9233-B16C1EDFA519}"/>
                </a:ext>
              </a:extLst>
            </p:cNvPr>
            <p:cNvSpPr/>
            <p:nvPr/>
          </p:nvSpPr>
          <p:spPr>
            <a:xfrm>
              <a:off x="6164296" y="4323925"/>
              <a:ext cx="752492" cy="421752"/>
            </a:xfrm>
            <a:prstGeom prst="rect">
              <a:avLst/>
            </a:prstGeom>
            <a:solidFill>
              <a:schemeClr val="bg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t>...</a:t>
              </a:r>
              <a:endParaRPr sz="1000" b="1"/>
            </a:p>
          </p:txBody>
        </p:sp>
        <p:sp>
          <p:nvSpPr>
            <p:cNvPr id="119" name="Google Shape;557;p41">
              <a:extLst>
                <a:ext uri="{FF2B5EF4-FFF2-40B4-BE49-F238E27FC236}">
                  <a16:creationId xmlns:a16="http://schemas.microsoft.com/office/drawing/2014/main" id="{352BADB2-129B-714D-A256-A315413746D3}"/>
                </a:ext>
              </a:extLst>
            </p:cNvPr>
            <p:cNvSpPr/>
            <p:nvPr/>
          </p:nvSpPr>
          <p:spPr>
            <a:xfrm>
              <a:off x="6164296" y="4745734"/>
              <a:ext cx="752492" cy="421752"/>
            </a:xfrm>
            <a:prstGeom prst="rect">
              <a:avLst/>
            </a:prstGeom>
            <a:solidFill>
              <a:schemeClr val="bg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120" name="Google Shape;558;p41">
              <a:extLst>
                <a:ext uri="{FF2B5EF4-FFF2-40B4-BE49-F238E27FC236}">
                  <a16:creationId xmlns:a16="http://schemas.microsoft.com/office/drawing/2014/main" id="{E92F9C36-4027-5144-9498-0E59FA2C5E18}"/>
                </a:ext>
              </a:extLst>
            </p:cNvPr>
            <p:cNvSpPr/>
            <p:nvPr/>
          </p:nvSpPr>
          <p:spPr>
            <a:xfrm>
              <a:off x="6164296" y="5167543"/>
              <a:ext cx="752492" cy="421752"/>
            </a:xfrm>
            <a:prstGeom prst="rect">
              <a:avLst/>
            </a:prstGeom>
            <a:solidFill>
              <a:schemeClr val="bg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1</a:t>
              </a:r>
              <a:endParaRPr sz="1800"/>
            </a:p>
          </p:txBody>
        </p:sp>
        <p:sp>
          <p:nvSpPr>
            <p:cNvPr id="121" name="Google Shape;559;p41">
              <a:extLst>
                <a:ext uri="{FF2B5EF4-FFF2-40B4-BE49-F238E27FC236}">
                  <a16:creationId xmlns:a16="http://schemas.microsoft.com/office/drawing/2014/main" id="{47A5FC22-73A2-CA40-B263-F4945125115C}"/>
                </a:ext>
              </a:extLst>
            </p:cNvPr>
            <p:cNvSpPr/>
            <p:nvPr/>
          </p:nvSpPr>
          <p:spPr>
            <a:xfrm>
              <a:off x="6164296" y="5589352"/>
              <a:ext cx="752492" cy="421752"/>
            </a:xfrm>
            <a:prstGeom prst="rect">
              <a:avLst/>
            </a:prstGeom>
            <a:solidFill>
              <a:schemeClr val="bg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122" name="Google Shape;560;p41">
              <a:extLst>
                <a:ext uri="{FF2B5EF4-FFF2-40B4-BE49-F238E27FC236}">
                  <a16:creationId xmlns:a16="http://schemas.microsoft.com/office/drawing/2014/main" id="{C25CDEFB-5DEC-9744-9D6E-D98539D45605}"/>
                </a:ext>
              </a:extLst>
            </p:cNvPr>
            <p:cNvSpPr txBox="1"/>
            <p:nvPr/>
          </p:nvSpPr>
          <p:spPr>
            <a:xfrm>
              <a:off x="5383937" y="5950017"/>
              <a:ext cx="2409452" cy="36348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Georgia" panose="02040502050405020303" pitchFamily="18" charset="0"/>
                </a:rPr>
                <a:t>Inactive Bloom Filter</a:t>
              </a:r>
              <a:endParaRPr sz="1800" baseline="-25000" dirty="0">
                <a:latin typeface="Georgia" panose="02040502050405020303" pitchFamily="18" charset="0"/>
              </a:endParaRPr>
            </a:p>
          </p:txBody>
        </p:sp>
      </p:grpSp>
      <p:sp>
        <p:nvSpPr>
          <p:cNvPr id="123" name="Right Arrow 122">
            <a:extLst>
              <a:ext uri="{FF2B5EF4-FFF2-40B4-BE49-F238E27FC236}">
                <a16:creationId xmlns:a16="http://schemas.microsoft.com/office/drawing/2014/main" id="{81411767-4DDB-DE4C-AC6F-88964AD45210}"/>
              </a:ext>
            </a:extLst>
          </p:cNvPr>
          <p:cNvSpPr/>
          <p:nvPr/>
        </p:nvSpPr>
        <p:spPr>
          <a:xfrm>
            <a:off x="7382004" y="4339693"/>
            <a:ext cx="752492" cy="494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ight Arrow 123">
            <a:extLst>
              <a:ext uri="{FF2B5EF4-FFF2-40B4-BE49-F238E27FC236}">
                <a16:creationId xmlns:a16="http://schemas.microsoft.com/office/drawing/2014/main" id="{E223FE6C-C487-484F-AB9D-7BF0379A62FE}"/>
              </a:ext>
            </a:extLst>
          </p:cNvPr>
          <p:cNvSpPr/>
          <p:nvPr/>
        </p:nvSpPr>
        <p:spPr>
          <a:xfrm>
            <a:off x="9545421" y="4352936"/>
            <a:ext cx="752492" cy="494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Group 133">
            <a:extLst>
              <a:ext uri="{FF2B5EF4-FFF2-40B4-BE49-F238E27FC236}">
                <a16:creationId xmlns:a16="http://schemas.microsoft.com/office/drawing/2014/main" id="{04DB982D-9218-3C47-BA4F-325C3D9B10AA}"/>
              </a:ext>
            </a:extLst>
          </p:cNvPr>
          <p:cNvGrpSpPr/>
          <p:nvPr/>
        </p:nvGrpSpPr>
        <p:grpSpPr>
          <a:xfrm>
            <a:off x="9921667" y="3074323"/>
            <a:ext cx="2204294" cy="3241704"/>
            <a:chOff x="5656108" y="3058497"/>
            <a:chExt cx="2204294" cy="3241704"/>
          </a:xfrm>
        </p:grpSpPr>
        <p:sp>
          <p:nvSpPr>
            <p:cNvPr id="135" name="Google Shape;553;p41">
              <a:extLst>
                <a:ext uri="{FF2B5EF4-FFF2-40B4-BE49-F238E27FC236}">
                  <a16:creationId xmlns:a16="http://schemas.microsoft.com/office/drawing/2014/main" id="{D42C9E68-A3B2-734B-94C1-14304E800803}"/>
                </a:ext>
              </a:extLst>
            </p:cNvPr>
            <p:cNvSpPr/>
            <p:nvPr/>
          </p:nvSpPr>
          <p:spPr>
            <a:xfrm>
              <a:off x="6382009" y="3058497"/>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136" name="Google Shape;554;p41">
              <a:extLst>
                <a:ext uri="{FF2B5EF4-FFF2-40B4-BE49-F238E27FC236}">
                  <a16:creationId xmlns:a16="http://schemas.microsoft.com/office/drawing/2014/main" id="{A4251A51-7C69-6641-95BA-9DDD0803F926}"/>
                </a:ext>
              </a:extLst>
            </p:cNvPr>
            <p:cNvSpPr/>
            <p:nvPr/>
          </p:nvSpPr>
          <p:spPr>
            <a:xfrm>
              <a:off x="6382009" y="3480306"/>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a:t>
              </a:r>
              <a:endParaRPr sz="1800" dirty="0"/>
            </a:p>
          </p:txBody>
        </p:sp>
        <p:sp>
          <p:nvSpPr>
            <p:cNvPr id="137" name="Google Shape;555;p41">
              <a:extLst>
                <a:ext uri="{FF2B5EF4-FFF2-40B4-BE49-F238E27FC236}">
                  <a16:creationId xmlns:a16="http://schemas.microsoft.com/office/drawing/2014/main" id="{5A954DBD-A6FD-0543-9138-A6F21738F96F}"/>
                </a:ext>
              </a:extLst>
            </p:cNvPr>
            <p:cNvSpPr/>
            <p:nvPr/>
          </p:nvSpPr>
          <p:spPr>
            <a:xfrm>
              <a:off x="6382009" y="3902115"/>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a:t>
              </a:r>
              <a:endParaRPr sz="1800" dirty="0"/>
            </a:p>
          </p:txBody>
        </p:sp>
        <p:sp>
          <p:nvSpPr>
            <p:cNvPr id="138" name="Google Shape;556;p41">
              <a:extLst>
                <a:ext uri="{FF2B5EF4-FFF2-40B4-BE49-F238E27FC236}">
                  <a16:creationId xmlns:a16="http://schemas.microsoft.com/office/drawing/2014/main" id="{F6BBB12A-192B-8343-A73C-A9619CA8DCC7}"/>
                </a:ext>
              </a:extLst>
            </p:cNvPr>
            <p:cNvSpPr/>
            <p:nvPr/>
          </p:nvSpPr>
          <p:spPr>
            <a:xfrm>
              <a:off x="6382009" y="4323925"/>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a:t>...</a:t>
              </a:r>
              <a:endParaRPr sz="1000" b="1"/>
            </a:p>
          </p:txBody>
        </p:sp>
        <p:sp>
          <p:nvSpPr>
            <p:cNvPr id="139" name="Google Shape;557;p41">
              <a:extLst>
                <a:ext uri="{FF2B5EF4-FFF2-40B4-BE49-F238E27FC236}">
                  <a16:creationId xmlns:a16="http://schemas.microsoft.com/office/drawing/2014/main" id="{9A8D7E05-E99D-1E47-8547-4B0A04631FF9}"/>
                </a:ext>
              </a:extLst>
            </p:cNvPr>
            <p:cNvSpPr/>
            <p:nvPr/>
          </p:nvSpPr>
          <p:spPr>
            <a:xfrm>
              <a:off x="6382009" y="4745734"/>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140" name="Google Shape;558;p41">
              <a:extLst>
                <a:ext uri="{FF2B5EF4-FFF2-40B4-BE49-F238E27FC236}">
                  <a16:creationId xmlns:a16="http://schemas.microsoft.com/office/drawing/2014/main" id="{F8F029A7-B2D6-AF4F-8068-68B036EB9F5A}"/>
                </a:ext>
              </a:extLst>
            </p:cNvPr>
            <p:cNvSpPr/>
            <p:nvPr/>
          </p:nvSpPr>
          <p:spPr>
            <a:xfrm>
              <a:off x="6382009" y="5167543"/>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a:t>
              </a:r>
              <a:endParaRPr sz="1800" dirty="0"/>
            </a:p>
          </p:txBody>
        </p:sp>
        <p:sp>
          <p:nvSpPr>
            <p:cNvPr id="141" name="Google Shape;559;p41">
              <a:extLst>
                <a:ext uri="{FF2B5EF4-FFF2-40B4-BE49-F238E27FC236}">
                  <a16:creationId xmlns:a16="http://schemas.microsoft.com/office/drawing/2014/main" id="{FE308864-3A61-B34E-A1B4-EDD144C4E2B9}"/>
                </a:ext>
              </a:extLst>
            </p:cNvPr>
            <p:cNvSpPr/>
            <p:nvPr/>
          </p:nvSpPr>
          <p:spPr>
            <a:xfrm>
              <a:off x="6382009" y="5589352"/>
              <a:ext cx="752492" cy="421752"/>
            </a:xfrm>
            <a:prstGeom prst="rect">
              <a:avLst/>
            </a:prstGeom>
            <a:solidFill>
              <a:schemeClr val="bg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t>0</a:t>
              </a:r>
              <a:endParaRPr sz="1800"/>
            </a:p>
          </p:txBody>
        </p:sp>
        <p:sp>
          <p:nvSpPr>
            <p:cNvPr id="142" name="Google Shape;560;p41">
              <a:extLst>
                <a:ext uri="{FF2B5EF4-FFF2-40B4-BE49-F238E27FC236}">
                  <a16:creationId xmlns:a16="http://schemas.microsoft.com/office/drawing/2014/main" id="{CE31A5A2-7B3E-8A4D-9DE9-7218ADDE4C23}"/>
                </a:ext>
              </a:extLst>
            </p:cNvPr>
            <p:cNvSpPr txBox="1"/>
            <p:nvPr/>
          </p:nvSpPr>
          <p:spPr>
            <a:xfrm>
              <a:off x="5656108" y="5936715"/>
              <a:ext cx="2204294" cy="36348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Georgia" panose="02040502050405020303" pitchFamily="18" charset="0"/>
                </a:rPr>
                <a:t>Active Bloom Filter</a:t>
              </a:r>
              <a:endParaRPr sz="1800" baseline="-25000" dirty="0">
                <a:latin typeface="Georgia" panose="02040502050405020303" pitchFamily="18" charset="0"/>
              </a:endParaRPr>
            </a:p>
          </p:txBody>
        </p:sp>
      </p:grpSp>
      <p:sp>
        <p:nvSpPr>
          <p:cNvPr id="143" name="Rounded Rectangle 16">
            <a:extLst>
              <a:ext uri="{FF2B5EF4-FFF2-40B4-BE49-F238E27FC236}">
                <a16:creationId xmlns:a16="http://schemas.microsoft.com/office/drawing/2014/main" id="{A9994615-75A2-4A49-A208-88CDF5F76DF1}"/>
              </a:ext>
            </a:extLst>
          </p:cNvPr>
          <p:cNvSpPr/>
          <p:nvPr/>
        </p:nvSpPr>
        <p:spPr>
          <a:xfrm>
            <a:off x="8462054" y="1887471"/>
            <a:ext cx="3524869" cy="136673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000" dirty="0">
                <a:solidFill>
                  <a:prstClr val="white"/>
                </a:solidFill>
                <a:latin typeface="Georgia" panose="02040502050405020303" pitchFamily="18" charset="0"/>
              </a:rPr>
              <a:t>Replace oldest bloom filter to start a new epoch!</a:t>
            </a:r>
            <a:endParaRPr kumimoji="0" lang="en-US" sz="3000" b="0" i="0" u="none" strike="noStrike" kern="1200" cap="none" spc="0" normalizeH="0" baseline="0" noProof="0" dirty="0">
              <a:ln>
                <a:noFill/>
              </a:ln>
              <a:solidFill>
                <a:prstClr val="white"/>
              </a:solidFill>
              <a:effectLst/>
              <a:uLnTx/>
              <a:uFillTx/>
              <a:latin typeface="Georgia" panose="02040502050405020303" pitchFamily="18" charset="0"/>
            </a:endParaRPr>
          </a:p>
        </p:txBody>
      </p:sp>
    </p:spTree>
    <p:extLst>
      <p:ext uri="{BB962C8B-B14F-4D97-AF65-F5344CB8AC3E}">
        <p14:creationId xmlns:p14="http://schemas.microsoft.com/office/powerpoint/2010/main" val="104005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0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5"/>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wipe(left)">
                                      <p:cBhvr>
                                        <p:cTn id="30" dur="500"/>
                                        <p:tgtEl>
                                          <p:spTgt spid="84"/>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98"/>
                                        </p:tgtEl>
                                        <p:attrNameLst>
                                          <p:attrName>style.visibility</p:attrName>
                                        </p:attrNameLst>
                                      </p:cBhvr>
                                      <p:to>
                                        <p:strVal val="visible"/>
                                      </p:to>
                                    </p:se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wipe(left)">
                                      <p:cBhvr>
                                        <p:cTn id="36" dur="500"/>
                                        <p:tgtEl>
                                          <p:spTgt spid="88"/>
                                        </p:tgtEl>
                                      </p:cBhvr>
                                    </p:animEffect>
                                  </p:childTnLst>
                                </p:cTn>
                              </p:par>
                              <p:par>
                                <p:cTn id="37" presetID="22" presetClass="entr" presetSubtype="8" fill="hold" nodeType="with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wipe(left)">
                                      <p:cBhvr>
                                        <p:cTn id="39" dur="500"/>
                                        <p:tgtEl>
                                          <p:spTgt spid="89"/>
                                        </p:tgtEl>
                                      </p:cBhvr>
                                    </p:animEffect>
                                  </p:childTnLst>
                                </p:cTn>
                              </p:par>
                              <p:par>
                                <p:cTn id="40" presetID="22" presetClass="entr" presetSubtype="8" fill="hold" nodeType="withEffect">
                                  <p:stCondLst>
                                    <p:cond delay="0"/>
                                  </p:stCondLst>
                                  <p:childTnLst>
                                    <p:set>
                                      <p:cBhvr>
                                        <p:cTn id="41" dur="1" fill="hold">
                                          <p:stCondLst>
                                            <p:cond delay="0"/>
                                          </p:stCondLst>
                                        </p:cTn>
                                        <p:tgtEl>
                                          <p:spTgt spid="90"/>
                                        </p:tgtEl>
                                        <p:attrNameLst>
                                          <p:attrName>style.visibility</p:attrName>
                                        </p:attrNameLst>
                                      </p:cBhvr>
                                      <p:to>
                                        <p:strVal val="visible"/>
                                      </p:to>
                                    </p:set>
                                    <p:animEffect transition="in" filter="wipe(left)">
                                      <p:cBhvr>
                                        <p:cTn id="42" dur="500"/>
                                        <p:tgtEl>
                                          <p:spTgt spid="9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0"/>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84"/>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88"/>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89"/>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90"/>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98"/>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02"/>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05"/>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1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49" grpId="0"/>
      <p:bldP spid="98" grpId="0"/>
      <p:bldP spid="98" grpId="1"/>
      <p:bldP spid="110" grpId="0" animBg="1"/>
      <p:bldP spid="110" grpId="1" animBg="1"/>
      <p:bldP spid="123" grpId="0" animBg="1"/>
      <p:bldP spid="124" grpId="0" animBg="1"/>
      <p:bldP spid="143"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32</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584735"/>
          </a:xfrm>
          <a:prstGeom prst="rect">
            <a:avLst/>
          </a:prstGeom>
          <a:noFill/>
          <a:ln>
            <a:noFill/>
          </a:ln>
        </p:spPr>
        <p:txBody>
          <a:bodyPr spcFirstLastPara="1" wrap="square" lIns="91425" tIns="45700" rIns="91425" bIns="45700" anchor="t" anchorCtr="0">
            <a:spAutoFit/>
          </a:bodyPr>
          <a:lstStyle/>
          <a:p>
            <a:pPr lvl="0"/>
            <a:r>
              <a:rPr lang="en-US" sz="3200" dirty="0">
                <a:solidFill>
                  <a:schemeClr val="bg1"/>
                </a:solidFill>
                <a:latin typeface="Georgia"/>
                <a:ea typeface="Helvetica Neue Light"/>
                <a:cs typeface="Helvetica Neue Light"/>
                <a:sym typeface="Helvetica Neue Light"/>
              </a:rPr>
              <a:t>Enabling Delta Compression in RSSD</a:t>
            </a:r>
            <a:endParaRPr lang="en-US" sz="3200" dirty="0">
              <a:solidFill>
                <a:schemeClr val="bg1"/>
              </a:solidFill>
              <a:latin typeface="Georgia"/>
              <a:ea typeface="Helvetica Neue Light"/>
              <a:cs typeface="Helvetica Neue Light"/>
            </a:endParaRPr>
          </a:p>
        </p:txBody>
      </p:sp>
      <p:sp>
        <p:nvSpPr>
          <p:cNvPr id="20" name="TextBox 19">
            <a:extLst>
              <a:ext uri="{FF2B5EF4-FFF2-40B4-BE49-F238E27FC236}">
                <a16:creationId xmlns:a16="http://schemas.microsoft.com/office/drawing/2014/main" id="{4E6D61AE-E581-B049-A797-4E3E6C8C4C23}"/>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
        <p:nvSpPr>
          <p:cNvPr id="7" name="Google Shape;377;p38">
            <a:extLst>
              <a:ext uri="{FF2B5EF4-FFF2-40B4-BE49-F238E27FC236}">
                <a16:creationId xmlns:a16="http://schemas.microsoft.com/office/drawing/2014/main" id="{C92673C1-3180-244F-B7C7-47DF8E1397FB}"/>
              </a:ext>
            </a:extLst>
          </p:cNvPr>
          <p:cNvSpPr/>
          <p:nvPr/>
        </p:nvSpPr>
        <p:spPr>
          <a:xfrm>
            <a:off x="863460" y="2046895"/>
            <a:ext cx="2188200" cy="2628600"/>
          </a:xfrm>
          <a:prstGeom prst="snip1Rect">
            <a:avLst>
              <a:gd name="adj" fmla="val 16667"/>
            </a:avLst>
          </a:prstGeom>
          <a:solidFill>
            <a:schemeClr val="accent5">
              <a:lumMod val="60000"/>
              <a:lumOff val="40000"/>
            </a:scheme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latin typeface="Georgia" panose="02040502050405020303" pitchFamily="18" charset="0"/>
              </a:rPr>
              <a:t> Page X’</a:t>
            </a:r>
            <a:endParaRPr sz="4000" dirty="0">
              <a:latin typeface="Georgia" panose="02040502050405020303" pitchFamily="18" charset="0"/>
            </a:endParaRPr>
          </a:p>
        </p:txBody>
      </p:sp>
      <p:sp>
        <p:nvSpPr>
          <p:cNvPr id="8" name="Google Shape;382;p38">
            <a:extLst>
              <a:ext uri="{FF2B5EF4-FFF2-40B4-BE49-F238E27FC236}">
                <a16:creationId xmlns:a16="http://schemas.microsoft.com/office/drawing/2014/main" id="{C28C4137-FBFE-F14C-B494-EB1B0AEBDCF9}"/>
              </a:ext>
            </a:extLst>
          </p:cNvPr>
          <p:cNvSpPr/>
          <p:nvPr/>
        </p:nvSpPr>
        <p:spPr>
          <a:xfrm>
            <a:off x="9666715" y="2540850"/>
            <a:ext cx="1466700" cy="1776300"/>
          </a:xfrm>
          <a:prstGeom prst="snip1Rect">
            <a:avLst>
              <a:gd name="adj" fmla="val 16667"/>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400" dirty="0">
                <a:latin typeface="Georgia" panose="02040502050405020303" pitchFamily="18" charset="0"/>
              </a:rPr>
              <a:t>Page X</a:t>
            </a:r>
            <a:endParaRPr sz="3400" dirty="0">
              <a:latin typeface="Georgia" panose="02040502050405020303" pitchFamily="18" charset="0"/>
            </a:endParaRPr>
          </a:p>
          <a:p>
            <a:pPr marL="0" lvl="0" indent="0" algn="ctr" rtl="0">
              <a:spcBef>
                <a:spcPts val="0"/>
              </a:spcBef>
              <a:spcAft>
                <a:spcPts val="0"/>
              </a:spcAft>
              <a:buNone/>
            </a:pPr>
            <a:r>
              <a:rPr lang="en-US" sz="3400" i="1" dirty="0">
                <a:latin typeface="Georgia" panose="02040502050405020303" pitchFamily="18" charset="0"/>
              </a:rPr>
              <a:t>Delta</a:t>
            </a:r>
            <a:endParaRPr sz="3400" i="1" dirty="0">
              <a:latin typeface="Georgia" panose="02040502050405020303" pitchFamily="18" charset="0"/>
            </a:endParaRPr>
          </a:p>
        </p:txBody>
      </p:sp>
      <p:sp>
        <p:nvSpPr>
          <p:cNvPr id="9" name="Google Shape;385;p38">
            <a:extLst>
              <a:ext uri="{FF2B5EF4-FFF2-40B4-BE49-F238E27FC236}">
                <a16:creationId xmlns:a16="http://schemas.microsoft.com/office/drawing/2014/main" id="{4AD6024B-484D-FF41-A45E-FF802FAA7F57}"/>
              </a:ext>
            </a:extLst>
          </p:cNvPr>
          <p:cNvSpPr/>
          <p:nvPr/>
        </p:nvSpPr>
        <p:spPr>
          <a:xfrm>
            <a:off x="5472372" y="2101537"/>
            <a:ext cx="2188200" cy="2628600"/>
          </a:xfrm>
          <a:prstGeom prst="snip1Rect">
            <a:avLst>
              <a:gd name="adj" fmla="val 16667"/>
            </a:avLst>
          </a:prstGeom>
          <a:solidFill>
            <a:srgbClr val="D9D9D9"/>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latin typeface="Georgia" panose="02040502050405020303" pitchFamily="18" charset="0"/>
              </a:rPr>
              <a:t> Page X</a:t>
            </a:r>
            <a:endParaRPr sz="4000" i="1" dirty="0">
              <a:latin typeface="Georgia" panose="02040502050405020303" pitchFamily="18" charset="0"/>
            </a:endParaRPr>
          </a:p>
        </p:txBody>
      </p:sp>
      <p:pic>
        <p:nvPicPr>
          <p:cNvPr id="10" name="Picture 2" descr="Plus icon - Free download on Iconfinder">
            <a:extLst>
              <a:ext uri="{FF2B5EF4-FFF2-40B4-BE49-F238E27FC236}">
                <a16:creationId xmlns:a16="http://schemas.microsoft.com/office/drawing/2014/main" id="{F48A60AF-ED02-AD41-B788-D00C3D8D6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212" y="2995634"/>
            <a:ext cx="868220" cy="868220"/>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380;p38">
            <a:extLst>
              <a:ext uri="{FF2B5EF4-FFF2-40B4-BE49-F238E27FC236}">
                <a16:creationId xmlns:a16="http://schemas.microsoft.com/office/drawing/2014/main" id="{C46BBBB4-00DA-BA43-999A-74BD890AE4BA}"/>
              </a:ext>
            </a:extLst>
          </p:cNvPr>
          <p:cNvSpPr txBox="1"/>
          <p:nvPr/>
        </p:nvSpPr>
        <p:spPr>
          <a:xfrm>
            <a:off x="8004570" y="3012642"/>
            <a:ext cx="1333800" cy="9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t>=</a:t>
            </a:r>
            <a:endParaRPr sz="4800" dirty="0"/>
          </a:p>
        </p:txBody>
      </p:sp>
      <p:sp>
        <p:nvSpPr>
          <p:cNvPr id="12" name="Google Shape;378;p38">
            <a:extLst>
              <a:ext uri="{FF2B5EF4-FFF2-40B4-BE49-F238E27FC236}">
                <a16:creationId xmlns:a16="http://schemas.microsoft.com/office/drawing/2014/main" id="{1648CB7D-0F64-5E4B-8615-D923548ED28A}"/>
              </a:ext>
            </a:extLst>
          </p:cNvPr>
          <p:cNvSpPr txBox="1"/>
          <p:nvPr/>
        </p:nvSpPr>
        <p:spPr>
          <a:xfrm>
            <a:off x="586410" y="4766933"/>
            <a:ext cx="2742300" cy="6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Georgia" panose="02040502050405020303" pitchFamily="18" charset="0"/>
              </a:rPr>
              <a:t>Reference Flash Page</a:t>
            </a:r>
            <a:endParaRPr sz="2400" dirty="0">
              <a:latin typeface="Georgia" panose="02040502050405020303" pitchFamily="18" charset="0"/>
            </a:endParaRPr>
          </a:p>
        </p:txBody>
      </p:sp>
      <p:sp>
        <p:nvSpPr>
          <p:cNvPr id="13" name="Google Shape;383;p38">
            <a:extLst>
              <a:ext uri="{FF2B5EF4-FFF2-40B4-BE49-F238E27FC236}">
                <a16:creationId xmlns:a16="http://schemas.microsoft.com/office/drawing/2014/main" id="{EDEF7C70-9AD8-BB41-9C17-6F9B0C1D9212}"/>
              </a:ext>
            </a:extLst>
          </p:cNvPr>
          <p:cNvSpPr txBox="1"/>
          <p:nvPr/>
        </p:nvSpPr>
        <p:spPr>
          <a:xfrm>
            <a:off x="9094760" y="4396237"/>
            <a:ext cx="2742300" cy="6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Georgia" panose="02040502050405020303" pitchFamily="18" charset="0"/>
              </a:rPr>
              <a:t>Compressed Delta</a:t>
            </a:r>
            <a:endParaRPr sz="2400" dirty="0">
              <a:latin typeface="Georgia" panose="02040502050405020303" pitchFamily="18" charset="0"/>
            </a:endParaRPr>
          </a:p>
          <a:p>
            <a:pPr marL="0" lvl="0" indent="0" algn="ctr" rtl="0">
              <a:spcBef>
                <a:spcPts val="0"/>
              </a:spcBef>
              <a:spcAft>
                <a:spcPts val="0"/>
              </a:spcAft>
              <a:buNone/>
            </a:pPr>
            <a:r>
              <a:rPr lang="en-US" sz="2400" dirty="0">
                <a:latin typeface="Georgia" panose="02040502050405020303" pitchFamily="18" charset="0"/>
              </a:rPr>
              <a:t>with CR of ~0.2</a:t>
            </a:r>
            <a:endParaRPr sz="2400" dirty="0">
              <a:latin typeface="Georgia" panose="02040502050405020303" pitchFamily="18" charset="0"/>
            </a:endParaRPr>
          </a:p>
        </p:txBody>
      </p:sp>
      <p:sp>
        <p:nvSpPr>
          <p:cNvPr id="14" name="Google Shape;384;p38">
            <a:extLst>
              <a:ext uri="{FF2B5EF4-FFF2-40B4-BE49-F238E27FC236}">
                <a16:creationId xmlns:a16="http://schemas.microsoft.com/office/drawing/2014/main" id="{90615A37-548A-CD4B-8B8B-010DDFF37765}"/>
              </a:ext>
            </a:extLst>
          </p:cNvPr>
          <p:cNvSpPr txBox="1"/>
          <p:nvPr/>
        </p:nvSpPr>
        <p:spPr>
          <a:xfrm>
            <a:off x="5249110" y="4749758"/>
            <a:ext cx="2742300" cy="6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Georgia" panose="02040502050405020303" pitchFamily="18" charset="0"/>
              </a:rPr>
              <a:t>Retained Invalid Flash Page</a:t>
            </a:r>
            <a:endParaRPr sz="2400" dirty="0">
              <a:latin typeface="Georgia" panose="02040502050405020303" pitchFamily="18" charset="0"/>
            </a:endParaRPr>
          </a:p>
        </p:txBody>
      </p:sp>
    </p:spTree>
    <p:extLst>
      <p:ext uri="{BB962C8B-B14F-4D97-AF65-F5344CB8AC3E}">
        <p14:creationId xmlns:p14="http://schemas.microsoft.com/office/powerpoint/2010/main" val="267635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3"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33</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rPr>
              <a:t>RSSD Can Improve Throughput</a:t>
            </a:r>
          </a:p>
        </p:txBody>
      </p:sp>
      <p:sp>
        <p:nvSpPr>
          <p:cNvPr id="7" name="Rounded Rectangle 16">
            <a:extLst>
              <a:ext uri="{FF2B5EF4-FFF2-40B4-BE49-F238E27FC236}">
                <a16:creationId xmlns:a16="http://schemas.microsoft.com/office/drawing/2014/main" id="{DAEEC29A-4917-AD4A-981F-75DEB97C25DB}"/>
              </a:ext>
            </a:extLst>
          </p:cNvPr>
          <p:cNvSpPr/>
          <p:nvPr/>
        </p:nvSpPr>
        <p:spPr>
          <a:xfrm>
            <a:off x="232417" y="5529482"/>
            <a:ext cx="11714743" cy="86822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prstClr val="white"/>
                </a:solidFill>
                <a:effectLst/>
                <a:uLnTx/>
                <a:uFillTx/>
                <a:latin typeface="Georgia" panose="02040502050405020303" pitchFamily="18" charset="0"/>
              </a:rPr>
              <a:t>LocalSSD</a:t>
            </a:r>
            <a:r>
              <a:rPr kumimoji="0" lang="en-US" sz="3600" b="0" i="0" u="none" strike="noStrike" kern="1200" cap="none" spc="0" normalizeH="0" noProof="0" dirty="0">
                <a:ln>
                  <a:noFill/>
                </a:ln>
                <a:solidFill>
                  <a:prstClr val="white"/>
                </a:solidFill>
                <a:effectLst/>
                <a:uLnTx/>
                <a:uFillTx/>
                <a:latin typeface="Georgia" panose="02040502050405020303" pitchFamily="18" charset="0"/>
              </a:rPr>
              <a:t> is 24.8% slower than Regular SSD!</a:t>
            </a:r>
            <a:endParaRPr kumimoji="0" lang="en-US" sz="36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10" name="Rounded Rectangle 16">
            <a:extLst>
              <a:ext uri="{FF2B5EF4-FFF2-40B4-BE49-F238E27FC236}">
                <a16:creationId xmlns:a16="http://schemas.microsoft.com/office/drawing/2014/main" id="{1DDA08EB-6708-C642-97FC-D7C377EB8C26}"/>
              </a:ext>
            </a:extLst>
          </p:cNvPr>
          <p:cNvSpPr/>
          <p:nvPr/>
        </p:nvSpPr>
        <p:spPr>
          <a:xfrm>
            <a:off x="244840" y="5536015"/>
            <a:ext cx="11714743" cy="86822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Georgia" panose="02040502050405020303" pitchFamily="18" charset="0"/>
              </a:rPr>
              <a:t>RSSD outperforms </a:t>
            </a:r>
            <a:r>
              <a:rPr kumimoji="0" lang="en-US" sz="3600" b="0" i="0" u="none" strike="noStrike" kern="1200" cap="none" spc="0" normalizeH="0" baseline="0" noProof="0" dirty="0" err="1">
                <a:ln>
                  <a:noFill/>
                </a:ln>
                <a:solidFill>
                  <a:prstClr val="white"/>
                </a:solidFill>
                <a:effectLst/>
                <a:uLnTx/>
                <a:uFillTx/>
                <a:latin typeface="Georgia" panose="02040502050405020303" pitchFamily="18" charset="0"/>
              </a:rPr>
              <a:t>LocalSSD</a:t>
            </a:r>
            <a:r>
              <a:rPr kumimoji="0" lang="en-US" sz="3600" b="0" i="0" u="none" strike="noStrike" kern="1200" cap="none" spc="0" normalizeH="0" noProof="0" dirty="0">
                <a:ln>
                  <a:noFill/>
                </a:ln>
                <a:solidFill>
                  <a:prstClr val="white"/>
                </a:solidFill>
                <a:effectLst/>
                <a:uLnTx/>
                <a:uFillTx/>
                <a:latin typeface="Georgia" panose="02040502050405020303" pitchFamily="18" charset="0"/>
              </a:rPr>
              <a:t> by 1.31x!</a:t>
            </a:r>
            <a:endParaRPr kumimoji="0" lang="en-US" sz="36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11" name="TextBox 10">
            <a:extLst>
              <a:ext uri="{FF2B5EF4-FFF2-40B4-BE49-F238E27FC236}">
                <a16:creationId xmlns:a16="http://schemas.microsoft.com/office/drawing/2014/main" id="{2C5AAC78-DACE-0247-BE2B-B065872C0407}"/>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
        <p:nvSpPr>
          <p:cNvPr id="2" name="TextBox 1">
            <a:extLst>
              <a:ext uri="{FF2B5EF4-FFF2-40B4-BE49-F238E27FC236}">
                <a16:creationId xmlns:a16="http://schemas.microsoft.com/office/drawing/2014/main" id="{FDA9B08B-AE4A-F242-ABA7-2C8A9CA2DF0E}"/>
              </a:ext>
            </a:extLst>
          </p:cNvPr>
          <p:cNvSpPr txBox="1"/>
          <p:nvPr/>
        </p:nvSpPr>
        <p:spPr>
          <a:xfrm>
            <a:off x="4235824" y="3213847"/>
            <a:ext cx="184731" cy="369332"/>
          </a:xfrm>
          <a:prstGeom prst="rect">
            <a:avLst/>
          </a:prstGeom>
          <a:noFill/>
        </p:spPr>
        <p:txBody>
          <a:bodyPr wrap="none" rtlCol="0">
            <a:spAutoFit/>
          </a:bodyPr>
          <a:lstStyle/>
          <a:p>
            <a:pPr algn="l"/>
            <a:endParaRPr lang="en-US" dirty="0">
              <a:latin typeface="Georgia" panose="02040502050405020303" pitchFamily="18" charset="0"/>
            </a:endParaRPr>
          </a:p>
        </p:txBody>
      </p:sp>
      <p:graphicFrame>
        <p:nvGraphicFramePr>
          <p:cNvPr id="13" name="Chart 12">
            <a:extLst>
              <a:ext uri="{FF2B5EF4-FFF2-40B4-BE49-F238E27FC236}">
                <a16:creationId xmlns:a16="http://schemas.microsoft.com/office/drawing/2014/main" id="{D29722BC-5E57-9A4D-A461-DE313892ADB6}"/>
              </a:ext>
            </a:extLst>
          </p:cNvPr>
          <p:cNvGraphicFramePr>
            <a:graphicFrameLocks/>
          </p:cNvGraphicFramePr>
          <p:nvPr>
            <p:extLst>
              <p:ext uri="{D42A27DB-BD31-4B8C-83A1-F6EECF244321}">
                <p14:modId xmlns:p14="http://schemas.microsoft.com/office/powerpoint/2010/main" val="3787846461"/>
              </p:ext>
            </p:extLst>
          </p:nvPr>
        </p:nvGraphicFramePr>
        <p:xfrm>
          <a:off x="244840" y="857653"/>
          <a:ext cx="11702320" cy="467836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9879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13">
                                            <p:graphicEl>
                                              <a:chart seriesIdx="2" categoryIdx="-4" bldStep="series"/>
                                            </p:graphicEl>
                                          </p:spTgt>
                                        </p:tgtEl>
                                        <p:attrNameLst>
                                          <p:attrName>style.opacity</p:attrName>
                                        </p:attrNameLst>
                                      </p:cBhvr>
                                      <p:to>
                                        <p:strVal val="0.25"/>
                                      </p:to>
                                    </p:set>
                                    <p:animEffect filter="image" prLst="opacity: 0.25">
                                      <p:cBhvr rctx="IE">
                                        <p:cTn id="7" dur="indefinite"/>
                                        <p:tgtEl>
                                          <p:spTgt spid="13">
                                            <p:graphicEl>
                                              <a:chart seriesIdx="2" categoryIdx="-4" bldStep="series"/>
                                            </p:graphicEl>
                                          </p:spTgt>
                                        </p:tgtEl>
                                      </p:cBhvr>
                                    </p:animEffect>
                                  </p:childTnLst>
                                </p:cTn>
                              </p:par>
                              <p:par>
                                <p:cTn id="8" presetID="9" presetClass="emph" presetSubtype="0" grpId="0" nodeType="withEffect">
                                  <p:stCondLst>
                                    <p:cond delay="0"/>
                                  </p:stCondLst>
                                  <p:childTnLst>
                                    <p:set>
                                      <p:cBhvr>
                                        <p:cTn id="9" dur="indefinite"/>
                                        <p:tgtEl>
                                          <p:spTgt spid="13">
                                            <p:graphicEl>
                                              <a:chart seriesIdx="3" categoryIdx="-4" bldStep="series"/>
                                            </p:graphicEl>
                                          </p:spTgt>
                                        </p:tgtEl>
                                        <p:attrNameLst>
                                          <p:attrName>style.opacity</p:attrName>
                                        </p:attrNameLst>
                                      </p:cBhvr>
                                      <p:to>
                                        <p:strVal val="0.25"/>
                                      </p:to>
                                    </p:set>
                                    <p:animEffect filter="image" prLst="opacity: 0.25">
                                      <p:cBhvr rctx="IE">
                                        <p:cTn id="10" dur="indefinite"/>
                                        <p:tgtEl>
                                          <p:spTgt spid="13">
                                            <p:graphicEl>
                                              <a:chart seriesIdx="3" categoryIdx="-4" bldStep="series"/>
                                            </p:graphicEl>
                                          </p:spTgt>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grpId="1" nodeType="clickEffect">
                                  <p:stCondLst>
                                    <p:cond delay="0"/>
                                  </p:stCondLst>
                                  <p:childTnLst>
                                    <p:set>
                                      <p:cBhvr>
                                        <p:cTn id="20" dur="indefinite"/>
                                        <p:tgtEl>
                                          <p:spTgt spid="13">
                                            <p:graphicEl>
                                              <a:chart seriesIdx="1" categoryIdx="-4" bldStep="series"/>
                                            </p:graphicEl>
                                          </p:spTgt>
                                        </p:tgtEl>
                                        <p:attrNameLst>
                                          <p:attrName>style.opacity</p:attrName>
                                        </p:attrNameLst>
                                      </p:cBhvr>
                                      <p:to>
                                        <p:strVal val="0.25"/>
                                      </p:to>
                                    </p:set>
                                    <p:animEffect filter="image" prLst="opacity: 0.25">
                                      <p:cBhvr rctx="IE">
                                        <p:cTn id="21" dur="indefinite"/>
                                        <p:tgtEl>
                                          <p:spTgt spid="13">
                                            <p:graphicEl>
                                              <a:chart seriesIdx="1" categoryIdx="-4" bldStep="series"/>
                                            </p:graphicEl>
                                          </p:spTgt>
                                        </p:tgtEl>
                                      </p:cBhvr>
                                    </p:animEffect>
                                  </p:childTnLst>
                                </p:cTn>
                              </p:par>
                              <p:par>
                                <p:cTn id="22" presetID="9" presetClass="emph" presetSubtype="0" grpId="1" nodeType="withEffect">
                                  <p:stCondLst>
                                    <p:cond delay="0"/>
                                  </p:stCondLst>
                                  <p:childTnLst>
                                    <p:set>
                                      <p:cBhvr>
                                        <p:cTn id="23" dur="indefinite"/>
                                        <p:tgtEl>
                                          <p:spTgt spid="13">
                                            <p:graphicEl>
                                              <a:chart seriesIdx="3" categoryIdx="-4" bldStep="series"/>
                                            </p:graphicEl>
                                          </p:spTgt>
                                        </p:tgtEl>
                                        <p:attrNameLst>
                                          <p:attrName>style.opacity</p:attrName>
                                        </p:attrNameLst>
                                      </p:cBhvr>
                                      <p:to>
                                        <p:strVal val="1"/>
                                      </p:to>
                                    </p:set>
                                    <p:animEffect filter="image" prLst="opacity: 1">
                                      <p:cBhvr rctx="IE">
                                        <p:cTn id="24" dur="indefinite"/>
                                        <p:tgtEl>
                                          <p:spTgt spid="13">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Graphic spid="13" grpId="0" uiExpand="1">
        <p:bldSub>
          <a:bldChart bld="series"/>
        </p:bldSub>
      </p:bldGraphic>
      <p:bldGraphic spid="13" grpId="1" uiExpand="1">
        <p:bldSub>
          <a:bldChart bld="series"/>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34</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584735"/>
          </a:xfrm>
          <a:prstGeom prst="rect">
            <a:avLst/>
          </a:prstGeom>
          <a:noFill/>
          <a:ln>
            <a:noFill/>
          </a:ln>
        </p:spPr>
        <p:txBody>
          <a:bodyPr spcFirstLastPara="1" wrap="square" lIns="91425" tIns="45700" rIns="91425" bIns="45700" anchor="t" anchorCtr="0">
            <a:spAutoFit/>
          </a:bodyPr>
          <a:lstStyle/>
          <a:p>
            <a:pPr lvl="0"/>
            <a:r>
              <a:rPr lang="en-US" sz="3200" dirty="0">
                <a:solidFill>
                  <a:schemeClr val="bg1"/>
                </a:solidFill>
                <a:latin typeface="Georgia"/>
                <a:ea typeface="Helvetica Neue Light"/>
                <a:cs typeface="Helvetica Neue Light"/>
                <a:sym typeface="Helvetica Neue Light"/>
              </a:rPr>
              <a:t>Hardware-Isolated Network-Storage Codesign in RSSD</a:t>
            </a:r>
            <a:endParaRPr lang="en-US" sz="3200" dirty="0">
              <a:solidFill>
                <a:schemeClr val="bg1"/>
              </a:solidFill>
              <a:latin typeface="Georgia"/>
              <a:ea typeface="Helvetica Neue Light"/>
              <a:cs typeface="Helvetica Neue Light"/>
            </a:endParaRPr>
          </a:p>
        </p:txBody>
      </p:sp>
      <p:sp>
        <p:nvSpPr>
          <p:cNvPr id="20" name="TextBox 19">
            <a:extLst>
              <a:ext uri="{FF2B5EF4-FFF2-40B4-BE49-F238E27FC236}">
                <a16:creationId xmlns:a16="http://schemas.microsoft.com/office/drawing/2014/main" id="{4E6D61AE-E581-B049-A797-4E3E6C8C4C23}"/>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grpSp>
        <p:nvGrpSpPr>
          <p:cNvPr id="89" name="Group 88">
            <a:extLst>
              <a:ext uri="{FF2B5EF4-FFF2-40B4-BE49-F238E27FC236}">
                <a16:creationId xmlns:a16="http://schemas.microsoft.com/office/drawing/2014/main" id="{4D8F10F1-4DE7-B841-BD59-454AC24479BC}"/>
              </a:ext>
            </a:extLst>
          </p:cNvPr>
          <p:cNvGrpSpPr/>
          <p:nvPr/>
        </p:nvGrpSpPr>
        <p:grpSpPr>
          <a:xfrm>
            <a:off x="1349829" y="1045189"/>
            <a:ext cx="8490851" cy="5335688"/>
            <a:chOff x="1349829" y="1045189"/>
            <a:chExt cx="8490851" cy="5335688"/>
          </a:xfrm>
        </p:grpSpPr>
        <p:sp>
          <p:nvSpPr>
            <p:cNvPr id="50" name="Rectangle 49">
              <a:extLst>
                <a:ext uri="{FF2B5EF4-FFF2-40B4-BE49-F238E27FC236}">
                  <a16:creationId xmlns:a16="http://schemas.microsoft.com/office/drawing/2014/main" id="{D72AF133-7A9C-8F4C-A0C4-9F7D057B5674}"/>
                </a:ext>
              </a:extLst>
            </p:cNvPr>
            <p:cNvSpPr/>
            <p:nvPr/>
          </p:nvSpPr>
          <p:spPr>
            <a:xfrm>
              <a:off x="7439208" y="4568401"/>
              <a:ext cx="1274527" cy="100573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eorgia" panose="02040502050405020303" pitchFamily="18" charset="0"/>
              </a:endParaRPr>
            </a:p>
          </p:txBody>
        </p:sp>
        <p:sp>
          <p:nvSpPr>
            <p:cNvPr id="49" name="Rectangle 48">
              <a:extLst>
                <a:ext uri="{FF2B5EF4-FFF2-40B4-BE49-F238E27FC236}">
                  <a16:creationId xmlns:a16="http://schemas.microsoft.com/office/drawing/2014/main" id="{5DEB5A4C-3346-6744-902B-C86E81ADB472}"/>
                </a:ext>
              </a:extLst>
            </p:cNvPr>
            <p:cNvSpPr/>
            <p:nvPr/>
          </p:nvSpPr>
          <p:spPr>
            <a:xfrm>
              <a:off x="7286808" y="4739336"/>
              <a:ext cx="1274527" cy="100573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eorgia" panose="02040502050405020303" pitchFamily="18" charset="0"/>
              </a:endParaRPr>
            </a:p>
          </p:txBody>
        </p:sp>
        <p:sp>
          <p:nvSpPr>
            <p:cNvPr id="33" name="Rectangle 32">
              <a:extLst>
                <a:ext uri="{FF2B5EF4-FFF2-40B4-BE49-F238E27FC236}">
                  <a16:creationId xmlns:a16="http://schemas.microsoft.com/office/drawing/2014/main" id="{48B5780A-DC44-0440-A3CE-255E540F8350}"/>
                </a:ext>
              </a:extLst>
            </p:cNvPr>
            <p:cNvSpPr/>
            <p:nvPr/>
          </p:nvSpPr>
          <p:spPr>
            <a:xfrm>
              <a:off x="2496458" y="1176248"/>
              <a:ext cx="1651579" cy="105105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Embedded Processor</a:t>
              </a:r>
            </a:p>
          </p:txBody>
        </p:sp>
        <p:sp>
          <p:nvSpPr>
            <p:cNvPr id="31" name="Rectangle 30">
              <a:extLst>
                <a:ext uri="{FF2B5EF4-FFF2-40B4-BE49-F238E27FC236}">
                  <a16:creationId xmlns:a16="http://schemas.microsoft.com/office/drawing/2014/main" id="{239B4BA2-F86B-B943-A577-FCAB8CF3FF9F}"/>
                </a:ext>
              </a:extLst>
            </p:cNvPr>
            <p:cNvSpPr/>
            <p:nvPr/>
          </p:nvSpPr>
          <p:spPr>
            <a:xfrm>
              <a:off x="6942366" y="1179117"/>
              <a:ext cx="1651580" cy="1051051"/>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On-Board DRAM</a:t>
              </a:r>
            </a:p>
          </p:txBody>
        </p:sp>
        <p:sp>
          <p:nvSpPr>
            <p:cNvPr id="42" name="Rectangle 41">
              <a:extLst>
                <a:ext uri="{FF2B5EF4-FFF2-40B4-BE49-F238E27FC236}">
                  <a16:creationId xmlns:a16="http://schemas.microsoft.com/office/drawing/2014/main" id="{16C111EC-9559-AC4B-8EA8-C10F72F91BC1}"/>
                </a:ext>
              </a:extLst>
            </p:cNvPr>
            <p:cNvSpPr/>
            <p:nvPr/>
          </p:nvSpPr>
          <p:spPr>
            <a:xfrm>
              <a:off x="7134408" y="4924001"/>
              <a:ext cx="1274527" cy="1005733"/>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Flash</a:t>
              </a:r>
            </a:p>
            <a:p>
              <a:pPr algn="ctr"/>
              <a:r>
                <a:rPr lang="en-US" dirty="0">
                  <a:solidFill>
                    <a:schemeClr val="tx1"/>
                  </a:solidFill>
                  <a:latin typeface="Georgia" panose="02040502050405020303" pitchFamily="18" charset="0"/>
                </a:rPr>
                <a:t>Chip </a:t>
              </a:r>
            </a:p>
          </p:txBody>
        </p:sp>
        <p:sp>
          <p:nvSpPr>
            <p:cNvPr id="51" name="Rectangle 50">
              <a:extLst>
                <a:ext uri="{FF2B5EF4-FFF2-40B4-BE49-F238E27FC236}">
                  <a16:creationId xmlns:a16="http://schemas.microsoft.com/office/drawing/2014/main" id="{0AB7DDD6-0FFB-F84B-B0C5-F0704F021C5B}"/>
                </a:ext>
              </a:extLst>
            </p:cNvPr>
            <p:cNvSpPr/>
            <p:nvPr/>
          </p:nvSpPr>
          <p:spPr>
            <a:xfrm>
              <a:off x="7141668" y="3143844"/>
              <a:ext cx="1603832" cy="1005733"/>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Flash</a:t>
              </a:r>
            </a:p>
            <a:p>
              <a:pPr algn="ctr"/>
              <a:r>
                <a:rPr lang="en-US" dirty="0">
                  <a:solidFill>
                    <a:schemeClr val="tx1"/>
                  </a:solidFill>
                  <a:latin typeface="Georgia" panose="02040502050405020303" pitchFamily="18" charset="0"/>
                </a:rPr>
                <a:t>Controllers </a:t>
              </a:r>
            </a:p>
          </p:txBody>
        </p:sp>
        <p:sp>
          <p:nvSpPr>
            <p:cNvPr id="52" name="Rectangle 51">
              <a:extLst>
                <a:ext uri="{FF2B5EF4-FFF2-40B4-BE49-F238E27FC236}">
                  <a16:creationId xmlns:a16="http://schemas.microsoft.com/office/drawing/2014/main" id="{BA2308B3-5AB1-C74D-87CD-F6A4F7DDD39B}"/>
                </a:ext>
              </a:extLst>
            </p:cNvPr>
            <p:cNvSpPr/>
            <p:nvPr/>
          </p:nvSpPr>
          <p:spPr>
            <a:xfrm>
              <a:off x="3278703" y="3185407"/>
              <a:ext cx="1277259" cy="522122"/>
            </a:xfrm>
            <a:prstGeom prst="rect">
              <a:avLst/>
            </a:prstGeom>
            <a:solidFill>
              <a:srgbClr val="FF7E79">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DMA</a:t>
              </a:r>
            </a:p>
          </p:txBody>
        </p:sp>
        <p:sp>
          <p:nvSpPr>
            <p:cNvPr id="53" name="Rectangle 52">
              <a:extLst>
                <a:ext uri="{FF2B5EF4-FFF2-40B4-BE49-F238E27FC236}">
                  <a16:creationId xmlns:a16="http://schemas.microsoft.com/office/drawing/2014/main" id="{10980F3F-9D0B-5143-98E2-A7CBC8E349CC}"/>
                </a:ext>
              </a:extLst>
            </p:cNvPr>
            <p:cNvSpPr/>
            <p:nvPr/>
          </p:nvSpPr>
          <p:spPr>
            <a:xfrm>
              <a:off x="2474686" y="4082536"/>
              <a:ext cx="1277259" cy="57057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Tx Buffer</a:t>
              </a:r>
            </a:p>
          </p:txBody>
        </p:sp>
        <p:sp>
          <p:nvSpPr>
            <p:cNvPr id="54" name="Rectangle 53">
              <a:extLst>
                <a:ext uri="{FF2B5EF4-FFF2-40B4-BE49-F238E27FC236}">
                  <a16:creationId xmlns:a16="http://schemas.microsoft.com/office/drawing/2014/main" id="{B3907682-A90A-EF45-AD54-B19078901928}"/>
                </a:ext>
              </a:extLst>
            </p:cNvPr>
            <p:cNvSpPr/>
            <p:nvPr/>
          </p:nvSpPr>
          <p:spPr>
            <a:xfrm>
              <a:off x="4042228" y="4082536"/>
              <a:ext cx="1277259" cy="57057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Rx Buffer</a:t>
              </a:r>
            </a:p>
          </p:txBody>
        </p:sp>
        <p:sp>
          <p:nvSpPr>
            <p:cNvPr id="55" name="Rectangle 54">
              <a:extLst>
                <a:ext uri="{FF2B5EF4-FFF2-40B4-BE49-F238E27FC236}">
                  <a16:creationId xmlns:a16="http://schemas.microsoft.com/office/drawing/2014/main" id="{344F47A8-8262-444B-AA0D-118667CF9E47}"/>
                </a:ext>
              </a:extLst>
            </p:cNvPr>
            <p:cNvSpPr/>
            <p:nvPr/>
          </p:nvSpPr>
          <p:spPr>
            <a:xfrm>
              <a:off x="3062517" y="4927511"/>
              <a:ext cx="1611085" cy="457200"/>
            </a:xfrm>
            <a:prstGeom prst="rect">
              <a:avLst/>
            </a:prstGeom>
            <a:solidFill>
              <a:srgbClr val="7030A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MAC</a:t>
              </a:r>
            </a:p>
          </p:txBody>
        </p:sp>
        <p:sp>
          <p:nvSpPr>
            <p:cNvPr id="56" name="Rectangle 55">
              <a:extLst>
                <a:ext uri="{FF2B5EF4-FFF2-40B4-BE49-F238E27FC236}">
                  <a16:creationId xmlns:a16="http://schemas.microsoft.com/office/drawing/2014/main" id="{F501BE46-2767-E94E-8793-F6A41E4EF5D8}"/>
                </a:ext>
              </a:extLst>
            </p:cNvPr>
            <p:cNvSpPr/>
            <p:nvPr/>
          </p:nvSpPr>
          <p:spPr>
            <a:xfrm>
              <a:off x="3062516" y="5629367"/>
              <a:ext cx="1611085" cy="534372"/>
            </a:xfrm>
            <a:prstGeom prst="rect">
              <a:avLst/>
            </a:prstGeom>
            <a:solidFill>
              <a:srgbClr val="00206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Transceiver</a:t>
              </a:r>
            </a:p>
          </p:txBody>
        </p:sp>
        <p:cxnSp>
          <p:nvCxnSpPr>
            <p:cNvPr id="11" name="Straight Connector 10">
              <a:extLst>
                <a:ext uri="{FF2B5EF4-FFF2-40B4-BE49-F238E27FC236}">
                  <a16:creationId xmlns:a16="http://schemas.microsoft.com/office/drawing/2014/main" id="{46F7130B-C222-0B4C-AF0C-70078DB33E0D}"/>
                </a:ext>
              </a:extLst>
            </p:cNvPr>
            <p:cNvCxnSpPr>
              <a:cxnSpLocks/>
            </p:cNvCxnSpPr>
            <p:nvPr/>
          </p:nvCxnSpPr>
          <p:spPr>
            <a:xfrm>
              <a:off x="1603828" y="2699657"/>
              <a:ext cx="7743372" cy="0"/>
            </a:xfrm>
            <a:prstGeom prst="line">
              <a:avLst/>
            </a:prstGeom>
            <a:ln w="1016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61753D7-C4B9-534C-9605-48AC8702D495}"/>
                </a:ext>
              </a:extLst>
            </p:cNvPr>
            <p:cNvCxnSpPr>
              <a:endCxn id="51" idx="0"/>
            </p:cNvCxnSpPr>
            <p:nvPr/>
          </p:nvCxnSpPr>
          <p:spPr>
            <a:xfrm>
              <a:off x="7943584" y="2699657"/>
              <a:ext cx="0" cy="44418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774804C-EA5E-FB42-B54F-62C3A92C4C60}"/>
                </a:ext>
              </a:extLst>
            </p:cNvPr>
            <p:cNvCxnSpPr/>
            <p:nvPr/>
          </p:nvCxnSpPr>
          <p:spPr>
            <a:xfrm>
              <a:off x="7943584" y="4124214"/>
              <a:ext cx="0" cy="44418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68E5B1B-EF0C-6847-8631-13BC8CFC900D}"/>
                </a:ext>
              </a:extLst>
            </p:cNvPr>
            <p:cNvCxnSpPr/>
            <p:nvPr/>
          </p:nvCxnSpPr>
          <p:spPr>
            <a:xfrm>
              <a:off x="7704948" y="2230168"/>
              <a:ext cx="0" cy="44418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76600B1-9EC6-E14A-9066-8068B5C2F648}"/>
                </a:ext>
              </a:extLst>
            </p:cNvPr>
            <p:cNvCxnSpPr/>
            <p:nvPr/>
          </p:nvCxnSpPr>
          <p:spPr>
            <a:xfrm>
              <a:off x="3282974" y="2227299"/>
              <a:ext cx="0" cy="44418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31A2FB4-B419-784E-BE31-F616EAD9B6D6}"/>
                </a:ext>
              </a:extLst>
            </p:cNvPr>
            <p:cNvCxnSpPr/>
            <p:nvPr/>
          </p:nvCxnSpPr>
          <p:spPr>
            <a:xfrm>
              <a:off x="3878059" y="2741220"/>
              <a:ext cx="0" cy="44418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822E696-37DB-3D46-A069-900A6ECD128E}"/>
                </a:ext>
              </a:extLst>
            </p:cNvPr>
            <p:cNvCxnSpPr>
              <a:cxnSpLocks/>
            </p:cNvCxnSpPr>
            <p:nvPr/>
          </p:nvCxnSpPr>
          <p:spPr>
            <a:xfrm flipH="1">
              <a:off x="3468914" y="3725432"/>
              <a:ext cx="7257" cy="35710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0F35A14-996A-944F-AC8B-2853EDB318D7}"/>
                </a:ext>
              </a:extLst>
            </p:cNvPr>
            <p:cNvCxnSpPr>
              <a:cxnSpLocks/>
            </p:cNvCxnSpPr>
            <p:nvPr/>
          </p:nvCxnSpPr>
          <p:spPr>
            <a:xfrm>
              <a:off x="4311963" y="3707529"/>
              <a:ext cx="0" cy="375007"/>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58CA0C1-ED26-D64B-B85A-F4E0797D9CB0}"/>
                </a:ext>
              </a:extLst>
            </p:cNvPr>
            <p:cNvCxnSpPr>
              <a:cxnSpLocks/>
            </p:cNvCxnSpPr>
            <p:nvPr/>
          </p:nvCxnSpPr>
          <p:spPr>
            <a:xfrm>
              <a:off x="3461657" y="4656360"/>
              <a:ext cx="0" cy="27115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559507A-43D9-8E4B-87DB-E7104E396368}"/>
                </a:ext>
              </a:extLst>
            </p:cNvPr>
            <p:cNvCxnSpPr>
              <a:cxnSpLocks/>
            </p:cNvCxnSpPr>
            <p:nvPr/>
          </p:nvCxnSpPr>
          <p:spPr>
            <a:xfrm>
              <a:off x="4291412" y="4649463"/>
              <a:ext cx="0" cy="278048"/>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2B6472A-D858-3B4C-BEC4-4709B72F6670}"/>
                </a:ext>
              </a:extLst>
            </p:cNvPr>
            <p:cNvCxnSpPr>
              <a:cxnSpLocks/>
              <a:endCxn id="56" idx="0"/>
            </p:cNvCxnSpPr>
            <p:nvPr/>
          </p:nvCxnSpPr>
          <p:spPr>
            <a:xfrm>
              <a:off x="3868058" y="5384711"/>
              <a:ext cx="1" cy="24465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DAFBA96-59DB-8A46-90F8-E07F435BBC57}"/>
                </a:ext>
              </a:extLst>
            </p:cNvPr>
            <p:cNvSpPr/>
            <p:nvPr/>
          </p:nvSpPr>
          <p:spPr>
            <a:xfrm>
              <a:off x="1349829" y="1045189"/>
              <a:ext cx="8490851" cy="53250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eorgia" panose="02040502050405020303" pitchFamily="18" charset="0"/>
              </a:endParaRPr>
            </a:p>
          </p:txBody>
        </p:sp>
        <p:sp>
          <p:nvSpPr>
            <p:cNvPr id="69" name="TextBox 68">
              <a:extLst>
                <a:ext uri="{FF2B5EF4-FFF2-40B4-BE49-F238E27FC236}">
                  <a16:creationId xmlns:a16="http://schemas.microsoft.com/office/drawing/2014/main" id="{FEF95025-0B44-A947-AFA0-69B4951CAF15}"/>
                </a:ext>
              </a:extLst>
            </p:cNvPr>
            <p:cNvSpPr txBox="1"/>
            <p:nvPr/>
          </p:nvSpPr>
          <p:spPr>
            <a:xfrm>
              <a:off x="4767065" y="2320106"/>
              <a:ext cx="1935145" cy="369332"/>
            </a:xfrm>
            <a:prstGeom prst="rect">
              <a:avLst/>
            </a:prstGeom>
            <a:noFill/>
          </p:spPr>
          <p:txBody>
            <a:bodyPr wrap="none" rtlCol="0">
              <a:spAutoFit/>
            </a:bodyPr>
            <a:lstStyle/>
            <a:p>
              <a:pPr algn="l"/>
              <a:r>
                <a:rPr lang="en-US" dirty="0">
                  <a:latin typeface="Georgia" panose="02040502050405020303" pitchFamily="18" charset="0"/>
                </a:rPr>
                <a:t>Interconnect Bus</a:t>
              </a:r>
            </a:p>
          </p:txBody>
        </p:sp>
        <p:cxnSp>
          <p:nvCxnSpPr>
            <p:cNvPr id="70" name="Straight Connector 69">
              <a:extLst>
                <a:ext uri="{FF2B5EF4-FFF2-40B4-BE49-F238E27FC236}">
                  <a16:creationId xmlns:a16="http://schemas.microsoft.com/office/drawing/2014/main" id="{089123A7-C063-BD44-BDA2-EDA3E8E6E224}"/>
                </a:ext>
              </a:extLst>
            </p:cNvPr>
            <p:cNvCxnSpPr>
              <a:cxnSpLocks/>
            </p:cNvCxnSpPr>
            <p:nvPr/>
          </p:nvCxnSpPr>
          <p:spPr>
            <a:xfrm flipV="1">
              <a:off x="5936343" y="2736572"/>
              <a:ext cx="0" cy="3633714"/>
            </a:xfrm>
            <a:prstGeom prst="line">
              <a:avLst/>
            </a:prstGeom>
            <a:ln w="317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5B378D3-3188-3F47-B3BB-DDC8A84AD80C}"/>
                </a:ext>
              </a:extLst>
            </p:cNvPr>
            <p:cNvSpPr txBox="1"/>
            <p:nvPr/>
          </p:nvSpPr>
          <p:spPr>
            <a:xfrm>
              <a:off x="8977547" y="5979073"/>
              <a:ext cx="739305" cy="369332"/>
            </a:xfrm>
            <a:prstGeom prst="rect">
              <a:avLst/>
            </a:prstGeom>
            <a:noFill/>
          </p:spPr>
          <p:txBody>
            <a:bodyPr wrap="none" rtlCol="0">
              <a:spAutoFit/>
            </a:bodyPr>
            <a:lstStyle/>
            <a:p>
              <a:pPr algn="l"/>
              <a:r>
                <a:rPr lang="en-US" dirty="0">
                  <a:latin typeface="Georgia" panose="02040502050405020303" pitchFamily="18" charset="0"/>
                </a:rPr>
                <a:t>Flash</a:t>
              </a:r>
            </a:p>
          </p:txBody>
        </p:sp>
        <p:sp>
          <p:nvSpPr>
            <p:cNvPr id="74" name="TextBox 73">
              <a:extLst>
                <a:ext uri="{FF2B5EF4-FFF2-40B4-BE49-F238E27FC236}">
                  <a16:creationId xmlns:a16="http://schemas.microsoft.com/office/drawing/2014/main" id="{0D0C9122-A54F-4F48-8006-60A23956EB1C}"/>
                </a:ext>
              </a:extLst>
            </p:cNvPr>
            <p:cNvSpPr txBox="1"/>
            <p:nvPr/>
          </p:nvSpPr>
          <p:spPr>
            <a:xfrm>
              <a:off x="1392834" y="6011545"/>
              <a:ext cx="1085554" cy="369332"/>
            </a:xfrm>
            <a:prstGeom prst="rect">
              <a:avLst/>
            </a:prstGeom>
            <a:noFill/>
          </p:spPr>
          <p:txBody>
            <a:bodyPr wrap="none" rtlCol="0">
              <a:spAutoFit/>
            </a:bodyPr>
            <a:lstStyle/>
            <a:p>
              <a:pPr algn="l"/>
              <a:r>
                <a:rPr lang="en-US" dirty="0">
                  <a:latin typeface="Georgia" panose="02040502050405020303" pitchFamily="18" charset="0"/>
                </a:rPr>
                <a:t>Ethernet</a:t>
              </a:r>
            </a:p>
          </p:txBody>
        </p:sp>
        <p:sp>
          <p:nvSpPr>
            <p:cNvPr id="76" name="Rectangle 75">
              <a:extLst>
                <a:ext uri="{FF2B5EF4-FFF2-40B4-BE49-F238E27FC236}">
                  <a16:creationId xmlns:a16="http://schemas.microsoft.com/office/drawing/2014/main" id="{B27AA225-3496-D54E-B1F7-54F94A81E3A3}"/>
                </a:ext>
              </a:extLst>
            </p:cNvPr>
            <p:cNvSpPr/>
            <p:nvPr/>
          </p:nvSpPr>
          <p:spPr>
            <a:xfrm rot="16200000">
              <a:off x="882740" y="3827594"/>
              <a:ext cx="1946013" cy="457200"/>
            </a:xfrm>
            <a:prstGeom prst="rect">
              <a:avLst/>
            </a:prstGeom>
            <a:solidFill>
              <a:srgbClr val="7030A0">
                <a:alpha val="2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Control Register</a:t>
              </a:r>
            </a:p>
          </p:txBody>
        </p:sp>
        <p:cxnSp>
          <p:nvCxnSpPr>
            <p:cNvPr id="77" name="Straight Arrow Connector 76">
              <a:extLst>
                <a:ext uri="{FF2B5EF4-FFF2-40B4-BE49-F238E27FC236}">
                  <a16:creationId xmlns:a16="http://schemas.microsoft.com/office/drawing/2014/main" id="{2323403D-E428-064E-A67D-07A0F5E5F559}"/>
                </a:ext>
              </a:extLst>
            </p:cNvPr>
            <p:cNvCxnSpPr>
              <a:cxnSpLocks/>
            </p:cNvCxnSpPr>
            <p:nvPr/>
          </p:nvCxnSpPr>
          <p:spPr>
            <a:xfrm flipH="1">
              <a:off x="1852116" y="2736572"/>
              <a:ext cx="7257" cy="35710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B34E3E82-5281-6E4E-8EC9-EFB767A434DF}"/>
                </a:ext>
              </a:extLst>
            </p:cNvPr>
            <p:cNvCxnSpPr>
              <a:cxnSpLocks/>
              <a:stCxn id="76" idx="1"/>
              <a:endCxn id="55" idx="1"/>
            </p:cNvCxnSpPr>
            <p:nvPr/>
          </p:nvCxnSpPr>
          <p:spPr>
            <a:xfrm rot="16200000" flipH="1">
              <a:off x="2395677" y="4489271"/>
              <a:ext cx="126910" cy="1206770"/>
            </a:xfrm>
            <a:prstGeom prst="bentConnector2">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a:extLst>
                <a:ext uri="{FF2B5EF4-FFF2-40B4-BE49-F238E27FC236}">
                  <a16:creationId xmlns:a16="http://schemas.microsoft.com/office/drawing/2014/main" id="{15ACE987-F380-5942-AE85-018FDA73EAD8}"/>
                </a:ext>
              </a:extLst>
            </p:cNvPr>
            <p:cNvCxnSpPr>
              <a:cxnSpLocks/>
            </p:cNvCxnSpPr>
            <p:nvPr/>
          </p:nvCxnSpPr>
          <p:spPr>
            <a:xfrm flipV="1">
              <a:off x="2084347" y="3444654"/>
              <a:ext cx="1194356" cy="1814"/>
            </a:xfrm>
            <a:prstGeom prst="bentConnector3">
              <a:avLst>
                <a:gd name="adj1" fmla="val 50000"/>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90" name="Rectangle 89">
            <a:extLst>
              <a:ext uri="{FF2B5EF4-FFF2-40B4-BE49-F238E27FC236}">
                <a16:creationId xmlns:a16="http://schemas.microsoft.com/office/drawing/2014/main" id="{40D2AE7D-6FC9-754F-B2F7-137BC6926E4D}"/>
              </a:ext>
            </a:extLst>
          </p:cNvPr>
          <p:cNvSpPr/>
          <p:nvPr/>
        </p:nvSpPr>
        <p:spPr>
          <a:xfrm>
            <a:off x="1400091" y="2766385"/>
            <a:ext cx="4483103" cy="3582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eorgia" panose="02040502050405020303" pitchFamily="18" charset="0"/>
            </a:endParaRPr>
          </a:p>
        </p:txBody>
      </p:sp>
      <p:sp>
        <p:nvSpPr>
          <p:cNvPr id="91" name="Google Shape;385;p38">
            <a:extLst>
              <a:ext uri="{FF2B5EF4-FFF2-40B4-BE49-F238E27FC236}">
                <a16:creationId xmlns:a16="http://schemas.microsoft.com/office/drawing/2014/main" id="{6DE4AFA1-76A7-3C40-BABB-5C944143C8AD}"/>
              </a:ext>
            </a:extLst>
          </p:cNvPr>
          <p:cNvSpPr/>
          <p:nvPr/>
        </p:nvSpPr>
        <p:spPr>
          <a:xfrm>
            <a:off x="5988337" y="1108402"/>
            <a:ext cx="1124300" cy="1406589"/>
          </a:xfrm>
          <a:prstGeom prst="snip1Rect">
            <a:avLst>
              <a:gd name="adj" fmla="val 16667"/>
            </a:avLst>
          </a:prstGeom>
          <a:solidFill>
            <a:srgbClr val="D9D9D9"/>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Georgia" panose="02040502050405020303" pitchFamily="18" charset="0"/>
              </a:rPr>
              <a:t> Page X</a:t>
            </a:r>
            <a:endParaRPr sz="2400" i="1" dirty="0">
              <a:latin typeface="Georgia" panose="02040502050405020303" pitchFamily="18" charset="0"/>
            </a:endParaRPr>
          </a:p>
        </p:txBody>
      </p:sp>
      <p:sp>
        <p:nvSpPr>
          <p:cNvPr id="92" name="Rounded Rectangle 16">
            <a:extLst>
              <a:ext uri="{FF2B5EF4-FFF2-40B4-BE49-F238E27FC236}">
                <a16:creationId xmlns:a16="http://schemas.microsoft.com/office/drawing/2014/main" id="{63481080-224B-A647-8129-FECA77B4DE4B}"/>
              </a:ext>
            </a:extLst>
          </p:cNvPr>
          <p:cNvSpPr/>
          <p:nvPr/>
        </p:nvSpPr>
        <p:spPr>
          <a:xfrm>
            <a:off x="8493123" y="1202900"/>
            <a:ext cx="3524869" cy="1005733"/>
          </a:xfrm>
          <a:prstGeom prst="roundRect">
            <a:avLst/>
          </a:prstGeom>
          <a:solidFill>
            <a:srgbClr val="BE08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Georgia" panose="02040502050405020303" pitchFamily="18" charset="0"/>
              </a:rPr>
              <a:t>High storage and network overhead!</a:t>
            </a:r>
            <a:endParaRPr kumimoji="0" lang="en-US" sz="28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93" name="Google Shape;385;p38">
            <a:extLst>
              <a:ext uri="{FF2B5EF4-FFF2-40B4-BE49-F238E27FC236}">
                <a16:creationId xmlns:a16="http://schemas.microsoft.com/office/drawing/2014/main" id="{264A7ECE-2047-0843-9A32-18DF7F9ECBB5}"/>
              </a:ext>
            </a:extLst>
          </p:cNvPr>
          <p:cNvSpPr/>
          <p:nvPr/>
        </p:nvSpPr>
        <p:spPr>
          <a:xfrm>
            <a:off x="6001052" y="3242874"/>
            <a:ext cx="1124300" cy="839660"/>
          </a:xfrm>
          <a:prstGeom prst="snip1Rect">
            <a:avLst>
              <a:gd name="adj" fmla="val 16667"/>
            </a:avLst>
          </a:prstGeom>
          <a:solidFill>
            <a:srgbClr val="D9D9D9"/>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Georgia" panose="02040502050405020303" pitchFamily="18" charset="0"/>
              </a:rPr>
              <a:t>Delta</a:t>
            </a:r>
          </a:p>
          <a:p>
            <a:pPr marL="0" lvl="0" indent="0" algn="ctr" rtl="0">
              <a:spcBef>
                <a:spcPts val="0"/>
              </a:spcBef>
              <a:spcAft>
                <a:spcPts val="0"/>
              </a:spcAft>
              <a:buNone/>
            </a:pPr>
            <a:r>
              <a:rPr lang="en-US" sz="2000" dirty="0">
                <a:latin typeface="Georgia" panose="02040502050405020303" pitchFamily="18" charset="0"/>
              </a:rPr>
              <a:t>Page</a:t>
            </a:r>
            <a:endParaRPr sz="2000" dirty="0">
              <a:latin typeface="Georgia" panose="02040502050405020303" pitchFamily="18" charset="0"/>
            </a:endParaRPr>
          </a:p>
        </p:txBody>
      </p:sp>
      <p:cxnSp>
        <p:nvCxnSpPr>
          <p:cNvPr id="94" name="Straight Arrow Connector 93">
            <a:extLst>
              <a:ext uri="{FF2B5EF4-FFF2-40B4-BE49-F238E27FC236}">
                <a16:creationId xmlns:a16="http://schemas.microsoft.com/office/drawing/2014/main" id="{7CD9F9A8-B33D-B04A-AE45-B4F8442C177D}"/>
              </a:ext>
            </a:extLst>
          </p:cNvPr>
          <p:cNvCxnSpPr>
            <a:cxnSpLocks/>
            <a:stCxn id="91" idx="1"/>
            <a:endCxn id="93" idx="3"/>
          </p:cNvCxnSpPr>
          <p:nvPr/>
        </p:nvCxnSpPr>
        <p:spPr>
          <a:xfrm>
            <a:off x="6550487" y="2514991"/>
            <a:ext cx="12715" cy="72788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0396484-5EF0-014C-9027-1F55378D0400}"/>
              </a:ext>
            </a:extLst>
          </p:cNvPr>
          <p:cNvSpPr txBox="1"/>
          <p:nvPr/>
        </p:nvSpPr>
        <p:spPr>
          <a:xfrm>
            <a:off x="6660344" y="2663759"/>
            <a:ext cx="2164375" cy="369332"/>
          </a:xfrm>
          <a:prstGeom prst="rect">
            <a:avLst/>
          </a:prstGeom>
          <a:noFill/>
        </p:spPr>
        <p:txBody>
          <a:bodyPr wrap="none" rtlCol="0">
            <a:spAutoFit/>
          </a:bodyPr>
          <a:lstStyle/>
          <a:p>
            <a:pPr algn="l"/>
            <a:r>
              <a:rPr lang="en-US" dirty="0">
                <a:latin typeface="Georgia" panose="02040502050405020303" pitchFamily="18" charset="0"/>
              </a:rPr>
              <a:t>Delta compression!</a:t>
            </a:r>
          </a:p>
        </p:txBody>
      </p:sp>
      <p:sp>
        <p:nvSpPr>
          <p:cNvPr id="98" name="Rounded Rectangle 16">
            <a:extLst>
              <a:ext uri="{FF2B5EF4-FFF2-40B4-BE49-F238E27FC236}">
                <a16:creationId xmlns:a16="http://schemas.microsoft.com/office/drawing/2014/main" id="{E5F0C537-CD1F-6841-B407-C4A86066012A}"/>
              </a:ext>
            </a:extLst>
          </p:cNvPr>
          <p:cNvSpPr/>
          <p:nvPr/>
        </p:nvSpPr>
        <p:spPr>
          <a:xfrm>
            <a:off x="8496142" y="3154784"/>
            <a:ext cx="3524869" cy="1005733"/>
          </a:xfrm>
          <a:prstGeom prst="roundRect">
            <a:avLst/>
          </a:prstGeom>
          <a:solidFill>
            <a:srgbClr val="BE08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noProof="0" dirty="0">
                <a:solidFill>
                  <a:prstClr val="white"/>
                </a:solidFill>
                <a:latin typeface="Georgia" panose="02040502050405020303" pitchFamily="18" charset="0"/>
              </a:rPr>
              <a:t>Avoid data leakage!</a:t>
            </a:r>
            <a:endParaRPr kumimoji="0" lang="en-US" sz="2800" b="0" i="0" u="none" strike="noStrike" kern="1200" cap="none" spc="0" normalizeH="0" baseline="0" noProof="0" dirty="0">
              <a:ln>
                <a:noFill/>
              </a:ln>
              <a:solidFill>
                <a:prstClr val="white"/>
              </a:solidFill>
              <a:effectLst/>
              <a:uLnTx/>
              <a:uFillTx/>
              <a:latin typeface="Georgia" panose="02040502050405020303" pitchFamily="18" charset="0"/>
            </a:endParaRPr>
          </a:p>
        </p:txBody>
      </p:sp>
      <p:pic>
        <p:nvPicPr>
          <p:cNvPr id="99" name="Picture 2" descr="Encryption - Free computer icons">
            <a:extLst>
              <a:ext uri="{FF2B5EF4-FFF2-40B4-BE49-F238E27FC236}">
                <a16:creationId xmlns:a16="http://schemas.microsoft.com/office/drawing/2014/main" id="{86B6BCCE-284B-A442-B93F-02906B806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5616" y="4804878"/>
            <a:ext cx="940191" cy="940191"/>
          </a:xfrm>
          <a:prstGeom prst="rect">
            <a:avLst/>
          </a:prstGeom>
          <a:noFill/>
          <a:extLst>
            <a:ext uri="{909E8E84-426E-40DD-AFC4-6F175D3DCCD1}">
              <a14:hiddenFill xmlns:a14="http://schemas.microsoft.com/office/drawing/2010/main">
                <a:solidFill>
                  <a:srgbClr val="FFFFFF"/>
                </a:solidFill>
              </a14:hiddenFill>
            </a:ext>
          </a:extLst>
        </p:spPr>
      </p:pic>
      <p:cxnSp>
        <p:nvCxnSpPr>
          <p:cNvPr id="100" name="Straight Arrow Connector 99">
            <a:extLst>
              <a:ext uri="{FF2B5EF4-FFF2-40B4-BE49-F238E27FC236}">
                <a16:creationId xmlns:a16="http://schemas.microsoft.com/office/drawing/2014/main" id="{12D879CB-B722-5044-8C39-DFA02161A0DC}"/>
              </a:ext>
            </a:extLst>
          </p:cNvPr>
          <p:cNvCxnSpPr>
            <a:cxnSpLocks/>
            <a:stCxn id="93" idx="1"/>
            <a:endCxn id="99" idx="0"/>
          </p:cNvCxnSpPr>
          <p:nvPr/>
        </p:nvCxnSpPr>
        <p:spPr>
          <a:xfrm flipH="1">
            <a:off x="6555712" y="4082534"/>
            <a:ext cx="7490" cy="72234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7" name="Rounded Rectangle 16">
            <a:extLst>
              <a:ext uri="{FF2B5EF4-FFF2-40B4-BE49-F238E27FC236}">
                <a16:creationId xmlns:a16="http://schemas.microsoft.com/office/drawing/2014/main" id="{18867AD1-9E22-2C48-88D2-35D62F92D291}"/>
              </a:ext>
            </a:extLst>
          </p:cNvPr>
          <p:cNvSpPr/>
          <p:nvPr/>
        </p:nvSpPr>
        <p:spPr>
          <a:xfrm>
            <a:off x="8493123" y="4728745"/>
            <a:ext cx="3524869" cy="991979"/>
          </a:xfrm>
          <a:prstGeom prst="roundRect">
            <a:avLst/>
          </a:prstGeom>
          <a:solidFill>
            <a:srgbClr val="BE08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noProof="0" dirty="0">
                <a:solidFill>
                  <a:prstClr val="white"/>
                </a:solidFill>
                <a:latin typeface="Georgia" panose="02040502050405020303" pitchFamily="18" charset="0"/>
              </a:rPr>
              <a:t>Avoid performance interference!</a:t>
            </a:r>
            <a:endParaRPr kumimoji="0" lang="en-US" sz="28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108" name="TextBox 107">
            <a:extLst>
              <a:ext uri="{FF2B5EF4-FFF2-40B4-BE49-F238E27FC236}">
                <a16:creationId xmlns:a16="http://schemas.microsoft.com/office/drawing/2014/main" id="{DE3DB24E-3EBD-884A-8CE4-24593EDD0D72}"/>
              </a:ext>
            </a:extLst>
          </p:cNvPr>
          <p:cNvSpPr txBox="1"/>
          <p:nvPr/>
        </p:nvSpPr>
        <p:spPr>
          <a:xfrm>
            <a:off x="6706634" y="4263971"/>
            <a:ext cx="1893467" cy="369332"/>
          </a:xfrm>
          <a:prstGeom prst="rect">
            <a:avLst/>
          </a:prstGeom>
          <a:noFill/>
        </p:spPr>
        <p:txBody>
          <a:bodyPr wrap="none" rtlCol="0">
            <a:spAutoFit/>
          </a:bodyPr>
          <a:lstStyle/>
          <a:p>
            <a:pPr algn="l"/>
            <a:r>
              <a:rPr lang="en-US" dirty="0">
                <a:latin typeface="Georgia" panose="02040502050405020303" pitchFamily="18" charset="0"/>
              </a:rPr>
              <a:t>AES Encryption!</a:t>
            </a:r>
          </a:p>
        </p:txBody>
      </p:sp>
      <p:cxnSp>
        <p:nvCxnSpPr>
          <p:cNvPr id="109" name="Straight Arrow Connector 108">
            <a:extLst>
              <a:ext uri="{FF2B5EF4-FFF2-40B4-BE49-F238E27FC236}">
                <a16:creationId xmlns:a16="http://schemas.microsoft.com/office/drawing/2014/main" id="{5899FB59-1A57-4349-BAFB-E77ED212C4DE}"/>
              </a:ext>
            </a:extLst>
          </p:cNvPr>
          <p:cNvCxnSpPr>
            <a:cxnSpLocks/>
            <a:stCxn id="99" idx="3"/>
          </p:cNvCxnSpPr>
          <p:nvPr/>
        </p:nvCxnSpPr>
        <p:spPr>
          <a:xfrm>
            <a:off x="7025807" y="5274974"/>
            <a:ext cx="3173807"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F4328BA-3724-4C42-9923-67A9E5EADD92}"/>
              </a:ext>
            </a:extLst>
          </p:cNvPr>
          <p:cNvSpPr txBox="1"/>
          <p:nvPr/>
        </p:nvSpPr>
        <p:spPr>
          <a:xfrm>
            <a:off x="7125352" y="4950851"/>
            <a:ext cx="2961067" cy="369332"/>
          </a:xfrm>
          <a:prstGeom prst="rect">
            <a:avLst/>
          </a:prstGeom>
          <a:noFill/>
        </p:spPr>
        <p:txBody>
          <a:bodyPr wrap="none" rtlCol="0">
            <a:spAutoFit/>
          </a:bodyPr>
          <a:lstStyle/>
          <a:p>
            <a:pPr algn="l"/>
            <a:r>
              <a:rPr lang="en-US" dirty="0">
                <a:latin typeface="Georgia" panose="02040502050405020303" pitchFamily="18" charset="0"/>
              </a:rPr>
              <a:t>Transfer during idle cycles!</a:t>
            </a:r>
          </a:p>
        </p:txBody>
      </p:sp>
      <p:pic>
        <p:nvPicPr>
          <p:cNvPr id="113" name="Picture 10" descr="Cloud Backup - Data Management | Iron Mountain AU">
            <a:extLst>
              <a:ext uri="{FF2B5EF4-FFF2-40B4-BE49-F238E27FC236}">
                <a16:creationId xmlns:a16="http://schemas.microsoft.com/office/drawing/2014/main" id="{E306B755-41FA-234E-B045-5AA543FA53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27208" y="4769146"/>
            <a:ext cx="1089005" cy="1089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71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750" fill="hold"/>
                                        <p:tgtEl>
                                          <p:spTgt spid="89"/>
                                        </p:tgtEl>
                                      </p:cBhvr>
                                      <p:by x="60000" y="60000"/>
                                    </p:animScale>
                                  </p:childTnLst>
                                </p:cTn>
                              </p:par>
                            </p:childTnLst>
                          </p:cTn>
                        </p:par>
                        <p:par>
                          <p:cTn id="11" fill="hold">
                            <p:stCondLst>
                              <p:cond delay="750"/>
                            </p:stCondLst>
                            <p:childTnLst>
                              <p:par>
                                <p:cTn id="12" presetID="0" presetClass="path" presetSubtype="0" accel="50000" decel="50000" fill="hold" nodeType="afterEffect">
                                  <p:stCondLst>
                                    <p:cond delay="0"/>
                                  </p:stCondLst>
                                  <p:childTnLst>
                                    <p:animMotion origin="layout" path="M 4.16667E-6 -2.22222E-6 L -0.21966 -0.00277 " pathEditMode="relative" rAng="0" ptsTypes="AA">
                                      <p:cBhvr>
                                        <p:cTn id="13" dur="750" fill="hold"/>
                                        <p:tgtEl>
                                          <p:spTgt spid="89"/>
                                        </p:tgtEl>
                                        <p:attrNameLst>
                                          <p:attrName>ppt_x</p:attrName>
                                          <p:attrName>ppt_y</p:attrName>
                                        </p:attrNameLst>
                                      </p:cBhvr>
                                      <p:rCtr x="-9792" y="-139"/>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9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9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9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9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9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08"/>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0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0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0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1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9"/>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2" grpId="1" animBg="1"/>
      <p:bldP spid="93" grpId="0" animBg="1"/>
      <p:bldP spid="97" grpId="0"/>
      <p:bldP spid="98" grpId="0" animBg="1"/>
      <p:bldP spid="98" grpId="1" animBg="1"/>
      <p:bldP spid="107" grpId="0" animBg="1"/>
      <p:bldP spid="107" grpId="1" animBg="1"/>
      <p:bldP spid="108" grpId="0"/>
      <p:bldP spid="112"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cxnSp>
        <p:nvCxnSpPr>
          <p:cNvPr id="1062" name="Elbow Connector 1061">
            <a:extLst>
              <a:ext uri="{FF2B5EF4-FFF2-40B4-BE49-F238E27FC236}">
                <a16:creationId xmlns:a16="http://schemas.microsoft.com/office/drawing/2014/main" id="{D3008618-9040-9F47-8287-F66E940E9B74}"/>
              </a:ext>
            </a:extLst>
          </p:cNvPr>
          <p:cNvCxnSpPr>
            <a:cxnSpLocks/>
            <a:endCxn id="127" idx="0"/>
          </p:cNvCxnSpPr>
          <p:nvPr/>
        </p:nvCxnSpPr>
        <p:spPr>
          <a:xfrm rot="5400000">
            <a:off x="4917096" y="2055448"/>
            <a:ext cx="1544914" cy="781202"/>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0" name="Elbow Connector 1039">
            <a:extLst>
              <a:ext uri="{FF2B5EF4-FFF2-40B4-BE49-F238E27FC236}">
                <a16:creationId xmlns:a16="http://schemas.microsoft.com/office/drawing/2014/main" id="{DC3171FC-14E9-F847-865F-C83B94F5924B}"/>
              </a:ext>
            </a:extLst>
          </p:cNvPr>
          <p:cNvCxnSpPr>
            <a:cxnSpLocks/>
            <a:stCxn id="48" idx="1"/>
            <a:endCxn id="33" idx="3"/>
          </p:cNvCxnSpPr>
          <p:nvPr/>
        </p:nvCxnSpPr>
        <p:spPr>
          <a:xfrm rot="10800000" flipV="1">
            <a:off x="2914076" y="1343028"/>
            <a:ext cx="6028612" cy="2954361"/>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35</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Putting It All Together</a:t>
            </a:r>
            <a:endParaRPr lang="en-US" sz="4000" dirty="0">
              <a:solidFill>
                <a:schemeClr val="bg1"/>
              </a:solidFill>
              <a:latin typeface="Georgia"/>
              <a:ea typeface="Helvetica Neue Light"/>
              <a:cs typeface="Helvetica Neue Light"/>
            </a:endParaRPr>
          </a:p>
        </p:txBody>
      </p:sp>
      <p:sp>
        <p:nvSpPr>
          <p:cNvPr id="20" name="TextBox 19">
            <a:extLst>
              <a:ext uri="{FF2B5EF4-FFF2-40B4-BE49-F238E27FC236}">
                <a16:creationId xmlns:a16="http://schemas.microsoft.com/office/drawing/2014/main" id="{4E6D61AE-E581-B049-A797-4E3E6C8C4C23}"/>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
        <p:nvSpPr>
          <p:cNvPr id="7" name="AutoShape 10" descr="Amazon S3 Connector - Mule 4">
            <a:extLst>
              <a:ext uri="{FF2B5EF4-FFF2-40B4-BE49-F238E27FC236}">
                <a16:creationId xmlns:a16="http://schemas.microsoft.com/office/drawing/2014/main" id="{70B99A64-0047-5B49-A947-5266984DEE06}"/>
              </a:ext>
            </a:extLst>
          </p:cNvPr>
          <p:cNvSpPr>
            <a:spLocks noChangeAspect="1" noChangeArrowheads="1"/>
          </p:cNvSpPr>
          <p:nvPr/>
        </p:nvSpPr>
        <p:spPr bwMode="auto">
          <a:xfrm>
            <a:off x="5093057" y="356824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Rectangle 27">
            <a:extLst>
              <a:ext uri="{FF2B5EF4-FFF2-40B4-BE49-F238E27FC236}">
                <a16:creationId xmlns:a16="http://schemas.microsoft.com/office/drawing/2014/main" id="{40B28F25-DE2A-F249-A68B-CDE9D2390FFB}"/>
              </a:ext>
            </a:extLst>
          </p:cNvPr>
          <p:cNvSpPr/>
          <p:nvPr/>
        </p:nvSpPr>
        <p:spPr>
          <a:xfrm>
            <a:off x="831305" y="3656421"/>
            <a:ext cx="2084615"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2A9FCE2-4BE8-2F46-A94F-7112AF3A8E55}"/>
              </a:ext>
            </a:extLst>
          </p:cNvPr>
          <p:cNvSpPr/>
          <p:nvPr/>
        </p:nvSpPr>
        <p:spPr>
          <a:xfrm>
            <a:off x="822852" y="3650690"/>
            <a:ext cx="2084615"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FB0D98F-DBE9-F94C-AA42-7F44B750BCDD}"/>
              </a:ext>
            </a:extLst>
          </p:cNvPr>
          <p:cNvSpPr/>
          <p:nvPr/>
        </p:nvSpPr>
        <p:spPr>
          <a:xfrm>
            <a:off x="831305" y="4082152"/>
            <a:ext cx="2084615"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EE7E202-00F6-7F48-83A8-2448F73FAADD}"/>
              </a:ext>
            </a:extLst>
          </p:cNvPr>
          <p:cNvSpPr/>
          <p:nvPr/>
        </p:nvSpPr>
        <p:spPr>
          <a:xfrm>
            <a:off x="827618" y="3223941"/>
            <a:ext cx="2084615" cy="2066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42682C5-58F1-C94D-BD41-C4F2AF0CA856}"/>
              </a:ext>
            </a:extLst>
          </p:cNvPr>
          <p:cNvSpPr/>
          <p:nvPr/>
        </p:nvSpPr>
        <p:spPr>
          <a:xfrm>
            <a:off x="827617" y="3225483"/>
            <a:ext cx="2084615"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Z</a:t>
            </a:r>
          </a:p>
        </p:txBody>
      </p:sp>
      <p:sp>
        <p:nvSpPr>
          <p:cNvPr id="33" name="Rectangle 32">
            <a:extLst>
              <a:ext uri="{FF2B5EF4-FFF2-40B4-BE49-F238E27FC236}">
                <a16:creationId xmlns:a16="http://schemas.microsoft.com/office/drawing/2014/main" id="{2AE2842B-64E8-0744-801D-228D2A0704D6}"/>
              </a:ext>
            </a:extLst>
          </p:cNvPr>
          <p:cNvSpPr/>
          <p:nvPr/>
        </p:nvSpPr>
        <p:spPr>
          <a:xfrm>
            <a:off x="829461" y="4086896"/>
            <a:ext cx="2084615"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CEA6CA7B-A40F-2949-A024-610F480F47DA}"/>
              </a:ext>
            </a:extLst>
          </p:cNvPr>
          <p:cNvSpPr/>
          <p:nvPr/>
        </p:nvSpPr>
        <p:spPr>
          <a:xfrm>
            <a:off x="291558" y="5739018"/>
            <a:ext cx="429896"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525C4560-5D03-3242-88EF-BE4B5215271F}"/>
              </a:ext>
            </a:extLst>
          </p:cNvPr>
          <p:cNvSpPr txBox="1"/>
          <p:nvPr/>
        </p:nvSpPr>
        <p:spPr>
          <a:xfrm>
            <a:off x="770014" y="5764845"/>
            <a:ext cx="1184940" cy="369332"/>
          </a:xfrm>
          <a:prstGeom prst="rect">
            <a:avLst/>
          </a:prstGeom>
          <a:noFill/>
        </p:spPr>
        <p:txBody>
          <a:bodyPr wrap="none" rtlCol="0">
            <a:spAutoFit/>
          </a:bodyPr>
          <a:lstStyle/>
          <a:p>
            <a:r>
              <a:rPr lang="en-US" dirty="0">
                <a:latin typeface="Georgia" panose="02040502050405020303" pitchFamily="18" charset="0"/>
              </a:rPr>
              <a:t>Free Page</a:t>
            </a:r>
          </a:p>
        </p:txBody>
      </p:sp>
      <p:sp>
        <p:nvSpPr>
          <p:cNvPr id="36" name="Rectangle 35">
            <a:extLst>
              <a:ext uri="{FF2B5EF4-FFF2-40B4-BE49-F238E27FC236}">
                <a16:creationId xmlns:a16="http://schemas.microsoft.com/office/drawing/2014/main" id="{BD72C0EA-B803-2341-8B37-0DA342B98E5F}"/>
              </a:ext>
            </a:extLst>
          </p:cNvPr>
          <p:cNvSpPr/>
          <p:nvPr/>
        </p:nvSpPr>
        <p:spPr>
          <a:xfrm>
            <a:off x="2174973" y="5739018"/>
            <a:ext cx="429896"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9B514B92-A631-1F42-84B8-28A46C462E55}"/>
              </a:ext>
            </a:extLst>
          </p:cNvPr>
          <p:cNvSpPr txBox="1"/>
          <p:nvPr/>
        </p:nvSpPr>
        <p:spPr>
          <a:xfrm>
            <a:off x="2653432" y="5764845"/>
            <a:ext cx="1265090" cy="369332"/>
          </a:xfrm>
          <a:prstGeom prst="rect">
            <a:avLst/>
          </a:prstGeom>
          <a:noFill/>
        </p:spPr>
        <p:txBody>
          <a:bodyPr wrap="none" rtlCol="0">
            <a:spAutoFit/>
          </a:bodyPr>
          <a:lstStyle/>
          <a:p>
            <a:r>
              <a:rPr lang="en-US" dirty="0">
                <a:latin typeface="Georgia" panose="02040502050405020303" pitchFamily="18" charset="0"/>
              </a:rPr>
              <a:t>Valid Page</a:t>
            </a:r>
          </a:p>
        </p:txBody>
      </p:sp>
      <p:sp>
        <p:nvSpPr>
          <p:cNvPr id="38" name="Rectangle 37">
            <a:extLst>
              <a:ext uri="{FF2B5EF4-FFF2-40B4-BE49-F238E27FC236}">
                <a16:creationId xmlns:a16="http://schemas.microsoft.com/office/drawing/2014/main" id="{C841543F-CB8D-6249-8B2A-610A8ECCB410}"/>
              </a:ext>
            </a:extLst>
          </p:cNvPr>
          <p:cNvSpPr/>
          <p:nvPr/>
        </p:nvSpPr>
        <p:spPr>
          <a:xfrm>
            <a:off x="4164899" y="5739018"/>
            <a:ext cx="429896"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81308994-DCF0-7F44-9B51-4CA6610E313B}"/>
              </a:ext>
            </a:extLst>
          </p:cNvPr>
          <p:cNvSpPr txBox="1"/>
          <p:nvPr/>
        </p:nvSpPr>
        <p:spPr>
          <a:xfrm>
            <a:off x="4643358" y="5764845"/>
            <a:ext cx="1452642" cy="369332"/>
          </a:xfrm>
          <a:prstGeom prst="rect">
            <a:avLst/>
          </a:prstGeom>
          <a:noFill/>
        </p:spPr>
        <p:txBody>
          <a:bodyPr wrap="none" rtlCol="0">
            <a:spAutoFit/>
          </a:bodyPr>
          <a:lstStyle/>
          <a:p>
            <a:r>
              <a:rPr lang="en-US" dirty="0">
                <a:latin typeface="Georgia" panose="02040502050405020303" pitchFamily="18" charset="0"/>
              </a:rPr>
              <a:t>Invalid Page</a:t>
            </a:r>
          </a:p>
        </p:txBody>
      </p:sp>
      <p:sp>
        <p:nvSpPr>
          <p:cNvPr id="40" name="TextBox 39">
            <a:extLst>
              <a:ext uri="{FF2B5EF4-FFF2-40B4-BE49-F238E27FC236}">
                <a16:creationId xmlns:a16="http://schemas.microsoft.com/office/drawing/2014/main" id="{9C395B3A-9C1B-8D48-8C57-BF5D1B30C3AE}"/>
              </a:ext>
            </a:extLst>
          </p:cNvPr>
          <p:cNvSpPr txBox="1"/>
          <p:nvPr/>
        </p:nvSpPr>
        <p:spPr>
          <a:xfrm>
            <a:off x="1699526" y="3677127"/>
            <a:ext cx="348172" cy="369332"/>
          </a:xfrm>
          <a:prstGeom prst="rect">
            <a:avLst/>
          </a:prstGeom>
          <a:noFill/>
        </p:spPr>
        <p:txBody>
          <a:bodyPr wrap="none" rtlCol="0">
            <a:spAutoFit/>
          </a:bodyPr>
          <a:lstStyle/>
          <a:p>
            <a:r>
              <a:rPr lang="en-US" dirty="0">
                <a:latin typeface="Georgia" panose="02040502050405020303" pitchFamily="18" charset="0"/>
              </a:rPr>
              <a:t>X</a:t>
            </a:r>
          </a:p>
        </p:txBody>
      </p:sp>
      <p:sp>
        <p:nvSpPr>
          <p:cNvPr id="41" name="TextBox 40">
            <a:extLst>
              <a:ext uri="{FF2B5EF4-FFF2-40B4-BE49-F238E27FC236}">
                <a16:creationId xmlns:a16="http://schemas.microsoft.com/office/drawing/2014/main" id="{2AD494B8-E3E3-7048-80E3-F3C829FAA642}"/>
              </a:ext>
            </a:extLst>
          </p:cNvPr>
          <p:cNvSpPr txBox="1"/>
          <p:nvPr/>
        </p:nvSpPr>
        <p:spPr>
          <a:xfrm>
            <a:off x="1674679" y="4107941"/>
            <a:ext cx="397866" cy="369332"/>
          </a:xfrm>
          <a:prstGeom prst="rect">
            <a:avLst/>
          </a:prstGeom>
          <a:noFill/>
        </p:spPr>
        <p:txBody>
          <a:bodyPr wrap="none" rtlCol="0">
            <a:spAutoFit/>
          </a:bodyPr>
          <a:lstStyle/>
          <a:p>
            <a:r>
              <a:rPr lang="en-US" dirty="0">
                <a:latin typeface="Georgia" panose="02040502050405020303" pitchFamily="18" charset="0"/>
              </a:rPr>
              <a:t>X’</a:t>
            </a:r>
          </a:p>
        </p:txBody>
      </p:sp>
      <p:sp>
        <p:nvSpPr>
          <p:cNvPr id="42" name="TextBox 41">
            <a:extLst>
              <a:ext uri="{FF2B5EF4-FFF2-40B4-BE49-F238E27FC236}">
                <a16:creationId xmlns:a16="http://schemas.microsoft.com/office/drawing/2014/main" id="{F2A702D0-F633-E44B-87BB-11C1F1A96AA3}"/>
              </a:ext>
            </a:extLst>
          </p:cNvPr>
          <p:cNvSpPr txBox="1"/>
          <p:nvPr/>
        </p:nvSpPr>
        <p:spPr>
          <a:xfrm>
            <a:off x="1182919" y="5294984"/>
            <a:ext cx="1364476" cy="369332"/>
          </a:xfrm>
          <a:prstGeom prst="rect">
            <a:avLst/>
          </a:prstGeom>
          <a:noFill/>
        </p:spPr>
        <p:txBody>
          <a:bodyPr wrap="none" rtlCol="0">
            <a:spAutoFit/>
          </a:bodyPr>
          <a:lstStyle/>
          <a:p>
            <a:pPr algn="l"/>
            <a:r>
              <a:rPr lang="en-US" dirty="0">
                <a:latin typeface="Georgia" panose="02040502050405020303" pitchFamily="18" charset="0"/>
              </a:rPr>
              <a:t>Flash Block</a:t>
            </a:r>
          </a:p>
        </p:txBody>
      </p:sp>
      <p:sp>
        <p:nvSpPr>
          <p:cNvPr id="43" name="Rectangle 42">
            <a:extLst>
              <a:ext uri="{FF2B5EF4-FFF2-40B4-BE49-F238E27FC236}">
                <a16:creationId xmlns:a16="http://schemas.microsoft.com/office/drawing/2014/main" id="{07CF77BA-53AC-E645-A72C-B61C244D65A8}"/>
              </a:ext>
            </a:extLst>
          </p:cNvPr>
          <p:cNvSpPr/>
          <p:nvPr/>
        </p:nvSpPr>
        <p:spPr>
          <a:xfrm>
            <a:off x="829461" y="4884448"/>
            <a:ext cx="2084615"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ounded Rectangle 16">
            <a:extLst>
              <a:ext uri="{FF2B5EF4-FFF2-40B4-BE49-F238E27FC236}">
                <a16:creationId xmlns:a16="http://schemas.microsoft.com/office/drawing/2014/main" id="{F83B7481-4DA0-7748-AC55-78E8767BF6B4}"/>
              </a:ext>
            </a:extLst>
          </p:cNvPr>
          <p:cNvSpPr/>
          <p:nvPr/>
        </p:nvSpPr>
        <p:spPr>
          <a:xfrm>
            <a:off x="695310" y="967993"/>
            <a:ext cx="2519287" cy="7500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Georgia" panose="02040502050405020303" pitchFamily="18" charset="0"/>
              </a:rPr>
              <a:t>Write</a:t>
            </a:r>
            <a:endParaRPr kumimoji="0" lang="en-US" sz="28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48" name="Rounded Rectangle 16">
            <a:extLst>
              <a:ext uri="{FF2B5EF4-FFF2-40B4-BE49-F238E27FC236}">
                <a16:creationId xmlns:a16="http://schemas.microsoft.com/office/drawing/2014/main" id="{31FE677A-050B-8E4A-8227-071293C138CC}"/>
              </a:ext>
            </a:extLst>
          </p:cNvPr>
          <p:cNvSpPr/>
          <p:nvPr/>
        </p:nvSpPr>
        <p:spPr>
          <a:xfrm>
            <a:off x="8942688" y="967993"/>
            <a:ext cx="2519287" cy="7500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Georgia" panose="02040502050405020303" pitchFamily="18" charset="0"/>
              </a:rPr>
              <a:t>Read</a:t>
            </a:r>
            <a:endParaRPr kumimoji="0" lang="en-US" sz="28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49" name="Rounded Rectangle 16">
            <a:extLst>
              <a:ext uri="{FF2B5EF4-FFF2-40B4-BE49-F238E27FC236}">
                <a16:creationId xmlns:a16="http://schemas.microsoft.com/office/drawing/2014/main" id="{13CA0A99-A439-0349-A445-B0EF8CA18A09}"/>
              </a:ext>
            </a:extLst>
          </p:cNvPr>
          <p:cNvSpPr/>
          <p:nvPr/>
        </p:nvSpPr>
        <p:spPr>
          <a:xfrm>
            <a:off x="4818999" y="967993"/>
            <a:ext cx="2519287" cy="7500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Georgia" panose="02040502050405020303" pitchFamily="18" charset="0"/>
              </a:rPr>
              <a:t>Trim</a:t>
            </a:r>
            <a:endParaRPr kumimoji="0" lang="en-US" sz="28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50" name="Rectangle 49">
            <a:extLst>
              <a:ext uri="{FF2B5EF4-FFF2-40B4-BE49-F238E27FC236}">
                <a16:creationId xmlns:a16="http://schemas.microsoft.com/office/drawing/2014/main" id="{1B38D19C-6470-0844-BA99-02BE40C6C781}"/>
              </a:ext>
            </a:extLst>
          </p:cNvPr>
          <p:cNvSpPr/>
          <p:nvPr/>
        </p:nvSpPr>
        <p:spPr>
          <a:xfrm>
            <a:off x="3692685" y="2065788"/>
            <a:ext cx="1799925" cy="818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BBB5DBD5-11CB-CE47-926F-673EEAE811A2}"/>
              </a:ext>
            </a:extLst>
          </p:cNvPr>
          <p:cNvSpPr txBox="1"/>
          <p:nvPr/>
        </p:nvSpPr>
        <p:spPr>
          <a:xfrm>
            <a:off x="3702311" y="1748154"/>
            <a:ext cx="1568058" cy="369332"/>
          </a:xfrm>
          <a:prstGeom prst="rect">
            <a:avLst/>
          </a:prstGeom>
          <a:noFill/>
        </p:spPr>
        <p:txBody>
          <a:bodyPr wrap="square" rtlCol="0">
            <a:spAutoFit/>
          </a:bodyPr>
          <a:lstStyle/>
          <a:p>
            <a:pPr algn="l"/>
            <a:r>
              <a:rPr lang="en-US" dirty="0">
                <a:latin typeface="Georgia" panose="02040502050405020303" pitchFamily="18" charset="0"/>
              </a:rPr>
              <a:t>Bloom Filters</a:t>
            </a:r>
          </a:p>
        </p:txBody>
      </p:sp>
      <p:cxnSp>
        <p:nvCxnSpPr>
          <p:cNvPr id="52" name="Straight Connector 51">
            <a:extLst>
              <a:ext uri="{FF2B5EF4-FFF2-40B4-BE49-F238E27FC236}">
                <a16:creationId xmlns:a16="http://schemas.microsoft.com/office/drawing/2014/main" id="{BFEA5F38-7299-7F44-A312-B591E811C5A5}"/>
              </a:ext>
            </a:extLst>
          </p:cNvPr>
          <p:cNvCxnSpPr>
            <a:cxnSpLocks/>
          </p:cNvCxnSpPr>
          <p:nvPr/>
        </p:nvCxnSpPr>
        <p:spPr>
          <a:xfrm>
            <a:off x="3952567" y="2065788"/>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F72D538-C5D4-A241-BE96-00C3D8180E39}"/>
              </a:ext>
            </a:extLst>
          </p:cNvPr>
          <p:cNvCxnSpPr>
            <a:cxnSpLocks/>
          </p:cNvCxnSpPr>
          <p:nvPr/>
        </p:nvCxnSpPr>
        <p:spPr>
          <a:xfrm>
            <a:off x="4202568" y="2065788"/>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F47BBDB-3062-444D-8C12-E74002C7D6A7}"/>
              </a:ext>
            </a:extLst>
          </p:cNvPr>
          <p:cNvCxnSpPr>
            <a:cxnSpLocks/>
          </p:cNvCxnSpPr>
          <p:nvPr/>
        </p:nvCxnSpPr>
        <p:spPr>
          <a:xfrm>
            <a:off x="4431933" y="2065788"/>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D9A2832-22F1-154D-AB39-EDAB55E97855}"/>
              </a:ext>
            </a:extLst>
          </p:cNvPr>
          <p:cNvCxnSpPr>
            <a:cxnSpLocks/>
          </p:cNvCxnSpPr>
          <p:nvPr/>
        </p:nvCxnSpPr>
        <p:spPr>
          <a:xfrm>
            <a:off x="4675124" y="2065788"/>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DA72313-0E33-7C48-B32E-A035962CEB95}"/>
              </a:ext>
            </a:extLst>
          </p:cNvPr>
          <p:cNvCxnSpPr>
            <a:cxnSpLocks/>
          </p:cNvCxnSpPr>
          <p:nvPr/>
        </p:nvCxnSpPr>
        <p:spPr>
          <a:xfrm>
            <a:off x="4934529" y="2065788"/>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42DC24C-E5DC-414B-82D9-581586E6D23A}"/>
              </a:ext>
            </a:extLst>
          </p:cNvPr>
          <p:cNvCxnSpPr>
            <a:cxnSpLocks/>
          </p:cNvCxnSpPr>
          <p:nvPr/>
        </p:nvCxnSpPr>
        <p:spPr>
          <a:xfrm>
            <a:off x="5200418" y="2065788"/>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2EAA4436-5E65-7A43-989A-7104BFD34CC2}"/>
              </a:ext>
            </a:extLst>
          </p:cNvPr>
          <p:cNvCxnSpPr>
            <a:cxnSpLocks/>
          </p:cNvCxnSpPr>
          <p:nvPr/>
        </p:nvCxnSpPr>
        <p:spPr>
          <a:xfrm flipV="1">
            <a:off x="2892511" y="2881483"/>
            <a:ext cx="1676488" cy="898950"/>
          </a:xfrm>
          <a:prstGeom prst="bentConnector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18A9991-350A-A848-8650-023D3F454B6D}"/>
              </a:ext>
            </a:extLst>
          </p:cNvPr>
          <p:cNvSpPr txBox="1"/>
          <p:nvPr/>
        </p:nvSpPr>
        <p:spPr>
          <a:xfrm>
            <a:off x="3391168" y="3446813"/>
            <a:ext cx="622286" cy="369332"/>
          </a:xfrm>
          <a:prstGeom prst="rect">
            <a:avLst/>
          </a:prstGeom>
          <a:noFill/>
        </p:spPr>
        <p:txBody>
          <a:bodyPr wrap="square" rtlCol="0">
            <a:spAutoFit/>
          </a:bodyPr>
          <a:lstStyle/>
          <a:p>
            <a:pPr algn="l"/>
            <a:r>
              <a:rPr lang="en-US" dirty="0">
                <a:latin typeface="Georgia" panose="02040502050405020303" pitchFamily="18" charset="0"/>
              </a:rPr>
              <a:t>PPA</a:t>
            </a:r>
          </a:p>
        </p:txBody>
      </p:sp>
      <p:sp>
        <p:nvSpPr>
          <p:cNvPr id="60" name="Rectangle 59">
            <a:extLst>
              <a:ext uri="{FF2B5EF4-FFF2-40B4-BE49-F238E27FC236}">
                <a16:creationId xmlns:a16="http://schemas.microsoft.com/office/drawing/2014/main" id="{7A5AA615-112F-1A47-806B-D3039BFD3179}"/>
              </a:ext>
            </a:extLst>
          </p:cNvPr>
          <p:cNvSpPr/>
          <p:nvPr/>
        </p:nvSpPr>
        <p:spPr>
          <a:xfrm>
            <a:off x="4435980" y="2063337"/>
            <a:ext cx="239144" cy="818146"/>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686426A3-8892-844C-9134-FC19B3F8A53B}"/>
              </a:ext>
            </a:extLst>
          </p:cNvPr>
          <p:cNvPicPr>
            <a:picLocks noChangeAspect="1" noChangeArrowheads="1"/>
          </p:cNvPicPr>
          <p:nvPr/>
        </p:nvPicPr>
        <p:blipFill>
          <a:blip r:embed="rId3"/>
          <a:srcRect/>
          <a:stretch/>
        </p:blipFill>
        <p:spPr bwMode="auto">
          <a:xfrm>
            <a:off x="5780119" y="3246680"/>
            <a:ext cx="1241362" cy="1241362"/>
          </a:xfrm>
          <a:prstGeom prst="rect">
            <a:avLst/>
          </a:prstGeom>
          <a:noFill/>
          <a:extLst>
            <a:ext uri="{909E8E84-426E-40DD-AFC4-6F175D3DCCD1}">
              <a14:hiddenFill xmlns:a14="http://schemas.microsoft.com/office/drawing/2010/main">
                <a:solidFill>
                  <a:srgbClr val="FFFFFF"/>
                </a:solidFill>
              </a14:hiddenFill>
            </a:ext>
          </a:extLst>
        </p:spPr>
      </p:pic>
      <p:cxnSp>
        <p:nvCxnSpPr>
          <p:cNvPr id="1030" name="Straight Arrow Connector 1029">
            <a:extLst>
              <a:ext uri="{FF2B5EF4-FFF2-40B4-BE49-F238E27FC236}">
                <a16:creationId xmlns:a16="http://schemas.microsoft.com/office/drawing/2014/main" id="{11E1EF1D-1840-3342-B8F3-F7E2EA92EE3A}"/>
              </a:ext>
            </a:extLst>
          </p:cNvPr>
          <p:cNvCxnSpPr>
            <a:cxnSpLocks/>
            <a:stCxn id="29" idx="3"/>
            <a:endCxn id="70" idx="1"/>
          </p:cNvCxnSpPr>
          <p:nvPr/>
        </p:nvCxnSpPr>
        <p:spPr>
          <a:xfrm>
            <a:off x="2907467" y="3861184"/>
            <a:ext cx="2872652" cy="617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F0DED14-23BC-8A44-A887-DE0F56465C34}"/>
              </a:ext>
            </a:extLst>
          </p:cNvPr>
          <p:cNvCxnSpPr>
            <a:cxnSpLocks/>
          </p:cNvCxnSpPr>
          <p:nvPr/>
        </p:nvCxnSpPr>
        <p:spPr>
          <a:xfrm flipV="1">
            <a:off x="6405003" y="1704647"/>
            <a:ext cx="0" cy="152861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Cloud Backup - Data Management | Iron Mountain AU">
            <a:extLst>
              <a:ext uri="{FF2B5EF4-FFF2-40B4-BE49-F238E27FC236}">
                <a16:creationId xmlns:a16="http://schemas.microsoft.com/office/drawing/2014/main" id="{D21A2CF4-096A-6047-B71D-2AC41552AB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4103" y="860524"/>
            <a:ext cx="833393" cy="833393"/>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1CC52DE8-5CC2-3E43-9930-C5837334D68C}"/>
              </a:ext>
            </a:extLst>
          </p:cNvPr>
          <p:cNvSpPr/>
          <p:nvPr/>
        </p:nvSpPr>
        <p:spPr>
          <a:xfrm>
            <a:off x="9356481" y="2418552"/>
            <a:ext cx="1799925" cy="818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9E357B05-0214-A64C-AFF2-58F69DE9746A}"/>
              </a:ext>
            </a:extLst>
          </p:cNvPr>
          <p:cNvCxnSpPr>
            <a:cxnSpLocks/>
          </p:cNvCxnSpPr>
          <p:nvPr/>
        </p:nvCxnSpPr>
        <p:spPr>
          <a:xfrm>
            <a:off x="9616363" y="2418552"/>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87F3314-6639-4840-8E93-64FA6D72CD23}"/>
              </a:ext>
            </a:extLst>
          </p:cNvPr>
          <p:cNvCxnSpPr>
            <a:cxnSpLocks/>
          </p:cNvCxnSpPr>
          <p:nvPr/>
        </p:nvCxnSpPr>
        <p:spPr>
          <a:xfrm>
            <a:off x="9866364" y="2418552"/>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6FDBDAA-D5C2-2A4F-979C-CF424BB61DA3}"/>
              </a:ext>
            </a:extLst>
          </p:cNvPr>
          <p:cNvCxnSpPr>
            <a:cxnSpLocks/>
          </p:cNvCxnSpPr>
          <p:nvPr/>
        </p:nvCxnSpPr>
        <p:spPr>
          <a:xfrm>
            <a:off x="10095729" y="2418552"/>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B61D7EC-599B-C848-B4D1-546C0951C5AF}"/>
              </a:ext>
            </a:extLst>
          </p:cNvPr>
          <p:cNvCxnSpPr>
            <a:cxnSpLocks/>
          </p:cNvCxnSpPr>
          <p:nvPr/>
        </p:nvCxnSpPr>
        <p:spPr>
          <a:xfrm>
            <a:off x="10338920" y="2418552"/>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50867D4-6513-0E46-9DF9-E0EBCE27ABD9}"/>
              </a:ext>
            </a:extLst>
          </p:cNvPr>
          <p:cNvCxnSpPr>
            <a:cxnSpLocks/>
          </p:cNvCxnSpPr>
          <p:nvPr/>
        </p:nvCxnSpPr>
        <p:spPr>
          <a:xfrm>
            <a:off x="10598325" y="2418552"/>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9D7B45F-DEBF-C142-999B-D60EEF2FE9E6}"/>
              </a:ext>
            </a:extLst>
          </p:cNvPr>
          <p:cNvCxnSpPr>
            <a:cxnSpLocks/>
          </p:cNvCxnSpPr>
          <p:nvPr/>
        </p:nvCxnSpPr>
        <p:spPr>
          <a:xfrm>
            <a:off x="10864214" y="2418552"/>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55E3ECB9-728A-E64B-97E0-4CE8FBD62C07}"/>
              </a:ext>
            </a:extLst>
          </p:cNvPr>
          <p:cNvSpPr/>
          <p:nvPr/>
        </p:nvSpPr>
        <p:spPr>
          <a:xfrm>
            <a:off x="9367816" y="2415117"/>
            <a:ext cx="239144" cy="818146"/>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TextBox 1035">
            <a:extLst>
              <a:ext uri="{FF2B5EF4-FFF2-40B4-BE49-F238E27FC236}">
                <a16:creationId xmlns:a16="http://schemas.microsoft.com/office/drawing/2014/main" id="{74BA90B4-3E09-DB40-B568-62B3FC7FD938}"/>
              </a:ext>
            </a:extLst>
          </p:cNvPr>
          <p:cNvSpPr txBox="1"/>
          <p:nvPr/>
        </p:nvSpPr>
        <p:spPr>
          <a:xfrm>
            <a:off x="9579635" y="3251831"/>
            <a:ext cx="1406154" cy="369332"/>
          </a:xfrm>
          <a:prstGeom prst="rect">
            <a:avLst/>
          </a:prstGeom>
          <a:noFill/>
        </p:spPr>
        <p:txBody>
          <a:bodyPr wrap="none" rtlCol="0">
            <a:spAutoFit/>
          </a:bodyPr>
          <a:lstStyle/>
          <a:p>
            <a:pPr algn="l"/>
            <a:r>
              <a:rPr lang="en-US" dirty="0">
                <a:latin typeface="Georgia" panose="02040502050405020303" pitchFamily="18" charset="0"/>
              </a:rPr>
              <a:t>Read Buffer</a:t>
            </a:r>
          </a:p>
        </p:txBody>
      </p:sp>
      <p:cxnSp>
        <p:nvCxnSpPr>
          <p:cNvPr id="97" name="Straight Arrow Connector 96">
            <a:extLst>
              <a:ext uri="{FF2B5EF4-FFF2-40B4-BE49-F238E27FC236}">
                <a16:creationId xmlns:a16="http://schemas.microsoft.com/office/drawing/2014/main" id="{31F0ACE1-F244-0C4A-A053-C573CB504FA4}"/>
              </a:ext>
            </a:extLst>
          </p:cNvPr>
          <p:cNvCxnSpPr>
            <a:cxnSpLocks/>
            <a:endCxn id="116" idx="0"/>
          </p:cNvCxnSpPr>
          <p:nvPr/>
        </p:nvCxnSpPr>
        <p:spPr>
          <a:xfrm>
            <a:off x="6845993" y="1718908"/>
            <a:ext cx="0" cy="81159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99302CF7-D598-9244-B251-B7CF6C0C9C96}"/>
              </a:ext>
            </a:extLst>
          </p:cNvPr>
          <p:cNvSpPr/>
          <p:nvPr/>
        </p:nvSpPr>
        <p:spPr>
          <a:xfrm>
            <a:off x="6715086" y="2533938"/>
            <a:ext cx="1799925" cy="818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DED472A6-6B66-E445-9C4D-FF3B72651CB8}"/>
              </a:ext>
            </a:extLst>
          </p:cNvPr>
          <p:cNvSpPr txBox="1"/>
          <p:nvPr/>
        </p:nvSpPr>
        <p:spPr>
          <a:xfrm>
            <a:off x="7065888" y="2122201"/>
            <a:ext cx="1390124" cy="369332"/>
          </a:xfrm>
          <a:prstGeom prst="rect">
            <a:avLst/>
          </a:prstGeom>
          <a:noFill/>
        </p:spPr>
        <p:txBody>
          <a:bodyPr wrap="none" rtlCol="0">
            <a:spAutoFit/>
          </a:bodyPr>
          <a:lstStyle/>
          <a:p>
            <a:pPr algn="l"/>
            <a:r>
              <a:rPr lang="en-US" dirty="0">
                <a:latin typeface="Georgia" panose="02040502050405020303" pitchFamily="18" charset="0"/>
              </a:rPr>
              <a:t>Trim Buffer</a:t>
            </a:r>
          </a:p>
        </p:txBody>
      </p:sp>
      <p:cxnSp>
        <p:nvCxnSpPr>
          <p:cNvPr id="110" name="Straight Connector 109">
            <a:extLst>
              <a:ext uri="{FF2B5EF4-FFF2-40B4-BE49-F238E27FC236}">
                <a16:creationId xmlns:a16="http://schemas.microsoft.com/office/drawing/2014/main" id="{70429253-DF77-944D-B9EB-34FF5FC181F1}"/>
              </a:ext>
            </a:extLst>
          </p:cNvPr>
          <p:cNvCxnSpPr>
            <a:cxnSpLocks/>
          </p:cNvCxnSpPr>
          <p:nvPr/>
        </p:nvCxnSpPr>
        <p:spPr>
          <a:xfrm>
            <a:off x="6974968" y="2533938"/>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8F5EF15-C6C8-0540-9CC5-FCAD1F155DFC}"/>
              </a:ext>
            </a:extLst>
          </p:cNvPr>
          <p:cNvCxnSpPr>
            <a:cxnSpLocks/>
          </p:cNvCxnSpPr>
          <p:nvPr/>
        </p:nvCxnSpPr>
        <p:spPr>
          <a:xfrm>
            <a:off x="7224969" y="2533938"/>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ED145B6-B480-4F4A-9F11-DAB2897F2141}"/>
              </a:ext>
            </a:extLst>
          </p:cNvPr>
          <p:cNvCxnSpPr>
            <a:cxnSpLocks/>
          </p:cNvCxnSpPr>
          <p:nvPr/>
        </p:nvCxnSpPr>
        <p:spPr>
          <a:xfrm>
            <a:off x="7454334" y="2533938"/>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96275CB-D47E-4642-AB72-6C6CF894F0B1}"/>
              </a:ext>
            </a:extLst>
          </p:cNvPr>
          <p:cNvCxnSpPr>
            <a:cxnSpLocks/>
          </p:cNvCxnSpPr>
          <p:nvPr/>
        </p:nvCxnSpPr>
        <p:spPr>
          <a:xfrm>
            <a:off x="7697525" y="2533938"/>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9974B7F-538B-AD41-9F82-BAA11EEE7A81}"/>
              </a:ext>
            </a:extLst>
          </p:cNvPr>
          <p:cNvCxnSpPr>
            <a:cxnSpLocks/>
          </p:cNvCxnSpPr>
          <p:nvPr/>
        </p:nvCxnSpPr>
        <p:spPr>
          <a:xfrm>
            <a:off x="7956930" y="2533938"/>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3D3D2FD-BC74-AB4E-8876-4DCEED03CD11}"/>
              </a:ext>
            </a:extLst>
          </p:cNvPr>
          <p:cNvCxnSpPr>
            <a:cxnSpLocks/>
          </p:cNvCxnSpPr>
          <p:nvPr/>
        </p:nvCxnSpPr>
        <p:spPr>
          <a:xfrm>
            <a:off x="8222819" y="2533938"/>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7A36D7D0-8D75-144B-BD45-AA67B6406AF3}"/>
              </a:ext>
            </a:extLst>
          </p:cNvPr>
          <p:cNvSpPr/>
          <p:nvPr/>
        </p:nvSpPr>
        <p:spPr>
          <a:xfrm>
            <a:off x="6726421" y="2530503"/>
            <a:ext cx="239144" cy="818146"/>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AFBE4B2B-27A2-524D-BC30-4331A18D7130}"/>
              </a:ext>
            </a:extLst>
          </p:cNvPr>
          <p:cNvSpPr/>
          <p:nvPr/>
        </p:nvSpPr>
        <p:spPr>
          <a:xfrm>
            <a:off x="4256644" y="4053262"/>
            <a:ext cx="2084615"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132D0AD1-7D86-8B41-BAB8-4D38B493E8F2}"/>
              </a:ext>
            </a:extLst>
          </p:cNvPr>
          <p:cNvSpPr/>
          <p:nvPr/>
        </p:nvSpPr>
        <p:spPr>
          <a:xfrm>
            <a:off x="4256645" y="3216964"/>
            <a:ext cx="2084615" cy="2066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FBED7F30-6404-A942-81B7-99EDE6809351}"/>
              </a:ext>
            </a:extLst>
          </p:cNvPr>
          <p:cNvSpPr/>
          <p:nvPr/>
        </p:nvSpPr>
        <p:spPr>
          <a:xfrm>
            <a:off x="4256644" y="3218506"/>
            <a:ext cx="2084615" cy="4209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eorgia" panose="02040502050405020303" pitchFamily="18" charset="0"/>
            </a:endParaRPr>
          </a:p>
        </p:txBody>
      </p:sp>
      <p:sp>
        <p:nvSpPr>
          <p:cNvPr id="128" name="Rectangle 127">
            <a:extLst>
              <a:ext uri="{FF2B5EF4-FFF2-40B4-BE49-F238E27FC236}">
                <a16:creationId xmlns:a16="http://schemas.microsoft.com/office/drawing/2014/main" id="{A6F12034-9D69-3446-8A20-BB11B4B1D6AB}"/>
              </a:ext>
            </a:extLst>
          </p:cNvPr>
          <p:cNvSpPr/>
          <p:nvPr/>
        </p:nvSpPr>
        <p:spPr>
          <a:xfrm>
            <a:off x="4256644" y="4859442"/>
            <a:ext cx="2084615"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F044E2F7-3107-244A-BC6C-CAA4AC7C0A58}"/>
              </a:ext>
            </a:extLst>
          </p:cNvPr>
          <p:cNvSpPr/>
          <p:nvPr/>
        </p:nvSpPr>
        <p:spPr>
          <a:xfrm>
            <a:off x="4251877" y="4048494"/>
            <a:ext cx="2084615" cy="4209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38A92955-F574-B24D-B995-A29BD25F1B99}"/>
              </a:ext>
            </a:extLst>
          </p:cNvPr>
          <p:cNvSpPr/>
          <p:nvPr/>
        </p:nvSpPr>
        <p:spPr>
          <a:xfrm>
            <a:off x="4251879" y="4868962"/>
            <a:ext cx="2084615" cy="4209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Arrow Connector 136">
            <a:extLst>
              <a:ext uri="{FF2B5EF4-FFF2-40B4-BE49-F238E27FC236}">
                <a16:creationId xmlns:a16="http://schemas.microsoft.com/office/drawing/2014/main" id="{C9ED9817-3FCE-3040-A518-31946BA9E192}"/>
              </a:ext>
            </a:extLst>
          </p:cNvPr>
          <p:cNvCxnSpPr>
            <a:cxnSpLocks/>
            <a:endCxn id="88" idx="0"/>
          </p:cNvCxnSpPr>
          <p:nvPr/>
        </p:nvCxnSpPr>
        <p:spPr>
          <a:xfrm>
            <a:off x="9477211" y="1692054"/>
            <a:ext cx="10177" cy="72306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8" name="Elbow Connector 1057">
            <a:extLst>
              <a:ext uri="{FF2B5EF4-FFF2-40B4-BE49-F238E27FC236}">
                <a16:creationId xmlns:a16="http://schemas.microsoft.com/office/drawing/2014/main" id="{C9BE7D4B-405B-8A40-9EE4-0C20B4FA5B12}"/>
              </a:ext>
            </a:extLst>
          </p:cNvPr>
          <p:cNvCxnSpPr>
            <a:cxnSpLocks/>
            <a:stCxn id="49" idx="2"/>
            <a:endCxn id="32" idx="0"/>
          </p:cNvCxnSpPr>
          <p:nvPr/>
        </p:nvCxnSpPr>
        <p:spPr>
          <a:xfrm rot="5400000">
            <a:off x="3220575" y="367414"/>
            <a:ext cx="1507419" cy="4208718"/>
          </a:xfrm>
          <a:prstGeom prst="bentConnector3">
            <a:avLst>
              <a:gd name="adj1" fmla="val 50000"/>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CB6F90D9-4158-3744-8CE9-1B128596E043}"/>
              </a:ext>
            </a:extLst>
          </p:cNvPr>
          <p:cNvSpPr txBox="1"/>
          <p:nvPr/>
        </p:nvSpPr>
        <p:spPr>
          <a:xfrm>
            <a:off x="4306738" y="5325215"/>
            <a:ext cx="1877437" cy="369332"/>
          </a:xfrm>
          <a:prstGeom prst="rect">
            <a:avLst/>
          </a:prstGeom>
          <a:noFill/>
        </p:spPr>
        <p:txBody>
          <a:bodyPr wrap="none" rtlCol="0">
            <a:spAutoFit/>
          </a:bodyPr>
          <a:lstStyle/>
          <a:p>
            <a:pPr algn="l"/>
            <a:r>
              <a:rPr lang="en-US" dirty="0">
                <a:latin typeface="Georgia" panose="02040502050405020303" pitchFamily="18" charset="0"/>
              </a:rPr>
              <a:t>Free Flash Block</a:t>
            </a:r>
          </a:p>
        </p:txBody>
      </p:sp>
      <p:sp>
        <p:nvSpPr>
          <p:cNvPr id="1065" name="TextBox 1064">
            <a:extLst>
              <a:ext uri="{FF2B5EF4-FFF2-40B4-BE49-F238E27FC236}">
                <a16:creationId xmlns:a16="http://schemas.microsoft.com/office/drawing/2014/main" id="{F1B7614A-79C3-924C-9939-03F8036891CA}"/>
              </a:ext>
            </a:extLst>
          </p:cNvPr>
          <p:cNvSpPr txBox="1"/>
          <p:nvPr/>
        </p:nvSpPr>
        <p:spPr>
          <a:xfrm>
            <a:off x="5343252" y="4561715"/>
            <a:ext cx="2130711" cy="369332"/>
          </a:xfrm>
          <a:prstGeom prst="rect">
            <a:avLst/>
          </a:prstGeom>
          <a:noFill/>
        </p:spPr>
        <p:txBody>
          <a:bodyPr wrap="none" rtlCol="0">
            <a:spAutoFit/>
          </a:bodyPr>
          <a:lstStyle/>
          <a:p>
            <a:pPr algn="l"/>
            <a:r>
              <a:rPr lang="en-US" dirty="0">
                <a:latin typeface="Georgia" panose="02040502050405020303" pitchFamily="18" charset="0"/>
              </a:rPr>
              <a:t>Delta Compression</a:t>
            </a:r>
          </a:p>
        </p:txBody>
      </p:sp>
      <p:sp>
        <p:nvSpPr>
          <p:cNvPr id="1067" name="TextBox 1066">
            <a:extLst>
              <a:ext uri="{FF2B5EF4-FFF2-40B4-BE49-F238E27FC236}">
                <a16:creationId xmlns:a16="http://schemas.microsoft.com/office/drawing/2014/main" id="{7C6537EF-7AC8-7446-8ABA-A132EEAB89E8}"/>
              </a:ext>
            </a:extLst>
          </p:cNvPr>
          <p:cNvSpPr txBox="1"/>
          <p:nvPr/>
        </p:nvSpPr>
        <p:spPr>
          <a:xfrm>
            <a:off x="3050539" y="3778706"/>
            <a:ext cx="910827" cy="369332"/>
          </a:xfrm>
          <a:prstGeom prst="rect">
            <a:avLst/>
          </a:prstGeom>
          <a:noFill/>
        </p:spPr>
        <p:txBody>
          <a:bodyPr wrap="none" rtlCol="0">
            <a:spAutoFit/>
          </a:bodyPr>
          <a:lstStyle/>
          <a:p>
            <a:pPr algn="l"/>
            <a:r>
              <a:rPr lang="en-US" dirty="0">
                <a:latin typeface="Georgia" panose="02040502050405020303" pitchFamily="18" charset="0"/>
              </a:rPr>
              <a:t>Remap</a:t>
            </a:r>
          </a:p>
        </p:txBody>
      </p:sp>
      <p:sp>
        <p:nvSpPr>
          <p:cNvPr id="161" name="Right Arrow 160">
            <a:extLst>
              <a:ext uri="{FF2B5EF4-FFF2-40B4-BE49-F238E27FC236}">
                <a16:creationId xmlns:a16="http://schemas.microsoft.com/office/drawing/2014/main" id="{81D5322D-20A2-7C4E-B2D9-A914ECECEAB0}"/>
              </a:ext>
            </a:extLst>
          </p:cNvPr>
          <p:cNvSpPr/>
          <p:nvPr/>
        </p:nvSpPr>
        <p:spPr>
          <a:xfrm>
            <a:off x="2936747" y="4002763"/>
            <a:ext cx="1318298" cy="494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039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500"/>
                                        <p:tgtEl>
                                          <p:spTgt spid="5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3"/>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5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60"/>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030"/>
                                        </p:tgtEl>
                                        <p:attrNameLst>
                                          <p:attrName>style.visibility</p:attrName>
                                        </p:attrNameLst>
                                      </p:cBhvr>
                                      <p:to>
                                        <p:strVal val="visible"/>
                                      </p:to>
                                    </p:set>
                                    <p:animEffect transition="in" filter="wipe(left)">
                                      <p:cBhvr>
                                        <p:cTn id="40" dur="500"/>
                                        <p:tgtEl>
                                          <p:spTgt spid="1030"/>
                                        </p:tgtEl>
                                      </p:cBhvr>
                                    </p:animEffect>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0"/>
                                          </p:stCondLst>
                                        </p:cTn>
                                        <p:tgtEl>
                                          <p:spTgt spid="7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06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wipe(down)">
                                      <p:cBhvr>
                                        <p:cTn id="50" dur="500"/>
                                        <p:tgtEl>
                                          <p:spTgt spid="77"/>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8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0" nodeType="clickEffect" nodePh="1">
                                  <p:stCondLst>
                                    <p:cond delay="0"/>
                                  </p:stCondLst>
                                  <p:endCondLst>
                                    <p:cond evt="begin" delay="0">
                                      <p:tn val="56"/>
                                    </p:cond>
                                  </p:endCondLst>
                                  <p:childTnLst>
                                    <p:set>
                                      <p:cBhvr>
                                        <p:cTn id="57" dur="1" fill="hold">
                                          <p:stCondLst>
                                            <p:cond delay="0"/>
                                          </p:stCondLst>
                                        </p:cTn>
                                        <p:tgtEl>
                                          <p:spTgt spid="7"/>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065"/>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50"/>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51"/>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52"/>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53"/>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54"/>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55"/>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56"/>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57"/>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58"/>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59"/>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60"/>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70"/>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1030"/>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77"/>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80"/>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48"/>
                                        </p:tgtEl>
                                        <p:attrNameLst>
                                          <p:attrName>style.visibility</p:attrName>
                                        </p:attrNameLst>
                                      </p:cBhvr>
                                      <p:to>
                                        <p:strVal val="visible"/>
                                      </p:to>
                                    </p:set>
                                  </p:childTnLst>
                                </p:cTn>
                              </p:par>
                              <p:par>
                                <p:cTn id="94" presetID="22" presetClass="entr" presetSubtype="1" fill="hold" nodeType="withEffect">
                                  <p:stCondLst>
                                    <p:cond delay="0"/>
                                  </p:stCondLst>
                                  <p:childTnLst>
                                    <p:set>
                                      <p:cBhvr>
                                        <p:cTn id="95" dur="1" fill="hold">
                                          <p:stCondLst>
                                            <p:cond delay="0"/>
                                          </p:stCondLst>
                                        </p:cTn>
                                        <p:tgtEl>
                                          <p:spTgt spid="137"/>
                                        </p:tgtEl>
                                        <p:attrNameLst>
                                          <p:attrName>style.visibility</p:attrName>
                                        </p:attrNameLst>
                                      </p:cBhvr>
                                      <p:to>
                                        <p:strVal val="visible"/>
                                      </p:to>
                                    </p:set>
                                    <p:animEffect transition="in" filter="wipe(up)">
                                      <p:cBhvr>
                                        <p:cTn id="96" dur="500"/>
                                        <p:tgtEl>
                                          <p:spTgt spid="137"/>
                                        </p:tgtEl>
                                      </p:cBhvr>
                                    </p:animEffect>
                                  </p:childTnLst>
                                </p:cTn>
                              </p:par>
                              <p:par>
                                <p:cTn id="97" presetID="22" presetClass="entr" presetSubtype="1" fill="hold" nodeType="withEffect">
                                  <p:stCondLst>
                                    <p:cond delay="0"/>
                                  </p:stCondLst>
                                  <p:childTnLst>
                                    <p:set>
                                      <p:cBhvr>
                                        <p:cTn id="98" dur="1" fill="hold">
                                          <p:stCondLst>
                                            <p:cond delay="0"/>
                                          </p:stCondLst>
                                        </p:cTn>
                                        <p:tgtEl>
                                          <p:spTgt spid="1040"/>
                                        </p:tgtEl>
                                        <p:attrNameLst>
                                          <p:attrName>style.visibility</p:attrName>
                                        </p:attrNameLst>
                                      </p:cBhvr>
                                      <p:to>
                                        <p:strVal val="visible"/>
                                      </p:to>
                                    </p:set>
                                    <p:animEffect transition="in" filter="wipe(up)">
                                      <p:cBhvr>
                                        <p:cTn id="99" dur="500"/>
                                        <p:tgtEl>
                                          <p:spTgt spid="1040"/>
                                        </p:tgtEl>
                                      </p:cBhvr>
                                    </p:animEffect>
                                  </p:childTnLst>
                                </p:cTn>
                              </p:par>
                              <p:par>
                                <p:cTn id="100" presetID="1" presetClass="entr" presetSubtype="0" fill="hold" grpId="0" nodeType="withEffect">
                                  <p:stCondLst>
                                    <p:cond delay="0"/>
                                  </p:stCondLst>
                                  <p:childTnLst>
                                    <p:set>
                                      <p:cBhvr>
                                        <p:cTn id="101" dur="1" fill="hold">
                                          <p:stCondLst>
                                            <p:cond delay="0"/>
                                          </p:stCondLst>
                                        </p:cTn>
                                        <p:tgtEl>
                                          <p:spTgt spid="81"/>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82"/>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83"/>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84"/>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85"/>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88"/>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86"/>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87"/>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036"/>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xit" presetSubtype="0" fill="hold" grpId="1" nodeType="clickEffect">
                                  <p:stCondLst>
                                    <p:cond delay="0"/>
                                  </p:stCondLst>
                                  <p:childTnLst>
                                    <p:set>
                                      <p:cBhvr>
                                        <p:cTn id="121" dur="1" fill="hold">
                                          <p:stCondLst>
                                            <p:cond delay="0"/>
                                          </p:stCondLst>
                                        </p:cTn>
                                        <p:tgtEl>
                                          <p:spTgt spid="81"/>
                                        </p:tgtEl>
                                        <p:attrNameLst>
                                          <p:attrName>style.visibility</p:attrName>
                                        </p:attrNameLst>
                                      </p:cBhvr>
                                      <p:to>
                                        <p:strVal val="hidden"/>
                                      </p:to>
                                    </p:set>
                                  </p:childTnLst>
                                </p:cTn>
                              </p:par>
                              <p:par>
                                <p:cTn id="122" presetID="1" presetClass="exit" presetSubtype="0" fill="hold" nodeType="withEffect">
                                  <p:stCondLst>
                                    <p:cond delay="0"/>
                                  </p:stCondLst>
                                  <p:childTnLst>
                                    <p:set>
                                      <p:cBhvr>
                                        <p:cTn id="123" dur="1" fill="hold">
                                          <p:stCondLst>
                                            <p:cond delay="0"/>
                                          </p:stCondLst>
                                        </p:cTn>
                                        <p:tgtEl>
                                          <p:spTgt spid="82"/>
                                        </p:tgtEl>
                                        <p:attrNameLst>
                                          <p:attrName>style.visibility</p:attrName>
                                        </p:attrNameLst>
                                      </p:cBhvr>
                                      <p:to>
                                        <p:strVal val="hidden"/>
                                      </p:to>
                                    </p:set>
                                  </p:childTnLst>
                                </p:cTn>
                              </p:par>
                              <p:par>
                                <p:cTn id="124" presetID="1" presetClass="exit" presetSubtype="0" fill="hold" nodeType="withEffect">
                                  <p:stCondLst>
                                    <p:cond delay="0"/>
                                  </p:stCondLst>
                                  <p:childTnLst>
                                    <p:set>
                                      <p:cBhvr>
                                        <p:cTn id="125" dur="1" fill="hold">
                                          <p:stCondLst>
                                            <p:cond delay="0"/>
                                          </p:stCondLst>
                                        </p:cTn>
                                        <p:tgtEl>
                                          <p:spTgt spid="83"/>
                                        </p:tgtEl>
                                        <p:attrNameLst>
                                          <p:attrName>style.visibility</p:attrName>
                                        </p:attrNameLst>
                                      </p:cBhvr>
                                      <p:to>
                                        <p:strVal val="hidden"/>
                                      </p:to>
                                    </p:set>
                                  </p:childTnLst>
                                </p:cTn>
                              </p:par>
                              <p:par>
                                <p:cTn id="126" presetID="1" presetClass="exit" presetSubtype="0" fill="hold" nodeType="withEffect">
                                  <p:stCondLst>
                                    <p:cond delay="0"/>
                                  </p:stCondLst>
                                  <p:childTnLst>
                                    <p:set>
                                      <p:cBhvr>
                                        <p:cTn id="127" dur="1" fill="hold">
                                          <p:stCondLst>
                                            <p:cond delay="0"/>
                                          </p:stCondLst>
                                        </p:cTn>
                                        <p:tgtEl>
                                          <p:spTgt spid="84"/>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85"/>
                                        </p:tgtEl>
                                        <p:attrNameLst>
                                          <p:attrName>style.visibility</p:attrName>
                                        </p:attrNameLst>
                                      </p:cBhvr>
                                      <p:to>
                                        <p:strVal val="hidden"/>
                                      </p:to>
                                    </p:set>
                                  </p:childTnLst>
                                </p:cTn>
                              </p:par>
                              <p:par>
                                <p:cTn id="130" presetID="1" presetClass="exit" presetSubtype="0" fill="hold" nodeType="withEffect">
                                  <p:stCondLst>
                                    <p:cond delay="0"/>
                                  </p:stCondLst>
                                  <p:childTnLst>
                                    <p:set>
                                      <p:cBhvr>
                                        <p:cTn id="131" dur="1" fill="hold">
                                          <p:stCondLst>
                                            <p:cond delay="0"/>
                                          </p:stCondLst>
                                        </p:cTn>
                                        <p:tgtEl>
                                          <p:spTgt spid="86"/>
                                        </p:tgtEl>
                                        <p:attrNameLst>
                                          <p:attrName>style.visibility</p:attrName>
                                        </p:attrNameLst>
                                      </p:cBhvr>
                                      <p:to>
                                        <p:strVal val="hidden"/>
                                      </p:to>
                                    </p:set>
                                  </p:childTnLst>
                                </p:cTn>
                              </p:par>
                              <p:par>
                                <p:cTn id="132" presetID="1" presetClass="exit" presetSubtype="0" fill="hold" nodeType="withEffect">
                                  <p:stCondLst>
                                    <p:cond delay="0"/>
                                  </p:stCondLst>
                                  <p:childTnLst>
                                    <p:set>
                                      <p:cBhvr>
                                        <p:cTn id="133" dur="1" fill="hold">
                                          <p:stCondLst>
                                            <p:cond delay="0"/>
                                          </p:stCondLst>
                                        </p:cTn>
                                        <p:tgtEl>
                                          <p:spTgt spid="87"/>
                                        </p:tgtEl>
                                        <p:attrNameLst>
                                          <p:attrName>style.visibility</p:attrName>
                                        </p:attrNameLst>
                                      </p:cBhvr>
                                      <p:to>
                                        <p:strVal val="hidden"/>
                                      </p:to>
                                    </p:set>
                                  </p:childTnLst>
                                </p:cTn>
                              </p:par>
                              <p:par>
                                <p:cTn id="134" presetID="1" presetClass="exit" presetSubtype="0" fill="hold" grpId="1" nodeType="withEffect">
                                  <p:stCondLst>
                                    <p:cond delay="0"/>
                                  </p:stCondLst>
                                  <p:childTnLst>
                                    <p:set>
                                      <p:cBhvr>
                                        <p:cTn id="135" dur="1" fill="hold">
                                          <p:stCondLst>
                                            <p:cond delay="0"/>
                                          </p:stCondLst>
                                        </p:cTn>
                                        <p:tgtEl>
                                          <p:spTgt spid="88"/>
                                        </p:tgtEl>
                                        <p:attrNameLst>
                                          <p:attrName>style.visibility</p:attrName>
                                        </p:attrNameLst>
                                      </p:cBhvr>
                                      <p:to>
                                        <p:strVal val="hidden"/>
                                      </p:to>
                                    </p:set>
                                  </p:childTnLst>
                                </p:cTn>
                              </p:par>
                              <p:par>
                                <p:cTn id="136" presetID="1" presetClass="exit" presetSubtype="0" fill="hold" grpId="1" nodeType="withEffect">
                                  <p:stCondLst>
                                    <p:cond delay="0"/>
                                  </p:stCondLst>
                                  <p:childTnLst>
                                    <p:set>
                                      <p:cBhvr>
                                        <p:cTn id="137" dur="1" fill="hold">
                                          <p:stCondLst>
                                            <p:cond delay="0"/>
                                          </p:stCondLst>
                                        </p:cTn>
                                        <p:tgtEl>
                                          <p:spTgt spid="1036"/>
                                        </p:tgtEl>
                                        <p:attrNameLst>
                                          <p:attrName>style.visibility</p:attrName>
                                        </p:attrNameLst>
                                      </p:cBhvr>
                                      <p:to>
                                        <p:strVal val="hidden"/>
                                      </p:to>
                                    </p:set>
                                  </p:childTnLst>
                                </p:cTn>
                              </p:par>
                              <p:par>
                                <p:cTn id="138" presetID="1" presetClass="exit" presetSubtype="0" fill="hold" nodeType="withEffect">
                                  <p:stCondLst>
                                    <p:cond delay="0"/>
                                  </p:stCondLst>
                                  <p:childTnLst>
                                    <p:set>
                                      <p:cBhvr>
                                        <p:cTn id="139" dur="1" fill="hold">
                                          <p:stCondLst>
                                            <p:cond delay="0"/>
                                          </p:stCondLst>
                                        </p:cTn>
                                        <p:tgtEl>
                                          <p:spTgt spid="137"/>
                                        </p:tgtEl>
                                        <p:attrNameLst>
                                          <p:attrName>style.visibility</p:attrName>
                                        </p:attrNameLst>
                                      </p:cBhvr>
                                      <p:to>
                                        <p:strVal val="hidden"/>
                                      </p:to>
                                    </p:set>
                                  </p:childTnLst>
                                </p:cTn>
                              </p:par>
                              <p:par>
                                <p:cTn id="140" presetID="1" presetClass="exit" presetSubtype="0" fill="hold" nodeType="withEffect">
                                  <p:stCondLst>
                                    <p:cond delay="0"/>
                                  </p:stCondLst>
                                  <p:childTnLst>
                                    <p:set>
                                      <p:cBhvr>
                                        <p:cTn id="141" dur="1" fill="hold">
                                          <p:stCondLst>
                                            <p:cond delay="0"/>
                                          </p:stCondLst>
                                        </p:cTn>
                                        <p:tgtEl>
                                          <p:spTgt spid="1040"/>
                                        </p:tgtEl>
                                        <p:attrNameLst>
                                          <p:attrName>style.visibility</p:attrName>
                                        </p:attrNameLst>
                                      </p:cBhvr>
                                      <p:to>
                                        <p:strVal val="hidden"/>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nodeType="clickEffect">
                                  <p:stCondLst>
                                    <p:cond delay="0"/>
                                  </p:stCondLst>
                                  <p:childTnLst>
                                    <p:set>
                                      <p:cBhvr>
                                        <p:cTn id="145" dur="1" fill="hold">
                                          <p:stCondLst>
                                            <p:cond delay="0"/>
                                          </p:stCondLst>
                                        </p:cTn>
                                        <p:tgtEl>
                                          <p:spTgt spid="97"/>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108"/>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109"/>
                                        </p:tgtEl>
                                        <p:attrNameLst>
                                          <p:attrName>style.visibility</p:attrName>
                                        </p:attrNameLst>
                                      </p:cBhvr>
                                      <p:to>
                                        <p:strVal val="visible"/>
                                      </p:to>
                                    </p:set>
                                  </p:childTnLst>
                                </p:cTn>
                              </p:par>
                              <p:par>
                                <p:cTn id="150" presetID="1" presetClass="entr" presetSubtype="0" fill="hold" nodeType="withEffect">
                                  <p:stCondLst>
                                    <p:cond delay="0"/>
                                  </p:stCondLst>
                                  <p:childTnLst>
                                    <p:set>
                                      <p:cBhvr>
                                        <p:cTn id="151" dur="1" fill="hold">
                                          <p:stCondLst>
                                            <p:cond delay="0"/>
                                          </p:stCondLst>
                                        </p:cTn>
                                        <p:tgtEl>
                                          <p:spTgt spid="110"/>
                                        </p:tgtEl>
                                        <p:attrNameLst>
                                          <p:attrName>style.visibility</p:attrName>
                                        </p:attrNameLst>
                                      </p:cBhvr>
                                      <p:to>
                                        <p:strVal val="visible"/>
                                      </p:to>
                                    </p:set>
                                  </p:childTnLst>
                                </p:cTn>
                              </p:par>
                              <p:par>
                                <p:cTn id="152" presetID="1" presetClass="entr" presetSubtype="0" fill="hold" nodeType="withEffect">
                                  <p:stCondLst>
                                    <p:cond delay="0"/>
                                  </p:stCondLst>
                                  <p:childTnLst>
                                    <p:set>
                                      <p:cBhvr>
                                        <p:cTn id="153" dur="1" fill="hold">
                                          <p:stCondLst>
                                            <p:cond delay="0"/>
                                          </p:stCondLst>
                                        </p:cTn>
                                        <p:tgtEl>
                                          <p:spTgt spid="111"/>
                                        </p:tgtEl>
                                        <p:attrNameLst>
                                          <p:attrName>style.visibility</p:attrName>
                                        </p:attrNameLst>
                                      </p:cBhvr>
                                      <p:to>
                                        <p:strVal val="visible"/>
                                      </p:to>
                                    </p:set>
                                  </p:childTnLst>
                                </p:cTn>
                              </p:par>
                              <p:par>
                                <p:cTn id="154" presetID="1" presetClass="entr" presetSubtype="0" fill="hold" nodeType="withEffect">
                                  <p:stCondLst>
                                    <p:cond delay="0"/>
                                  </p:stCondLst>
                                  <p:childTnLst>
                                    <p:set>
                                      <p:cBhvr>
                                        <p:cTn id="155" dur="1" fill="hold">
                                          <p:stCondLst>
                                            <p:cond delay="0"/>
                                          </p:stCondLst>
                                        </p:cTn>
                                        <p:tgtEl>
                                          <p:spTgt spid="112"/>
                                        </p:tgtEl>
                                        <p:attrNameLst>
                                          <p:attrName>style.visibility</p:attrName>
                                        </p:attrNameLst>
                                      </p:cBhvr>
                                      <p:to>
                                        <p:strVal val="visible"/>
                                      </p:to>
                                    </p:set>
                                  </p:childTnLst>
                                </p:cTn>
                              </p:par>
                              <p:par>
                                <p:cTn id="156" presetID="1" presetClass="entr" presetSubtype="0" fill="hold" nodeType="withEffect">
                                  <p:stCondLst>
                                    <p:cond delay="0"/>
                                  </p:stCondLst>
                                  <p:childTnLst>
                                    <p:set>
                                      <p:cBhvr>
                                        <p:cTn id="157" dur="1" fill="hold">
                                          <p:stCondLst>
                                            <p:cond delay="0"/>
                                          </p:stCondLst>
                                        </p:cTn>
                                        <p:tgtEl>
                                          <p:spTgt spid="113"/>
                                        </p:tgtEl>
                                        <p:attrNameLst>
                                          <p:attrName>style.visibility</p:attrName>
                                        </p:attrNameLst>
                                      </p:cBhvr>
                                      <p:to>
                                        <p:strVal val="visible"/>
                                      </p:to>
                                    </p:set>
                                  </p:childTnLst>
                                </p:cTn>
                              </p:par>
                              <p:par>
                                <p:cTn id="158" presetID="1" presetClass="entr" presetSubtype="0" fill="hold" nodeType="withEffect">
                                  <p:stCondLst>
                                    <p:cond delay="0"/>
                                  </p:stCondLst>
                                  <p:childTnLst>
                                    <p:set>
                                      <p:cBhvr>
                                        <p:cTn id="159" dur="1" fill="hold">
                                          <p:stCondLst>
                                            <p:cond delay="0"/>
                                          </p:stCondLst>
                                        </p:cTn>
                                        <p:tgtEl>
                                          <p:spTgt spid="114"/>
                                        </p:tgtEl>
                                        <p:attrNameLst>
                                          <p:attrName>style.visibility</p:attrName>
                                        </p:attrNameLst>
                                      </p:cBhvr>
                                      <p:to>
                                        <p:strVal val="visible"/>
                                      </p:to>
                                    </p:set>
                                  </p:childTnLst>
                                </p:cTn>
                              </p:par>
                              <p:par>
                                <p:cTn id="160" presetID="1" presetClass="entr" presetSubtype="0" fill="hold" nodeType="withEffect">
                                  <p:stCondLst>
                                    <p:cond delay="0"/>
                                  </p:stCondLst>
                                  <p:childTnLst>
                                    <p:set>
                                      <p:cBhvr>
                                        <p:cTn id="161" dur="1" fill="hold">
                                          <p:stCondLst>
                                            <p:cond delay="0"/>
                                          </p:stCondLst>
                                        </p:cTn>
                                        <p:tgtEl>
                                          <p:spTgt spid="115"/>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116"/>
                                        </p:tgtEl>
                                        <p:attrNameLst>
                                          <p:attrName>style.visibility</p:attrName>
                                        </p:attrNameLst>
                                      </p:cBhvr>
                                      <p:to>
                                        <p:strVal val="visible"/>
                                      </p:to>
                                    </p:set>
                                  </p:childTnLst>
                                </p:cTn>
                              </p:par>
                              <p:par>
                                <p:cTn id="164" presetID="1" presetClass="entr" presetSubtype="0" fill="hold" grpId="0" nodeType="withEffect">
                                  <p:stCondLst>
                                    <p:cond delay="0"/>
                                  </p:stCondLst>
                                  <p:childTnLst>
                                    <p:set>
                                      <p:cBhvr>
                                        <p:cTn id="165" dur="1" fill="hold">
                                          <p:stCondLst>
                                            <p:cond delay="0"/>
                                          </p:stCondLst>
                                        </p:cTn>
                                        <p:tgtEl>
                                          <p:spTgt spid="49"/>
                                        </p:tgtEl>
                                        <p:attrNameLst>
                                          <p:attrName>style.visibility</p:attrName>
                                        </p:attrNameLst>
                                      </p:cBhvr>
                                      <p:to>
                                        <p:strVal val="visible"/>
                                      </p:to>
                                    </p:set>
                                  </p:childTnLst>
                                </p:cTn>
                              </p:par>
                              <p:par>
                                <p:cTn id="166" presetID="1" presetClass="entr" presetSubtype="0" fill="hold" nodeType="withEffect">
                                  <p:stCondLst>
                                    <p:cond delay="0"/>
                                  </p:stCondLst>
                                  <p:childTnLst>
                                    <p:set>
                                      <p:cBhvr>
                                        <p:cTn id="167" dur="1" fill="hold">
                                          <p:stCondLst>
                                            <p:cond delay="0"/>
                                          </p:stCondLst>
                                        </p:cTn>
                                        <p:tgtEl>
                                          <p:spTgt spid="1058"/>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grpId="0" nodeType="clickEffect">
                                  <p:stCondLst>
                                    <p:cond delay="0"/>
                                  </p:stCondLst>
                                  <p:childTnLst>
                                    <p:set>
                                      <p:cBhvr>
                                        <p:cTn id="171" dur="1" fill="hold">
                                          <p:stCondLst>
                                            <p:cond delay="0"/>
                                          </p:stCondLst>
                                        </p:cTn>
                                        <p:tgtEl>
                                          <p:spTgt spid="125"/>
                                        </p:tgtEl>
                                        <p:attrNameLst>
                                          <p:attrName>style.visibility</p:attrName>
                                        </p:attrNameLst>
                                      </p:cBhvr>
                                      <p:to>
                                        <p:strVal val="visible"/>
                                      </p:to>
                                    </p:set>
                                  </p:childTnLst>
                                </p:cTn>
                              </p:par>
                              <p:par>
                                <p:cTn id="172" presetID="1" presetClass="entr" presetSubtype="0" fill="hold" grpId="0" nodeType="withEffect">
                                  <p:stCondLst>
                                    <p:cond delay="0"/>
                                  </p:stCondLst>
                                  <p:childTnLst>
                                    <p:set>
                                      <p:cBhvr>
                                        <p:cTn id="173" dur="1" fill="hold">
                                          <p:stCondLst>
                                            <p:cond delay="0"/>
                                          </p:stCondLst>
                                        </p:cTn>
                                        <p:tgtEl>
                                          <p:spTgt spid="126"/>
                                        </p:tgtEl>
                                        <p:attrNameLst>
                                          <p:attrName>style.visibility</p:attrName>
                                        </p:attrNameLst>
                                      </p:cBhvr>
                                      <p:to>
                                        <p:strVal val="visible"/>
                                      </p:to>
                                    </p:set>
                                  </p:childTnLst>
                                </p:cTn>
                              </p:par>
                              <p:par>
                                <p:cTn id="174" presetID="1" presetClass="entr" presetSubtype="0" fill="hold" grpId="0" nodeType="withEffect">
                                  <p:stCondLst>
                                    <p:cond delay="0"/>
                                  </p:stCondLst>
                                  <p:childTnLst>
                                    <p:set>
                                      <p:cBhvr>
                                        <p:cTn id="175" dur="1" fill="hold">
                                          <p:stCondLst>
                                            <p:cond delay="0"/>
                                          </p:stCondLst>
                                        </p:cTn>
                                        <p:tgtEl>
                                          <p:spTgt spid="127"/>
                                        </p:tgtEl>
                                        <p:attrNameLst>
                                          <p:attrName>style.visibility</p:attrName>
                                        </p:attrNameLst>
                                      </p:cBhvr>
                                      <p:to>
                                        <p:strVal val="visible"/>
                                      </p:to>
                                    </p:set>
                                  </p:childTnLst>
                                </p:cTn>
                              </p:par>
                              <p:par>
                                <p:cTn id="176" presetID="1" presetClass="entr" presetSubtype="0" fill="hold" grpId="0" nodeType="withEffect">
                                  <p:stCondLst>
                                    <p:cond delay="0"/>
                                  </p:stCondLst>
                                  <p:childTnLst>
                                    <p:set>
                                      <p:cBhvr>
                                        <p:cTn id="177" dur="1" fill="hold">
                                          <p:stCondLst>
                                            <p:cond delay="0"/>
                                          </p:stCondLst>
                                        </p:cTn>
                                        <p:tgtEl>
                                          <p:spTgt spid="128"/>
                                        </p:tgtEl>
                                        <p:attrNameLst>
                                          <p:attrName>style.visibility</p:attrName>
                                        </p:attrNameLst>
                                      </p:cBhvr>
                                      <p:to>
                                        <p:strVal val="visible"/>
                                      </p:to>
                                    </p:set>
                                  </p:childTnLst>
                                </p:cTn>
                              </p:par>
                              <p:par>
                                <p:cTn id="178" presetID="1" presetClass="entr" presetSubtype="0" fill="hold" grpId="0" nodeType="withEffect">
                                  <p:stCondLst>
                                    <p:cond delay="0"/>
                                  </p:stCondLst>
                                  <p:childTnLst>
                                    <p:set>
                                      <p:cBhvr>
                                        <p:cTn id="179" dur="1" fill="hold">
                                          <p:stCondLst>
                                            <p:cond delay="0"/>
                                          </p:stCondLst>
                                        </p:cTn>
                                        <p:tgtEl>
                                          <p:spTgt spid="129"/>
                                        </p:tgtEl>
                                        <p:attrNameLst>
                                          <p:attrName>style.visibility</p:attrName>
                                        </p:attrNameLst>
                                      </p:cBhvr>
                                      <p:to>
                                        <p:strVal val="visible"/>
                                      </p:to>
                                    </p:set>
                                  </p:childTnLst>
                                </p:cTn>
                              </p:par>
                              <p:par>
                                <p:cTn id="180" presetID="1" presetClass="entr" presetSubtype="0" fill="hold" grpId="0" nodeType="withEffect">
                                  <p:stCondLst>
                                    <p:cond delay="0"/>
                                  </p:stCondLst>
                                  <p:childTnLst>
                                    <p:set>
                                      <p:cBhvr>
                                        <p:cTn id="181" dur="1" fill="hold">
                                          <p:stCondLst>
                                            <p:cond delay="0"/>
                                          </p:stCondLst>
                                        </p:cTn>
                                        <p:tgtEl>
                                          <p:spTgt spid="130"/>
                                        </p:tgtEl>
                                        <p:attrNameLst>
                                          <p:attrName>style.visibility</p:attrName>
                                        </p:attrNameLst>
                                      </p:cBhvr>
                                      <p:to>
                                        <p:strVal val="visible"/>
                                      </p:to>
                                    </p:set>
                                  </p:childTnLst>
                                </p:cTn>
                              </p:par>
                              <p:par>
                                <p:cTn id="182" presetID="1" presetClass="entr" presetSubtype="0" fill="hold" nodeType="withEffect">
                                  <p:stCondLst>
                                    <p:cond delay="0"/>
                                  </p:stCondLst>
                                  <p:childTnLst>
                                    <p:set>
                                      <p:cBhvr>
                                        <p:cTn id="183" dur="1" fill="hold">
                                          <p:stCondLst>
                                            <p:cond delay="0"/>
                                          </p:stCondLst>
                                        </p:cTn>
                                        <p:tgtEl>
                                          <p:spTgt spid="1062"/>
                                        </p:tgtEl>
                                        <p:attrNameLst>
                                          <p:attrName>style.visibility</p:attrName>
                                        </p:attrNameLst>
                                      </p:cBhvr>
                                      <p:to>
                                        <p:strVal val="visible"/>
                                      </p:to>
                                    </p:set>
                                  </p:childTnLst>
                                </p:cTn>
                              </p:par>
                              <p:par>
                                <p:cTn id="184" presetID="1" presetClass="entr" presetSubtype="0" fill="hold" grpId="0" nodeType="withEffect">
                                  <p:stCondLst>
                                    <p:cond delay="0"/>
                                  </p:stCondLst>
                                  <p:childTnLst>
                                    <p:set>
                                      <p:cBhvr>
                                        <p:cTn id="185" dur="1" fill="hold">
                                          <p:stCondLst>
                                            <p:cond delay="0"/>
                                          </p:stCondLst>
                                        </p:cTn>
                                        <p:tgtEl>
                                          <p:spTgt spid="157"/>
                                        </p:tgtEl>
                                        <p:attrNameLst>
                                          <p:attrName>style.visibility</p:attrName>
                                        </p:attrNameLst>
                                      </p:cBhvr>
                                      <p:to>
                                        <p:strVal val="visible"/>
                                      </p:to>
                                    </p:set>
                                  </p:childTnLst>
                                </p:cTn>
                              </p:par>
                              <p:par>
                                <p:cTn id="186" presetID="1" presetClass="entr" presetSubtype="0" fill="hold" grpId="0" nodeType="withEffect">
                                  <p:stCondLst>
                                    <p:cond delay="0"/>
                                  </p:stCondLst>
                                  <p:childTnLst>
                                    <p:set>
                                      <p:cBhvr>
                                        <p:cTn id="187" dur="1" fill="hold">
                                          <p:stCondLst>
                                            <p:cond delay="0"/>
                                          </p:stCondLst>
                                        </p:cTn>
                                        <p:tgtEl>
                                          <p:spTgt spid="1067"/>
                                        </p:tgtEl>
                                        <p:attrNameLst>
                                          <p:attrName>style.visibility</p:attrName>
                                        </p:attrNameLst>
                                      </p:cBhvr>
                                      <p:to>
                                        <p:strVal val="visible"/>
                                      </p:to>
                                    </p:set>
                                  </p:childTnLst>
                                </p:cTn>
                              </p:par>
                              <p:par>
                                <p:cTn id="188" presetID="1" presetClass="entr" presetSubtype="0" fill="hold" grpId="1" nodeType="withEffect">
                                  <p:stCondLst>
                                    <p:cond delay="0"/>
                                  </p:stCondLst>
                                  <p:childTnLst>
                                    <p:set>
                                      <p:cBhvr>
                                        <p:cTn id="189" dur="1" fill="hold">
                                          <p:stCondLst>
                                            <p:cond delay="0"/>
                                          </p:stCondLst>
                                        </p:cTn>
                                        <p:tgtEl>
                                          <p:spTgt spid="161"/>
                                        </p:tgtEl>
                                        <p:attrNameLst>
                                          <p:attrName>style.visibility</p:attrName>
                                        </p:attrNameLst>
                                      </p:cBhvr>
                                      <p:to>
                                        <p:strVal val="visible"/>
                                      </p:to>
                                    </p:set>
                                  </p:childTnLst>
                                </p:cTn>
                              </p:par>
                              <p:par>
                                <p:cTn id="190" presetID="1" presetClass="exit" presetSubtype="0" fill="hold" nodeType="withEffect">
                                  <p:stCondLst>
                                    <p:cond delay="0"/>
                                  </p:stCondLst>
                                  <p:childTnLst>
                                    <p:set>
                                      <p:cBhvr>
                                        <p:cTn id="191" dur="1" fill="hold">
                                          <p:stCondLst>
                                            <p:cond delay="0"/>
                                          </p:stCondLst>
                                        </p:cTn>
                                        <p:tgtEl>
                                          <p:spTgt spid="1058"/>
                                        </p:tgtEl>
                                        <p:attrNameLst>
                                          <p:attrName>style.visibility</p:attrName>
                                        </p:attrNameLst>
                                      </p:cBhvr>
                                      <p:to>
                                        <p:strVal val="hidden"/>
                                      </p:to>
                                    </p:set>
                                  </p:childTnLst>
                                </p:cTn>
                              </p:par>
                            </p:childTnLst>
                          </p:cTn>
                        </p:par>
                      </p:childTnLst>
                    </p:cTn>
                  </p:par>
                  <p:par>
                    <p:cTn id="192" fill="hold">
                      <p:stCondLst>
                        <p:cond delay="indefinite"/>
                      </p:stCondLst>
                      <p:childTnLst>
                        <p:par>
                          <p:cTn id="193" fill="hold">
                            <p:stCondLst>
                              <p:cond delay="0"/>
                            </p:stCondLst>
                            <p:childTnLst>
                              <p:par>
                                <p:cTn id="194" presetID="1" presetClass="emph" presetSubtype="2" fill="hold" nodeType="clickEffect">
                                  <p:stCondLst>
                                    <p:cond delay="0"/>
                                  </p:stCondLst>
                                  <p:childTnLst>
                                    <p:animClr clrSpc="rgb" dir="cw">
                                      <p:cBhvr>
                                        <p:cTn id="195" dur="500" fill="hold"/>
                                        <p:tgtEl>
                                          <p:spTgt spid="30"/>
                                        </p:tgtEl>
                                        <p:attrNameLst>
                                          <p:attrName>fillcolor</p:attrName>
                                        </p:attrNameLst>
                                      </p:cBhvr>
                                      <p:to>
                                        <a:schemeClr val="bg2"/>
                                      </p:to>
                                    </p:animClr>
                                    <p:set>
                                      <p:cBhvr>
                                        <p:cTn id="196" dur="500" fill="hold"/>
                                        <p:tgtEl>
                                          <p:spTgt spid="30"/>
                                        </p:tgtEl>
                                        <p:attrNameLst>
                                          <p:attrName>fill.type</p:attrName>
                                        </p:attrNameLst>
                                      </p:cBhvr>
                                      <p:to>
                                        <p:strVal val="solid"/>
                                      </p:to>
                                    </p:set>
                                    <p:set>
                                      <p:cBhvr>
                                        <p:cTn id="197" dur="500" fill="hold"/>
                                        <p:tgtEl>
                                          <p:spTgt spid="3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9" grpId="0" animBg="1"/>
      <p:bldP spid="30" grpId="0" animBg="1"/>
      <p:bldP spid="41" grpId="0"/>
      <p:bldP spid="48" grpId="0" animBg="1"/>
      <p:bldP spid="49" grpId="0" animBg="1"/>
      <p:bldP spid="50" grpId="0" animBg="1"/>
      <p:bldP spid="50" grpId="1" animBg="1"/>
      <p:bldP spid="51" grpId="0"/>
      <p:bldP spid="51" grpId="1"/>
      <p:bldP spid="59" grpId="0"/>
      <p:bldP spid="59" grpId="1"/>
      <p:bldP spid="60" grpId="0" animBg="1"/>
      <p:bldP spid="60" grpId="1" animBg="1"/>
      <p:bldP spid="81" grpId="0" animBg="1"/>
      <p:bldP spid="81" grpId="1" animBg="1"/>
      <p:bldP spid="88" grpId="0" animBg="1"/>
      <p:bldP spid="88" grpId="1" animBg="1"/>
      <p:bldP spid="1036" grpId="0"/>
      <p:bldP spid="1036" grpId="1"/>
      <p:bldP spid="108" grpId="0" animBg="1"/>
      <p:bldP spid="109" grpId="0"/>
      <p:bldP spid="116" grpId="0" animBg="1"/>
      <p:bldP spid="125" grpId="0" animBg="1"/>
      <p:bldP spid="126" grpId="0" animBg="1"/>
      <p:bldP spid="127" grpId="0" animBg="1"/>
      <p:bldP spid="128" grpId="0" animBg="1"/>
      <p:bldP spid="129" grpId="0" animBg="1"/>
      <p:bldP spid="130" grpId="0" animBg="1"/>
      <p:bldP spid="157" grpId="0"/>
      <p:bldP spid="1065" grpId="0"/>
      <p:bldP spid="1065" grpId="1"/>
      <p:bldP spid="1067" grpId="0"/>
      <p:bldP spid="161" grpId="1"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36</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rPr>
              <a:t>Zero Data Loss Recovery</a:t>
            </a:r>
          </a:p>
        </p:txBody>
      </p:sp>
      <p:sp>
        <p:nvSpPr>
          <p:cNvPr id="6" name="Rectangle 5">
            <a:extLst>
              <a:ext uri="{FF2B5EF4-FFF2-40B4-BE49-F238E27FC236}">
                <a16:creationId xmlns:a16="http://schemas.microsoft.com/office/drawing/2014/main" id="{58027CD5-285D-E84A-9A65-DABE5FA0D608}"/>
              </a:ext>
            </a:extLst>
          </p:cNvPr>
          <p:cNvSpPr/>
          <p:nvPr/>
        </p:nvSpPr>
        <p:spPr>
          <a:xfrm>
            <a:off x="841079" y="3236538"/>
            <a:ext cx="2084615" cy="420987"/>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D40D913-368E-F249-9711-6A6092215684}"/>
              </a:ext>
            </a:extLst>
          </p:cNvPr>
          <p:cNvSpPr/>
          <p:nvPr/>
        </p:nvSpPr>
        <p:spPr>
          <a:xfrm>
            <a:off x="841080" y="2400240"/>
            <a:ext cx="2084615" cy="2066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9516790-35FD-E44B-A3BB-E06747DCD414}"/>
              </a:ext>
            </a:extLst>
          </p:cNvPr>
          <p:cNvSpPr/>
          <p:nvPr/>
        </p:nvSpPr>
        <p:spPr>
          <a:xfrm>
            <a:off x="841079" y="2401782"/>
            <a:ext cx="2084615"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A</a:t>
            </a:r>
          </a:p>
        </p:txBody>
      </p:sp>
      <p:sp>
        <p:nvSpPr>
          <p:cNvPr id="9" name="Rectangle 8">
            <a:extLst>
              <a:ext uri="{FF2B5EF4-FFF2-40B4-BE49-F238E27FC236}">
                <a16:creationId xmlns:a16="http://schemas.microsoft.com/office/drawing/2014/main" id="{DA34B449-3543-4040-A0BF-4299BA12DD86}"/>
              </a:ext>
            </a:extLst>
          </p:cNvPr>
          <p:cNvSpPr/>
          <p:nvPr/>
        </p:nvSpPr>
        <p:spPr>
          <a:xfrm>
            <a:off x="841079" y="4042718"/>
            <a:ext cx="2084615"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14A3548-7513-7349-A212-BC53DCFD48D1}"/>
              </a:ext>
            </a:extLst>
          </p:cNvPr>
          <p:cNvSpPr txBox="1"/>
          <p:nvPr/>
        </p:nvSpPr>
        <p:spPr>
          <a:xfrm>
            <a:off x="1730940" y="3256959"/>
            <a:ext cx="348172" cy="369332"/>
          </a:xfrm>
          <a:prstGeom prst="rect">
            <a:avLst/>
          </a:prstGeom>
          <a:noFill/>
        </p:spPr>
        <p:txBody>
          <a:bodyPr wrap="none" rtlCol="0">
            <a:spAutoFit/>
          </a:bodyPr>
          <a:lstStyle/>
          <a:p>
            <a:r>
              <a:rPr lang="en-US" dirty="0">
                <a:latin typeface="Georgia" panose="02040502050405020303" pitchFamily="18" charset="0"/>
              </a:rPr>
              <a:t>X</a:t>
            </a:r>
          </a:p>
        </p:txBody>
      </p:sp>
      <p:sp>
        <p:nvSpPr>
          <p:cNvPr id="11" name="Rectangle 10">
            <a:extLst>
              <a:ext uri="{FF2B5EF4-FFF2-40B4-BE49-F238E27FC236}">
                <a16:creationId xmlns:a16="http://schemas.microsoft.com/office/drawing/2014/main" id="{9C689E7C-DCFD-4D49-A8EF-07F1B56BB751}"/>
              </a:ext>
            </a:extLst>
          </p:cNvPr>
          <p:cNvSpPr/>
          <p:nvPr/>
        </p:nvSpPr>
        <p:spPr>
          <a:xfrm>
            <a:off x="836314" y="4052238"/>
            <a:ext cx="2084615"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723C02F-29D0-2342-AC98-E3D5ACEF9DE5}"/>
              </a:ext>
            </a:extLst>
          </p:cNvPr>
          <p:cNvSpPr txBox="1"/>
          <p:nvPr/>
        </p:nvSpPr>
        <p:spPr>
          <a:xfrm>
            <a:off x="1738956" y="4082895"/>
            <a:ext cx="327334" cy="369332"/>
          </a:xfrm>
          <a:prstGeom prst="rect">
            <a:avLst/>
          </a:prstGeom>
          <a:noFill/>
        </p:spPr>
        <p:txBody>
          <a:bodyPr wrap="none" rtlCol="0">
            <a:spAutoFit/>
          </a:bodyPr>
          <a:lstStyle/>
          <a:p>
            <a:r>
              <a:rPr lang="en-US" dirty="0">
                <a:latin typeface="Georgia" panose="02040502050405020303" pitchFamily="18" charset="0"/>
              </a:rPr>
              <a:t>Y</a:t>
            </a:r>
          </a:p>
        </p:txBody>
      </p:sp>
      <p:sp>
        <p:nvSpPr>
          <p:cNvPr id="13" name="TextBox 12">
            <a:extLst>
              <a:ext uri="{FF2B5EF4-FFF2-40B4-BE49-F238E27FC236}">
                <a16:creationId xmlns:a16="http://schemas.microsoft.com/office/drawing/2014/main" id="{1919510D-395B-8141-9CD7-099B0CBC110F}"/>
              </a:ext>
            </a:extLst>
          </p:cNvPr>
          <p:cNvSpPr txBox="1"/>
          <p:nvPr/>
        </p:nvSpPr>
        <p:spPr>
          <a:xfrm>
            <a:off x="1196383" y="1985542"/>
            <a:ext cx="1364476" cy="369332"/>
          </a:xfrm>
          <a:prstGeom prst="rect">
            <a:avLst/>
          </a:prstGeom>
          <a:noFill/>
        </p:spPr>
        <p:txBody>
          <a:bodyPr wrap="none" rtlCol="0">
            <a:spAutoFit/>
          </a:bodyPr>
          <a:lstStyle/>
          <a:p>
            <a:pPr algn="l"/>
            <a:r>
              <a:rPr lang="en-US" dirty="0">
                <a:latin typeface="Georgia" panose="02040502050405020303" pitchFamily="18" charset="0"/>
              </a:rPr>
              <a:t>Flash Block</a:t>
            </a:r>
          </a:p>
        </p:txBody>
      </p:sp>
      <p:cxnSp>
        <p:nvCxnSpPr>
          <p:cNvPr id="17" name="Straight Connector 16">
            <a:extLst>
              <a:ext uri="{FF2B5EF4-FFF2-40B4-BE49-F238E27FC236}">
                <a16:creationId xmlns:a16="http://schemas.microsoft.com/office/drawing/2014/main" id="{5338F93D-88D8-0445-B7AE-9542FF24E7A8}"/>
              </a:ext>
            </a:extLst>
          </p:cNvPr>
          <p:cNvCxnSpPr>
            <a:cxnSpLocks/>
          </p:cNvCxnSpPr>
          <p:nvPr/>
        </p:nvCxnSpPr>
        <p:spPr>
          <a:xfrm flipH="1">
            <a:off x="529766" y="4473225"/>
            <a:ext cx="306548" cy="417549"/>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399E0DD-EFF2-2743-B6A4-421144305FD0}"/>
              </a:ext>
            </a:extLst>
          </p:cNvPr>
          <p:cNvCxnSpPr>
            <a:cxnSpLocks/>
          </p:cNvCxnSpPr>
          <p:nvPr/>
        </p:nvCxnSpPr>
        <p:spPr>
          <a:xfrm>
            <a:off x="2920929" y="4452227"/>
            <a:ext cx="551144" cy="41571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9B15B55-D889-984A-A57F-AD7218DD132A}"/>
              </a:ext>
            </a:extLst>
          </p:cNvPr>
          <p:cNvSpPr/>
          <p:nvPr/>
        </p:nvSpPr>
        <p:spPr>
          <a:xfrm>
            <a:off x="529766" y="4884064"/>
            <a:ext cx="791145"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LPA</a:t>
            </a:r>
          </a:p>
        </p:txBody>
      </p:sp>
      <p:sp>
        <p:nvSpPr>
          <p:cNvPr id="26" name="Rectangle 25">
            <a:extLst>
              <a:ext uri="{FF2B5EF4-FFF2-40B4-BE49-F238E27FC236}">
                <a16:creationId xmlns:a16="http://schemas.microsoft.com/office/drawing/2014/main" id="{44AB8615-1335-CA47-8D27-1AF2E0CE55C1}"/>
              </a:ext>
            </a:extLst>
          </p:cNvPr>
          <p:cNvSpPr/>
          <p:nvPr/>
        </p:nvSpPr>
        <p:spPr>
          <a:xfrm>
            <a:off x="2680928" y="4884285"/>
            <a:ext cx="791145"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PPA</a:t>
            </a:r>
          </a:p>
        </p:txBody>
      </p:sp>
      <p:sp>
        <p:nvSpPr>
          <p:cNvPr id="27" name="Rectangle 26">
            <a:extLst>
              <a:ext uri="{FF2B5EF4-FFF2-40B4-BE49-F238E27FC236}">
                <a16:creationId xmlns:a16="http://schemas.microsoft.com/office/drawing/2014/main" id="{CBE9188A-B0F4-3946-B538-9324FAF5E2EC}"/>
              </a:ext>
            </a:extLst>
          </p:cNvPr>
          <p:cNvSpPr/>
          <p:nvPr/>
        </p:nvSpPr>
        <p:spPr>
          <a:xfrm>
            <a:off x="1332147" y="4886994"/>
            <a:ext cx="1337545"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Timestamp</a:t>
            </a:r>
          </a:p>
        </p:txBody>
      </p:sp>
      <p:cxnSp>
        <p:nvCxnSpPr>
          <p:cNvPr id="30" name="Elbow Connector 29">
            <a:extLst>
              <a:ext uri="{FF2B5EF4-FFF2-40B4-BE49-F238E27FC236}">
                <a16:creationId xmlns:a16="http://schemas.microsoft.com/office/drawing/2014/main" id="{BCC52A44-2207-E045-A361-C039B99920F5}"/>
              </a:ext>
            </a:extLst>
          </p:cNvPr>
          <p:cNvCxnSpPr>
            <a:cxnSpLocks/>
            <a:stCxn id="26" idx="3"/>
          </p:cNvCxnSpPr>
          <p:nvPr/>
        </p:nvCxnSpPr>
        <p:spPr>
          <a:xfrm flipH="1" flipV="1">
            <a:off x="2925695" y="3565199"/>
            <a:ext cx="546378" cy="1529580"/>
          </a:xfrm>
          <a:prstGeom prst="bentConnector4">
            <a:avLst>
              <a:gd name="adj1" fmla="val -41839"/>
              <a:gd name="adj2" fmla="val 100014"/>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8AC5AAC9-74D1-934C-9DF7-992F6425E359}"/>
              </a:ext>
            </a:extLst>
          </p:cNvPr>
          <p:cNvSpPr/>
          <p:nvPr/>
        </p:nvSpPr>
        <p:spPr>
          <a:xfrm>
            <a:off x="4460782" y="4290137"/>
            <a:ext cx="991899" cy="498956"/>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769451F-883F-5A4B-A200-465E43F9A130}"/>
              </a:ext>
            </a:extLst>
          </p:cNvPr>
          <p:cNvSpPr txBox="1"/>
          <p:nvPr/>
        </p:nvSpPr>
        <p:spPr>
          <a:xfrm>
            <a:off x="4415218" y="4364644"/>
            <a:ext cx="1037463" cy="369332"/>
          </a:xfrm>
          <a:prstGeom prst="rect">
            <a:avLst/>
          </a:prstGeom>
          <a:noFill/>
        </p:spPr>
        <p:txBody>
          <a:bodyPr wrap="none" rtlCol="0">
            <a:spAutoFit/>
          </a:bodyPr>
          <a:lstStyle/>
          <a:p>
            <a:pPr algn="l"/>
            <a:r>
              <a:rPr lang="en-US" dirty="0">
                <a:latin typeface="Georgia" panose="02040502050405020303" pitchFamily="18" charset="0"/>
              </a:rPr>
              <a:t># Deltas</a:t>
            </a:r>
          </a:p>
        </p:txBody>
      </p:sp>
      <p:sp>
        <p:nvSpPr>
          <p:cNvPr id="38" name="Rectangle 37">
            <a:extLst>
              <a:ext uri="{FF2B5EF4-FFF2-40B4-BE49-F238E27FC236}">
                <a16:creationId xmlns:a16="http://schemas.microsoft.com/office/drawing/2014/main" id="{D604BA39-23C8-9142-B0AF-13D31050D1BA}"/>
              </a:ext>
            </a:extLst>
          </p:cNvPr>
          <p:cNvSpPr/>
          <p:nvPr/>
        </p:nvSpPr>
        <p:spPr>
          <a:xfrm>
            <a:off x="5454957" y="4290137"/>
            <a:ext cx="991899" cy="498956"/>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AC93B97B-666C-F049-B95E-A2781A61EF5C}"/>
              </a:ext>
            </a:extLst>
          </p:cNvPr>
          <p:cNvSpPr txBox="1"/>
          <p:nvPr/>
        </p:nvSpPr>
        <p:spPr>
          <a:xfrm>
            <a:off x="5452681" y="4364644"/>
            <a:ext cx="898003" cy="369332"/>
          </a:xfrm>
          <a:prstGeom prst="rect">
            <a:avLst/>
          </a:prstGeom>
          <a:noFill/>
        </p:spPr>
        <p:txBody>
          <a:bodyPr wrap="none" rtlCol="0">
            <a:spAutoFit/>
          </a:bodyPr>
          <a:lstStyle/>
          <a:p>
            <a:pPr algn="l"/>
            <a:r>
              <a:rPr lang="en-US" dirty="0">
                <a:latin typeface="Georgia" panose="02040502050405020303" pitchFamily="18" charset="0"/>
              </a:rPr>
              <a:t>Offsets</a:t>
            </a:r>
          </a:p>
        </p:txBody>
      </p:sp>
      <p:sp>
        <p:nvSpPr>
          <p:cNvPr id="40" name="Rectangle 39">
            <a:extLst>
              <a:ext uri="{FF2B5EF4-FFF2-40B4-BE49-F238E27FC236}">
                <a16:creationId xmlns:a16="http://schemas.microsoft.com/office/drawing/2014/main" id="{A8E6C934-5700-8B4C-B028-1430055AE310}"/>
              </a:ext>
            </a:extLst>
          </p:cNvPr>
          <p:cNvSpPr/>
          <p:nvPr/>
        </p:nvSpPr>
        <p:spPr>
          <a:xfrm>
            <a:off x="6439813" y="4290402"/>
            <a:ext cx="669139" cy="49895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7CD6367-C1C6-5C43-92BB-9B4BE78DAF35}"/>
              </a:ext>
            </a:extLst>
          </p:cNvPr>
          <p:cNvSpPr txBox="1"/>
          <p:nvPr/>
        </p:nvSpPr>
        <p:spPr>
          <a:xfrm>
            <a:off x="6488269" y="4364644"/>
            <a:ext cx="620683" cy="369332"/>
          </a:xfrm>
          <a:prstGeom prst="rect">
            <a:avLst/>
          </a:prstGeom>
          <a:noFill/>
        </p:spPr>
        <p:txBody>
          <a:bodyPr wrap="none" rtlCol="0">
            <a:spAutoFit/>
          </a:bodyPr>
          <a:lstStyle/>
          <a:p>
            <a:pPr algn="l"/>
            <a:r>
              <a:rPr lang="en-US" dirty="0">
                <a:latin typeface="Georgia" panose="02040502050405020303" pitchFamily="18" charset="0"/>
              </a:rPr>
              <a:t>LPA</a:t>
            </a:r>
          </a:p>
        </p:txBody>
      </p:sp>
      <p:sp>
        <p:nvSpPr>
          <p:cNvPr id="42" name="Rectangle 41">
            <a:extLst>
              <a:ext uri="{FF2B5EF4-FFF2-40B4-BE49-F238E27FC236}">
                <a16:creationId xmlns:a16="http://schemas.microsoft.com/office/drawing/2014/main" id="{B3848AB7-5421-0841-A1D5-EB0B47F09650}"/>
              </a:ext>
            </a:extLst>
          </p:cNvPr>
          <p:cNvSpPr/>
          <p:nvPr/>
        </p:nvSpPr>
        <p:spPr>
          <a:xfrm>
            <a:off x="7108952" y="4290137"/>
            <a:ext cx="669139" cy="49895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03C7D3AC-2A07-5246-9AB6-8DE6CD7208DE}"/>
              </a:ext>
            </a:extLst>
          </p:cNvPr>
          <p:cNvSpPr txBox="1"/>
          <p:nvPr/>
        </p:nvSpPr>
        <p:spPr>
          <a:xfrm>
            <a:off x="7157408" y="4364379"/>
            <a:ext cx="622286" cy="369332"/>
          </a:xfrm>
          <a:prstGeom prst="rect">
            <a:avLst/>
          </a:prstGeom>
          <a:noFill/>
        </p:spPr>
        <p:txBody>
          <a:bodyPr wrap="none" rtlCol="0">
            <a:spAutoFit/>
          </a:bodyPr>
          <a:lstStyle/>
          <a:p>
            <a:pPr algn="l"/>
            <a:r>
              <a:rPr lang="en-US" dirty="0">
                <a:latin typeface="Georgia" panose="02040502050405020303" pitchFamily="18" charset="0"/>
              </a:rPr>
              <a:t>PPA</a:t>
            </a:r>
          </a:p>
        </p:txBody>
      </p:sp>
      <p:sp>
        <p:nvSpPr>
          <p:cNvPr id="44" name="Rectangle 43">
            <a:extLst>
              <a:ext uri="{FF2B5EF4-FFF2-40B4-BE49-F238E27FC236}">
                <a16:creationId xmlns:a16="http://schemas.microsoft.com/office/drawing/2014/main" id="{542C344A-E6A6-5E43-ACD3-49A0AAB26584}"/>
              </a:ext>
            </a:extLst>
          </p:cNvPr>
          <p:cNvSpPr/>
          <p:nvPr/>
        </p:nvSpPr>
        <p:spPr>
          <a:xfrm>
            <a:off x="7778091" y="4286249"/>
            <a:ext cx="669139" cy="49895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A1D7CF2-5A50-BF48-81BC-184421687AA1}"/>
              </a:ext>
            </a:extLst>
          </p:cNvPr>
          <p:cNvSpPr txBox="1"/>
          <p:nvPr/>
        </p:nvSpPr>
        <p:spPr>
          <a:xfrm>
            <a:off x="7870937" y="4369369"/>
            <a:ext cx="457176" cy="369332"/>
          </a:xfrm>
          <a:prstGeom prst="rect">
            <a:avLst/>
          </a:prstGeom>
          <a:noFill/>
        </p:spPr>
        <p:txBody>
          <a:bodyPr wrap="none" rtlCol="0">
            <a:spAutoFit/>
          </a:bodyPr>
          <a:lstStyle/>
          <a:p>
            <a:pPr algn="l"/>
            <a:r>
              <a:rPr lang="en-US" dirty="0">
                <a:latin typeface="Georgia" panose="02040502050405020303" pitchFamily="18" charset="0"/>
              </a:rPr>
              <a:t>TS</a:t>
            </a:r>
          </a:p>
        </p:txBody>
      </p:sp>
      <p:sp>
        <p:nvSpPr>
          <p:cNvPr id="47" name="Rectangle 46">
            <a:extLst>
              <a:ext uri="{FF2B5EF4-FFF2-40B4-BE49-F238E27FC236}">
                <a16:creationId xmlns:a16="http://schemas.microsoft.com/office/drawing/2014/main" id="{54F1A294-A03B-E045-9C98-7BC4C91D69D4}"/>
              </a:ext>
            </a:extLst>
          </p:cNvPr>
          <p:cNvSpPr/>
          <p:nvPr/>
        </p:nvSpPr>
        <p:spPr>
          <a:xfrm>
            <a:off x="8447230" y="4286249"/>
            <a:ext cx="669139" cy="49895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8F7F3333-3621-E940-BCFC-70160E018A32}"/>
              </a:ext>
            </a:extLst>
          </p:cNvPr>
          <p:cNvSpPr txBox="1"/>
          <p:nvPr/>
        </p:nvSpPr>
        <p:spPr>
          <a:xfrm>
            <a:off x="8507541" y="4369369"/>
            <a:ext cx="534121" cy="369332"/>
          </a:xfrm>
          <a:prstGeom prst="rect">
            <a:avLst/>
          </a:prstGeom>
          <a:noFill/>
        </p:spPr>
        <p:txBody>
          <a:bodyPr wrap="none" rtlCol="0">
            <a:spAutoFit/>
          </a:bodyPr>
          <a:lstStyle/>
          <a:p>
            <a:pPr algn="l"/>
            <a:r>
              <a:rPr lang="en-US" dirty="0">
                <a:latin typeface="Georgia" panose="02040502050405020303" pitchFamily="18" charset="0"/>
              </a:rPr>
              <a:t>Ref</a:t>
            </a:r>
          </a:p>
        </p:txBody>
      </p:sp>
      <p:sp>
        <p:nvSpPr>
          <p:cNvPr id="49" name="Rectangle 48">
            <a:extLst>
              <a:ext uri="{FF2B5EF4-FFF2-40B4-BE49-F238E27FC236}">
                <a16:creationId xmlns:a16="http://schemas.microsoft.com/office/drawing/2014/main" id="{05607930-3E1E-5A49-A7B2-1D036F34C100}"/>
              </a:ext>
            </a:extLst>
          </p:cNvPr>
          <p:cNvSpPr/>
          <p:nvPr/>
        </p:nvSpPr>
        <p:spPr>
          <a:xfrm>
            <a:off x="9116369" y="4286670"/>
            <a:ext cx="669139" cy="49895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AC2A583D-21C0-6440-95AA-27492FCD7B59}"/>
              </a:ext>
            </a:extLst>
          </p:cNvPr>
          <p:cNvSpPr txBox="1"/>
          <p:nvPr/>
        </p:nvSpPr>
        <p:spPr>
          <a:xfrm>
            <a:off x="9084491" y="4362471"/>
            <a:ext cx="732893" cy="369332"/>
          </a:xfrm>
          <a:prstGeom prst="rect">
            <a:avLst/>
          </a:prstGeom>
          <a:noFill/>
        </p:spPr>
        <p:txBody>
          <a:bodyPr wrap="none" rtlCol="0">
            <a:spAutoFit/>
          </a:bodyPr>
          <a:lstStyle/>
          <a:p>
            <a:pPr algn="l"/>
            <a:r>
              <a:rPr lang="en-US" dirty="0">
                <a:latin typeface="Georgia" panose="02040502050405020303" pitchFamily="18" charset="0"/>
              </a:rPr>
              <a:t>Delta</a:t>
            </a:r>
          </a:p>
        </p:txBody>
      </p:sp>
      <p:sp>
        <p:nvSpPr>
          <p:cNvPr id="51" name="Rectangle 50">
            <a:extLst>
              <a:ext uri="{FF2B5EF4-FFF2-40B4-BE49-F238E27FC236}">
                <a16:creationId xmlns:a16="http://schemas.microsoft.com/office/drawing/2014/main" id="{D7B3AAB3-5A0F-DD48-A89A-0D16CC691D0E}"/>
              </a:ext>
            </a:extLst>
          </p:cNvPr>
          <p:cNvSpPr/>
          <p:nvPr/>
        </p:nvSpPr>
        <p:spPr>
          <a:xfrm>
            <a:off x="9783905" y="4286249"/>
            <a:ext cx="669139" cy="49895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16911BD-E567-9146-87AA-25973B4435EC}"/>
              </a:ext>
            </a:extLst>
          </p:cNvPr>
          <p:cNvSpPr txBox="1"/>
          <p:nvPr/>
        </p:nvSpPr>
        <p:spPr>
          <a:xfrm>
            <a:off x="9920692" y="4350383"/>
            <a:ext cx="372218" cy="369332"/>
          </a:xfrm>
          <a:prstGeom prst="rect">
            <a:avLst/>
          </a:prstGeom>
          <a:noFill/>
        </p:spPr>
        <p:txBody>
          <a:bodyPr wrap="none" rtlCol="0">
            <a:spAutoFit/>
          </a:bodyPr>
          <a:lstStyle/>
          <a:p>
            <a:pPr algn="l"/>
            <a:r>
              <a:rPr lang="en-US" dirty="0">
                <a:latin typeface="Georgia" panose="02040502050405020303" pitchFamily="18" charset="0"/>
              </a:rPr>
              <a:t>…</a:t>
            </a:r>
          </a:p>
        </p:txBody>
      </p:sp>
      <p:cxnSp>
        <p:nvCxnSpPr>
          <p:cNvPr id="71" name="Elbow Connector 70">
            <a:extLst>
              <a:ext uri="{FF2B5EF4-FFF2-40B4-BE49-F238E27FC236}">
                <a16:creationId xmlns:a16="http://schemas.microsoft.com/office/drawing/2014/main" id="{4CE9BDF7-48C7-AC43-B5AD-E9982BAB0368}"/>
              </a:ext>
            </a:extLst>
          </p:cNvPr>
          <p:cNvCxnSpPr>
            <a:cxnSpLocks/>
            <a:stCxn id="6" idx="3"/>
            <a:endCxn id="36" idx="0"/>
          </p:cNvCxnSpPr>
          <p:nvPr/>
        </p:nvCxnSpPr>
        <p:spPr>
          <a:xfrm>
            <a:off x="2925694" y="3447032"/>
            <a:ext cx="2031038" cy="843105"/>
          </a:xfrm>
          <a:prstGeom prst="bentConnector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6" name="Picture 10" descr="Cloud Backup - Data Management | Iron Mountain AU">
            <a:extLst>
              <a:ext uri="{FF2B5EF4-FFF2-40B4-BE49-F238E27FC236}">
                <a16:creationId xmlns:a16="http://schemas.microsoft.com/office/drawing/2014/main" id="{0F72F134-FD88-274F-BE0E-04E87FFEC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8002" y="860524"/>
            <a:ext cx="2031038" cy="2031038"/>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Elbow Connector 77">
            <a:extLst>
              <a:ext uri="{FF2B5EF4-FFF2-40B4-BE49-F238E27FC236}">
                <a16:creationId xmlns:a16="http://schemas.microsoft.com/office/drawing/2014/main" id="{A58F9F14-760E-BE4D-9E69-012668860B81}"/>
              </a:ext>
            </a:extLst>
          </p:cNvPr>
          <p:cNvCxnSpPr>
            <a:cxnSpLocks/>
            <a:stCxn id="42" idx="0"/>
            <a:endCxn id="76" idx="2"/>
          </p:cNvCxnSpPr>
          <p:nvPr/>
        </p:nvCxnSpPr>
        <p:spPr>
          <a:xfrm rot="16200000" flipV="1">
            <a:off x="6744235" y="3590849"/>
            <a:ext cx="1398575" cy="1"/>
          </a:xfrm>
          <a:prstGeom prst="bentConnector3">
            <a:avLst>
              <a:gd name="adj1" fmla="val 5000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8B82C823-8333-6E4E-8C7E-C0A1A26529B8}"/>
              </a:ext>
            </a:extLst>
          </p:cNvPr>
          <p:cNvSpPr txBox="1"/>
          <p:nvPr/>
        </p:nvSpPr>
        <p:spPr>
          <a:xfrm>
            <a:off x="3557378" y="5152880"/>
            <a:ext cx="2538621" cy="646331"/>
          </a:xfrm>
          <a:prstGeom prst="rect">
            <a:avLst/>
          </a:prstGeom>
          <a:noFill/>
        </p:spPr>
        <p:txBody>
          <a:bodyPr wrap="square" rtlCol="0">
            <a:spAutoFit/>
          </a:bodyPr>
          <a:lstStyle/>
          <a:p>
            <a:pPr algn="l"/>
            <a:r>
              <a:rPr lang="en-US" dirty="0">
                <a:latin typeface="Georgia" panose="02040502050405020303" pitchFamily="18" charset="0"/>
              </a:rPr>
              <a:t>Target page is </a:t>
            </a:r>
          </a:p>
          <a:p>
            <a:pPr algn="l"/>
            <a:r>
              <a:rPr lang="en-US" dirty="0">
                <a:latin typeface="Georgia" panose="02040502050405020303" pitchFamily="18" charset="0"/>
              </a:rPr>
              <a:t>uncompressed on SSD</a:t>
            </a:r>
          </a:p>
        </p:txBody>
      </p:sp>
      <p:sp>
        <p:nvSpPr>
          <p:cNvPr id="82" name="TextBox 81">
            <a:extLst>
              <a:ext uri="{FF2B5EF4-FFF2-40B4-BE49-F238E27FC236}">
                <a16:creationId xmlns:a16="http://schemas.microsoft.com/office/drawing/2014/main" id="{CD5DC208-BF3E-744A-B32E-D86FF1341046}"/>
              </a:ext>
            </a:extLst>
          </p:cNvPr>
          <p:cNvSpPr txBox="1"/>
          <p:nvPr/>
        </p:nvSpPr>
        <p:spPr>
          <a:xfrm>
            <a:off x="3279864" y="3026417"/>
            <a:ext cx="2876108" cy="369332"/>
          </a:xfrm>
          <a:prstGeom prst="rect">
            <a:avLst/>
          </a:prstGeom>
          <a:noFill/>
        </p:spPr>
        <p:txBody>
          <a:bodyPr wrap="none" rtlCol="0">
            <a:spAutoFit/>
          </a:bodyPr>
          <a:lstStyle/>
          <a:p>
            <a:pPr algn="l"/>
            <a:r>
              <a:rPr lang="en-US" dirty="0">
                <a:latin typeface="Georgia" panose="02040502050405020303" pitchFamily="18" charset="0"/>
              </a:rPr>
              <a:t>Target page is compressed</a:t>
            </a:r>
          </a:p>
        </p:txBody>
      </p:sp>
      <p:sp>
        <p:nvSpPr>
          <p:cNvPr id="83" name="TextBox 82">
            <a:extLst>
              <a:ext uri="{FF2B5EF4-FFF2-40B4-BE49-F238E27FC236}">
                <a16:creationId xmlns:a16="http://schemas.microsoft.com/office/drawing/2014/main" id="{DF790827-97F7-624C-89DA-D1A2C1B18517}"/>
              </a:ext>
            </a:extLst>
          </p:cNvPr>
          <p:cNvSpPr txBox="1"/>
          <p:nvPr/>
        </p:nvSpPr>
        <p:spPr>
          <a:xfrm>
            <a:off x="7614458" y="3458095"/>
            <a:ext cx="2388795" cy="369332"/>
          </a:xfrm>
          <a:prstGeom prst="rect">
            <a:avLst/>
          </a:prstGeom>
          <a:noFill/>
        </p:spPr>
        <p:txBody>
          <a:bodyPr wrap="none" rtlCol="0">
            <a:spAutoFit/>
          </a:bodyPr>
          <a:lstStyle/>
          <a:p>
            <a:pPr algn="l"/>
            <a:r>
              <a:rPr lang="en-US" dirty="0">
                <a:latin typeface="Georgia" panose="02040502050405020303" pitchFamily="18" charset="0"/>
              </a:rPr>
              <a:t>Target page is remote</a:t>
            </a:r>
          </a:p>
        </p:txBody>
      </p:sp>
      <p:cxnSp>
        <p:nvCxnSpPr>
          <p:cNvPr id="84" name="Elbow Connector 83">
            <a:extLst>
              <a:ext uri="{FF2B5EF4-FFF2-40B4-BE49-F238E27FC236}">
                <a16:creationId xmlns:a16="http://schemas.microsoft.com/office/drawing/2014/main" id="{7BC67F33-6B3E-1943-9BC6-E32730090ED7}"/>
              </a:ext>
            </a:extLst>
          </p:cNvPr>
          <p:cNvCxnSpPr>
            <a:cxnSpLocks/>
            <a:stCxn id="47" idx="0"/>
            <a:endCxn id="7" idx="3"/>
          </p:cNvCxnSpPr>
          <p:nvPr/>
        </p:nvCxnSpPr>
        <p:spPr>
          <a:xfrm rot="16200000" flipV="1">
            <a:off x="5427313" y="931761"/>
            <a:ext cx="852871" cy="5856105"/>
          </a:xfrm>
          <a:prstGeom prst="bentConnector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B5B0308-E306-394D-B47C-50E728F473E5}"/>
              </a:ext>
            </a:extLst>
          </p:cNvPr>
          <p:cNvSpPr txBox="1"/>
          <p:nvPr/>
        </p:nvSpPr>
        <p:spPr>
          <a:xfrm>
            <a:off x="5853748" y="2959132"/>
            <a:ext cx="3552576" cy="369332"/>
          </a:xfrm>
          <a:prstGeom prst="rect">
            <a:avLst/>
          </a:prstGeom>
          <a:noFill/>
        </p:spPr>
        <p:txBody>
          <a:bodyPr wrap="none" rtlCol="0">
            <a:spAutoFit/>
          </a:bodyPr>
          <a:lstStyle/>
          <a:p>
            <a:pPr algn="l"/>
            <a:r>
              <a:rPr lang="en-US" dirty="0">
                <a:latin typeface="Georgia" panose="02040502050405020303" pitchFamily="18" charset="0"/>
              </a:rPr>
              <a:t>Reference page used for recovery</a:t>
            </a:r>
          </a:p>
        </p:txBody>
      </p:sp>
      <p:pic>
        <p:nvPicPr>
          <p:cNvPr id="88" name="Picture 2" descr="File icon - interface, archive, files and folders, file, document #icons  #iconbros #freeicons #freeicon #free #icon | Icon, Icon files, Photo editing">
            <a:extLst>
              <a:ext uri="{FF2B5EF4-FFF2-40B4-BE49-F238E27FC236}">
                <a16:creationId xmlns:a16="http://schemas.microsoft.com/office/drawing/2014/main" id="{5734049E-C87B-6040-9B1C-5A7875503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8446" y="1158945"/>
            <a:ext cx="1364476" cy="1364476"/>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Elbow Connector 88">
            <a:extLst>
              <a:ext uri="{FF2B5EF4-FFF2-40B4-BE49-F238E27FC236}">
                <a16:creationId xmlns:a16="http://schemas.microsoft.com/office/drawing/2014/main" id="{C9F25CEB-F625-C547-91E6-FC8E96AA490B}"/>
              </a:ext>
            </a:extLst>
          </p:cNvPr>
          <p:cNvCxnSpPr>
            <a:cxnSpLocks/>
            <a:stCxn id="7" idx="3"/>
            <a:endCxn id="88" idx="2"/>
          </p:cNvCxnSpPr>
          <p:nvPr/>
        </p:nvCxnSpPr>
        <p:spPr>
          <a:xfrm flipV="1">
            <a:off x="2925695" y="2523421"/>
            <a:ext cx="3424989" cy="909957"/>
          </a:xfrm>
          <a:prstGeom prst="bentConnector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2AC839B5-6BB3-6447-BB6C-4437791D7D82}"/>
              </a:ext>
            </a:extLst>
          </p:cNvPr>
          <p:cNvCxnSpPr>
            <a:cxnSpLocks/>
            <a:stCxn id="49" idx="0"/>
            <a:endCxn id="88" idx="2"/>
          </p:cNvCxnSpPr>
          <p:nvPr/>
        </p:nvCxnSpPr>
        <p:spPr>
          <a:xfrm rot="16200000" flipV="1">
            <a:off x="7019188" y="1854918"/>
            <a:ext cx="1763249" cy="3100255"/>
          </a:xfrm>
          <a:prstGeom prst="bentConnector3">
            <a:avLst>
              <a:gd name="adj1" fmla="val 48114"/>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22F03EF5-F6C9-334B-9B0D-36F563C26D8D}"/>
              </a:ext>
            </a:extLst>
          </p:cNvPr>
          <p:cNvSpPr txBox="1"/>
          <p:nvPr/>
        </p:nvSpPr>
        <p:spPr>
          <a:xfrm>
            <a:off x="6906658" y="1709927"/>
            <a:ext cx="1771639" cy="369332"/>
          </a:xfrm>
          <a:prstGeom prst="rect">
            <a:avLst/>
          </a:prstGeom>
          <a:noFill/>
        </p:spPr>
        <p:txBody>
          <a:bodyPr wrap="none" rtlCol="0">
            <a:spAutoFit/>
          </a:bodyPr>
          <a:lstStyle/>
          <a:p>
            <a:pPr algn="l"/>
            <a:r>
              <a:rPr lang="en-US" dirty="0">
                <a:latin typeface="Georgia" panose="02040502050405020303" pitchFamily="18" charset="0"/>
              </a:rPr>
              <a:t>File Recovered!</a:t>
            </a:r>
          </a:p>
        </p:txBody>
      </p:sp>
      <p:sp>
        <p:nvSpPr>
          <p:cNvPr id="97" name="Rectangle 96">
            <a:extLst>
              <a:ext uri="{FF2B5EF4-FFF2-40B4-BE49-F238E27FC236}">
                <a16:creationId xmlns:a16="http://schemas.microsoft.com/office/drawing/2014/main" id="{BD4FE160-8280-7942-A257-F19EDBAF197A}"/>
              </a:ext>
            </a:extLst>
          </p:cNvPr>
          <p:cNvSpPr/>
          <p:nvPr/>
        </p:nvSpPr>
        <p:spPr>
          <a:xfrm>
            <a:off x="244734" y="1085607"/>
            <a:ext cx="429896"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AA9A38F1-5AA9-E047-ABDC-FB97C9E2F313}"/>
              </a:ext>
            </a:extLst>
          </p:cNvPr>
          <p:cNvSpPr txBox="1"/>
          <p:nvPr/>
        </p:nvSpPr>
        <p:spPr>
          <a:xfrm>
            <a:off x="723190" y="1111434"/>
            <a:ext cx="1184940" cy="369332"/>
          </a:xfrm>
          <a:prstGeom prst="rect">
            <a:avLst/>
          </a:prstGeom>
          <a:noFill/>
        </p:spPr>
        <p:txBody>
          <a:bodyPr wrap="none" rtlCol="0">
            <a:spAutoFit/>
          </a:bodyPr>
          <a:lstStyle/>
          <a:p>
            <a:r>
              <a:rPr lang="en-US" dirty="0">
                <a:latin typeface="Georgia" panose="02040502050405020303" pitchFamily="18" charset="0"/>
              </a:rPr>
              <a:t>Free Page</a:t>
            </a:r>
          </a:p>
        </p:txBody>
      </p:sp>
      <p:sp>
        <p:nvSpPr>
          <p:cNvPr id="99" name="Rectangle 98">
            <a:extLst>
              <a:ext uri="{FF2B5EF4-FFF2-40B4-BE49-F238E27FC236}">
                <a16:creationId xmlns:a16="http://schemas.microsoft.com/office/drawing/2014/main" id="{8A171BD9-A1B4-334B-BE99-FF6170A58FBF}"/>
              </a:ext>
            </a:extLst>
          </p:cNvPr>
          <p:cNvSpPr/>
          <p:nvPr/>
        </p:nvSpPr>
        <p:spPr>
          <a:xfrm>
            <a:off x="2128149" y="1081793"/>
            <a:ext cx="429896"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FF139C48-2F1F-FC40-8CBF-337DC6ABADF4}"/>
              </a:ext>
            </a:extLst>
          </p:cNvPr>
          <p:cNvSpPr txBox="1"/>
          <p:nvPr/>
        </p:nvSpPr>
        <p:spPr>
          <a:xfrm>
            <a:off x="2606608" y="1110369"/>
            <a:ext cx="1265090" cy="369332"/>
          </a:xfrm>
          <a:prstGeom prst="rect">
            <a:avLst/>
          </a:prstGeom>
          <a:noFill/>
        </p:spPr>
        <p:txBody>
          <a:bodyPr wrap="none" rtlCol="0">
            <a:spAutoFit/>
          </a:bodyPr>
          <a:lstStyle/>
          <a:p>
            <a:r>
              <a:rPr lang="en-US" dirty="0">
                <a:latin typeface="Georgia" panose="02040502050405020303" pitchFamily="18" charset="0"/>
              </a:rPr>
              <a:t>Valid Page</a:t>
            </a:r>
          </a:p>
        </p:txBody>
      </p:sp>
      <p:sp>
        <p:nvSpPr>
          <p:cNvPr id="101" name="Rectangle 100">
            <a:extLst>
              <a:ext uri="{FF2B5EF4-FFF2-40B4-BE49-F238E27FC236}">
                <a16:creationId xmlns:a16="http://schemas.microsoft.com/office/drawing/2014/main" id="{585B3F33-679A-7C4C-839C-F75527EB24AE}"/>
              </a:ext>
            </a:extLst>
          </p:cNvPr>
          <p:cNvSpPr/>
          <p:nvPr/>
        </p:nvSpPr>
        <p:spPr>
          <a:xfrm>
            <a:off x="3914562" y="1085752"/>
            <a:ext cx="429896"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C0492000-268E-4445-8511-0CEDDF5E3FEC}"/>
              </a:ext>
            </a:extLst>
          </p:cNvPr>
          <p:cNvSpPr txBox="1"/>
          <p:nvPr/>
        </p:nvSpPr>
        <p:spPr>
          <a:xfrm>
            <a:off x="4393021" y="1114328"/>
            <a:ext cx="1452642" cy="369332"/>
          </a:xfrm>
          <a:prstGeom prst="rect">
            <a:avLst/>
          </a:prstGeom>
          <a:noFill/>
        </p:spPr>
        <p:txBody>
          <a:bodyPr wrap="none" rtlCol="0">
            <a:spAutoFit/>
          </a:bodyPr>
          <a:lstStyle/>
          <a:p>
            <a:r>
              <a:rPr lang="en-US" dirty="0">
                <a:latin typeface="Georgia" panose="02040502050405020303" pitchFamily="18" charset="0"/>
              </a:rPr>
              <a:t>Invalid Page</a:t>
            </a:r>
          </a:p>
        </p:txBody>
      </p:sp>
      <p:sp>
        <p:nvSpPr>
          <p:cNvPr id="54" name="TextBox 53">
            <a:extLst>
              <a:ext uri="{FF2B5EF4-FFF2-40B4-BE49-F238E27FC236}">
                <a16:creationId xmlns:a16="http://schemas.microsoft.com/office/drawing/2014/main" id="{5E76DDB7-D352-B54A-A22C-648556EA92D1}"/>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Tree>
    <p:extLst>
      <p:ext uri="{BB962C8B-B14F-4D97-AF65-F5344CB8AC3E}">
        <p14:creationId xmlns:p14="http://schemas.microsoft.com/office/powerpoint/2010/main" val="14438801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71"/>
                                        </p:tgtEl>
                                        <p:attrNameLst>
                                          <p:attrName>style.visibility</p:attrName>
                                        </p:attrNameLst>
                                      </p:cBhvr>
                                      <p:to>
                                        <p:strVal val="visible"/>
                                      </p:to>
                                    </p:set>
                                    <p:animEffect transition="in" filter="wipe(up)">
                                      <p:cBhvr>
                                        <p:cTn id="14" dur="500"/>
                                        <p:tgtEl>
                                          <p:spTgt spid="71"/>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childTnLst>
                                </p:cTn>
                              </p:par>
                              <p:par>
                                <p:cTn id="20" presetID="1" presetClass="entr" presetSubtype="0" fill="hold" grpId="1" nodeType="withEffect">
                                  <p:stCondLst>
                                    <p:cond delay="0"/>
                                  </p:stCondLst>
                                  <p:childTnLst>
                                    <p:set>
                                      <p:cBhvr>
                                        <p:cTn id="21" dur="1" fill="hold">
                                          <p:stCondLst>
                                            <p:cond delay="0"/>
                                          </p:stCondLst>
                                        </p:cTn>
                                        <p:tgtEl>
                                          <p:spTgt spid="36"/>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childTnLst>
                                </p:cTn>
                              </p:par>
                              <p:par>
                                <p:cTn id="30" presetID="1" presetClass="entr" presetSubtype="0" fill="hold" grpId="1" nodeType="withEffect">
                                  <p:stCondLst>
                                    <p:cond delay="0"/>
                                  </p:stCondLst>
                                  <p:childTnLst>
                                    <p:set>
                                      <p:cBhvr>
                                        <p:cTn id="31" dur="1" fill="hold">
                                          <p:stCondLst>
                                            <p:cond delay="0"/>
                                          </p:stCondLst>
                                        </p:cTn>
                                        <p:tgtEl>
                                          <p:spTgt spid="40"/>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44"/>
                                        </p:tgtEl>
                                        <p:attrNameLst>
                                          <p:attrName>style.visibility</p:attrName>
                                        </p:attrNameLst>
                                      </p:cBhvr>
                                      <p:to>
                                        <p:strVal val="visible"/>
                                      </p:to>
                                    </p:set>
                                  </p:childTnLst>
                                </p:cTn>
                              </p:par>
                              <p:par>
                                <p:cTn id="40" presetID="1" presetClass="entr" presetSubtype="0" fill="hold" grpId="1" nodeType="withEffect">
                                  <p:stCondLst>
                                    <p:cond delay="0"/>
                                  </p:stCondLst>
                                  <p:childTnLst>
                                    <p:set>
                                      <p:cBhvr>
                                        <p:cTn id="41" dur="1" fill="hold">
                                          <p:stCondLst>
                                            <p:cond delay="0"/>
                                          </p:stCondLst>
                                        </p:cTn>
                                        <p:tgtEl>
                                          <p:spTgt spid="44"/>
                                        </p:tgtEl>
                                        <p:attrNameLst>
                                          <p:attrName>style.visibility</p:attrName>
                                        </p:attrNameLst>
                                      </p:cBhvr>
                                      <p:to>
                                        <p:strVal val="visible"/>
                                      </p:to>
                                    </p:se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49"/>
                                        </p:tgtEl>
                                        <p:attrNameLst>
                                          <p:attrName>style.visibility</p:attrName>
                                        </p:attrNameLst>
                                      </p:cBhvr>
                                      <p:to>
                                        <p:strVal val="visible"/>
                                      </p:to>
                                    </p:set>
                                  </p:childTnLst>
                                </p:cTn>
                              </p:par>
                              <p:par>
                                <p:cTn id="50" presetID="1" presetClass="entr" presetSubtype="0" fill="hold" grpId="1" nodeType="withEffect">
                                  <p:stCondLst>
                                    <p:cond delay="0"/>
                                  </p:stCondLst>
                                  <p:childTnLst>
                                    <p:set>
                                      <p:cBhvr>
                                        <p:cTn id="51" dur="1" fill="hold">
                                          <p:stCondLst>
                                            <p:cond delay="0"/>
                                          </p:stCondLst>
                                        </p:cTn>
                                        <p:tgtEl>
                                          <p:spTgt spid="49"/>
                                        </p:tgtEl>
                                        <p:attrNameLst>
                                          <p:attrName>style.visibility</p:attrName>
                                        </p:attrNameLst>
                                      </p:cBhvr>
                                      <p:to>
                                        <p:strVal val="visible"/>
                                      </p:to>
                                    </p:se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78"/>
                                        </p:tgtEl>
                                        <p:attrNameLst>
                                          <p:attrName>style.visibility</p:attrName>
                                        </p:attrNameLst>
                                      </p:cBhvr>
                                      <p:to>
                                        <p:strVal val="visible"/>
                                      </p:to>
                                    </p:set>
                                    <p:animEffect transition="in" filter="wipe(down)">
                                      <p:cBhvr>
                                        <p:cTn id="77" dur="500"/>
                                        <p:tgtEl>
                                          <p:spTgt spid="78"/>
                                        </p:tgtEl>
                                      </p:cBhvr>
                                    </p:animEffect>
                                  </p:childTnLst>
                                </p:cTn>
                              </p:par>
                              <p:par>
                                <p:cTn id="78" presetID="1" presetClass="entr" presetSubtype="0" fill="hold" grpId="0" nodeType="withEffect">
                                  <p:stCondLst>
                                    <p:cond delay="0"/>
                                  </p:stCondLst>
                                  <p:childTnLst>
                                    <p:set>
                                      <p:cBhvr>
                                        <p:cTn id="79" dur="1" fill="hold">
                                          <p:stCondLst>
                                            <p:cond delay="0"/>
                                          </p:stCondLst>
                                        </p:cTn>
                                        <p:tgtEl>
                                          <p:spTgt spid="83"/>
                                        </p:tgtEl>
                                        <p:attrNameLst>
                                          <p:attrName>style.visibility</p:attrName>
                                        </p:attrNameLst>
                                      </p:cBhvr>
                                      <p:to>
                                        <p:strVal val="visible"/>
                                      </p:to>
                                    </p:set>
                                  </p:childTnLst>
                                </p:cTn>
                              </p:par>
                            </p:childTnLst>
                          </p:cTn>
                        </p:par>
                        <p:par>
                          <p:cTn id="80" fill="hold">
                            <p:stCondLst>
                              <p:cond delay="500"/>
                            </p:stCondLst>
                            <p:childTnLst>
                              <p:par>
                                <p:cTn id="81" presetID="1" presetClass="entr" presetSubtype="0" fill="hold" nodeType="after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76"/>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78"/>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83"/>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30"/>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7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81"/>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82"/>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17"/>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9"/>
                                        </p:tgtEl>
                                        <p:attrNameLst>
                                          <p:attrName>style.visibility</p:attrName>
                                        </p:attrNameLst>
                                      </p:cBhvr>
                                      <p:to>
                                        <p:strVal val="hidden"/>
                                      </p:to>
                                    </p:set>
                                  </p:childTnLst>
                                </p:cTn>
                              </p:par>
                              <p:par>
                                <p:cTn id="103" presetID="1" presetClass="exit" presetSubtype="0" fill="hold" grpId="0" nodeType="withEffect">
                                  <p:stCondLst>
                                    <p:cond delay="0"/>
                                  </p:stCondLst>
                                  <p:childTnLst>
                                    <p:set>
                                      <p:cBhvr>
                                        <p:cTn id="104" dur="1" fill="hold">
                                          <p:stCondLst>
                                            <p:cond delay="0"/>
                                          </p:stCondLst>
                                        </p:cTn>
                                        <p:tgtEl>
                                          <p:spTgt spid="25"/>
                                        </p:tgtEl>
                                        <p:attrNameLst>
                                          <p:attrName>style.visibility</p:attrName>
                                        </p:attrNameLst>
                                      </p:cBhvr>
                                      <p:to>
                                        <p:strVal val="hidden"/>
                                      </p:to>
                                    </p:set>
                                  </p:childTnLst>
                                </p:cTn>
                              </p:par>
                              <p:par>
                                <p:cTn id="105" presetID="1" presetClass="exit" presetSubtype="0" fill="hold" grpId="0" nodeType="withEffect">
                                  <p:stCondLst>
                                    <p:cond delay="0"/>
                                  </p:stCondLst>
                                  <p:childTnLst>
                                    <p:set>
                                      <p:cBhvr>
                                        <p:cTn id="106" dur="1" fill="hold">
                                          <p:stCondLst>
                                            <p:cond delay="0"/>
                                          </p:stCondLst>
                                        </p:cTn>
                                        <p:tgtEl>
                                          <p:spTgt spid="26"/>
                                        </p:tgtEl>
                                        <p:attrNameLst>
                                          <p:attrName>style.visibility</p:attrName>
                                        </p:attrNameLst>
                                      </p:cBhvr>
                                      <p:to>
                                        <p:strVal val="hidden"/>
                                      </p:to>
                                    </p:set>
                                  </p:childTnLst>
                                </p:cTn>
                              </p:par>
                              <p:par>
                                <p:cTn id="107" presetID="1" presetClass="exit" presetSubtype="0" fill="hold" grpId="0" nodeType="withEffect">
                                  <p:stCondLst>
                                    <p:cond delay="0"/>
                                  </p:stCondLst>
                                  <p:childTnLst>
                                    <p:set>
                                      <p:cBhvr>
                                        <p:cTn id="108" dur="1" fill="hold">
                                          <p:stCondLst>
                                            <p:cond delay="0"/>
                                          </p:stCondLst>
                                        </p:cTn>
                                        <p:tgtEl>
                                          <p:spTgt spid="27"/>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2" fill="hold" nodeType="click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wipe(right)">
                                      <p:cBhvr>
                                        <p:cTn id="113" dur="500"/>
                                        <p:tgtEl>
                                          <p:spTgt spid="84"/>
                                        </p:tgtEl>
                                      </p:cBhvr>
                                    </p:animEffect>
                                  </p:childTnLst>
                                </p:cTn>
                              </p:par>
                              <p:par>
                                <p:cTn id="114" presetID="1" presetClass="entr" presetSubtype="0" fill="hold" grpId="0" nodeType="withEffect">
                                  <p:stCondLst>
                                    <p:cond delay="0"/>
                                  </p:stCondLst>
                                  <p:childTnLst>
                                    <p:set>
                                      <p:cBhvr>
                                        <p:cTn id="115" dur="1" fill="hold">
                                          <p:stCondLst>
                                            <p:cond delay="0"/>
                                          </p:stCondLst>
                                        </p:cTn>
                                        <p:tgtEl>
                                          <p:spTgt spid="87"/>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nodeType="clickEffect">
                                  <p:stCondLst>
                                    <p:cond delay="0"/>
                                  </p:stCondLst>
                                  <p:childTnLst>
                                    <p:set>
                                      <p:cBhvr>
                                        <p:cTn id="119" dur="1" fill="hold">
                                          <p:stCondLst>
                                            <p:cond delay="0"/>
                                          </p:stCondLst>
                                        </p:cTn>
                                        <p:tgtEl>
                                          <p:spTgt spid="84"/>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87"/>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22" presetClass="entr" presetSubtype="2" fill="hold" nodeType="clickEffect">
                                  <p:stCondLst>
                                    <p:cond delay="0"/>
                                  </p:stCondLst>
                                  <p:childTnLst>
                                    <p:set>
                                      <p:cBhvr>
                                        <p:cTn id="125" dur="1" fill="hold">
                                          <p:stCondLst>
                                            <p:cond delay="0"/>
                                          </p:stCondLst>
                                        </p:cTn>
                                        <p:tgtEl>
                                          <p:spTgt spid="92"/>
                                        </p:tgtEl>
                                        <p:attrNameLst>
                                          <p:attrName>style.visibility</p:attrName>
                                        </p:attrNameLst>
                                      </p:cBhvr>
                                      <p:to>
                                        <p:strVal val="visible"/>
                                      </p:to>
                                    </p:set>
                                    <p:animEffect transition="in" filter="wipe(right)">
                                      <p:cBhvr>
                                        <p:cTn id="126" dur="500"/>
                                        <p:tgtEl>
                                          <p:spTgt spid="92"/>
                                        </p:tgtEl>
                                      </p:cBhvr>
                                    </p:animEffect>
                                  </p:childTnLst>
                                </p:cTn>
                              </p:par>
                              <p:par>
                                <p:cTn id="127" presetID="22" presetClass="entr" presetSubtype="8" fill="hold" nodeType="withEffect">
                                  <p:stCondLst>
                                    <p:cond delay="0"/>
                                  </p:stCondLst>
                                  <p:childTnLst>
                                    <p:set>
                                      <p:cBhvr>
                                        <p:cTn id="128" dur="1" fill="hold">
                                          <p:stCondLst>
                                            <p:cond delay="0"/>
                                          </p:stCondLst>
                                        </p:cTn>
                                        <p:tgtEl>
                                          <p:spTgt spid="89"/>
                                        </p:tgtEl>
                                        <p:attrNameLst>
                                          <p:attrName>style.visibility</p:attrName>
                                        </p:attrNameLst>
                                      </p:cBhvr>
                                      <p:to>
                                        <p:strVal val="visible"/>
                                      </p:to>
                                    </p:set>
                                    <p:animEffect transition="in" filter="wipe(left)">
                                      <p:cBhvr>
                                        <p:cTn id="129" dur="500"/>
                                        <p:tgtEl>
                                          <p:spTgt spid="89"/>
                                        </p:tgtEl>
                                      </p:cBhvr>
                                    </p:animEffect>
                                  </p:childTnLst>
                                </p:cTn>
                              </p:par>
                            </p:childTnLst>
                          </p:cTn>
                        </p:par>
                        <p:par>
                          <p:cTn id="130" fill="hold">
                            <p:stCondLst>
                              <p:cond delay="500"/>
                            </p:stCondLst>
                            <p:childTnLst>
                              <p:par>
                                <p:cTn id="131" presetID="1" presetClass="entr" presetSubtype="0" fill="hold" nodeType="afterEffect">
                                  <p:stCondLst>
                                    <p:cond delay="0"/>
                                  </p:stCondLst>
                                  <p:childTnLst>
                                    <p:set>
                                      <p:cBhvr>
                                        <p:cTn id="132" dur="1" fill="hold">
                                          <p:stCondLst>
                                            <p:cond delay="0"/>
                                          </p:stCondLst>
                                        </p:cTn>
                                        <p:tgtEl>
                                          <p:spTgt spid="8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6" grpId="0" animBg="1"/>
      <p:bldP spid="36" grpId="1" animBg="1"/>
      <p:bldP spid="37" grpId="0"/>
      <p:bldP spid="38" grpId="0" animBg="1"/>
      <p:bldP spid="38" grpId="1" animBg="1"/>
      <p:bldP spid="39" grpId="0"/>
      <p:bldP spid="40" grpId="0" animBg="1"/>
      <p:bldP spid="40" grpId="1" animBg="1"/>
      <p:bldP spid="41" grpId="0"/>
      <p:bldP spid="42" grpId="0" animBg="1"/>
      <p:bldP spid="42" grpId="1" animBg="1"/>
      <p:bldP spid="43" grpId="0"/>
      <p:bldP spid="44" grpId="0" animBg="1"/>
      <p:bldP spid="44" grpId="1" animBg="1"/>
      <p:bldP spid="45" grpId="0"/>
      <p:bldP spid="47" grpId="0" animBg="1"/>
      <p:bldP spid="47" grpId="1" animBg="1"/>
      <p:bldP spid="48" grpId="0"/>
      <p:bldP spid="49" grpId="0" animBg="1"/>
      <p:bldP spid="49" grpId="1" animBg="1"/>
      <p:bldP spid="50" grpId="0"/>
      <p:bldP spid="51" grpId="0" animBg="1"/>
      <p:bldP spid="51" grpId="1" animBg="1"/>
      <p:bldP spid="52" grpId="0"/>
      <p:bldP spid="81" grpId="0"/>
      <p:bldP spid="81" grpId="1"/>
      <p:bldP spid="82" grpId="0"/>
      <p:bldP spid="82" grpId="1"/>
      <p:bldP spid="83" grpId="0"/>
      <p:bldP spid="83" grpId="1"/>
      <p:bldP spid="87" grpId="0"/>
      <p:bldP spid="87" grpId="1"/>
      <p:bldP spid="96"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37</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rPr>
              <a:t>Network-Storage Codesign</a:t>
            </a:r>
          </a:p>
        </p:txBody>
      </p:sp>
      <p:sp>
        <p:nvSpPr>
          <p:cNvPr id="23" name="Rectangle: Rounded Corners 21">
            <a:extLst>
              <a:ext uri="{FF2B5EF4-FFF2-40B4-BE49-F238E27FC236}">
                <a16:creationId xmlns:a16="http://schemas.microsoft.com/office/drawing/2014/main" id="{A5D14843-7715-6D42-9041-A3FDBD953BD3}"/>
              </a:ext>
            </a:extLst>
          </p:cNvPr>
          <p:cNvSpPr/>
          <p:nvPr/>
        </p:nvSpPr>
        <p:spPr>
          <a:xfrm>
            <a:off x="664266" y="3987566"/>
            <a:ext cx="4561180" cy="2171548"/>
          </a:xfrm>
          <a:prstGeom prst="round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noProof="0" dirty="0">
                <a:solidFill>
                  <a:prstClr val="black"/>
                </a:solidFill>
                <a:latin typeface="Georgia" panose="02040502050405020303" pitchFamily="18" charset="0"/>
              </a:rPr>
              <a:t>SSD</a:t>
            </a:r>
            <a:endParaRPr kumimoji="0" lang="en-US" sz="3200" b="0" i="0" u="none" strike="noStrike" kern="1200" cap="none" spc="0" normalizeH="0" baseline="0" noProof="0" dirty="0">
              <a:ln>
                <a:noFill/>
              </a:ln>
              <a:solidFill>
                <a:prstClr val="black"/>
              </a:solidFill>
              <a:effectLst/>
              <a:uLnTx/>
              <a:uFillTx/>
              <a:latin typeface="Georgia" panose="02040502050405020303" pitchFamily="18" charset="0"/>
            </a:endParaRPr>
          </a:p>
        </p:txBody>
      </p:sp>
      <p:sp>
        <p:nvSpPr>
          <p:cNvPr id="28" name="Rectangle 27">
            <a:extLst>
              <a:ext uri="{FF2B5EF4-FFF2-40B4-BE49-F238E27FC236}">
                <a16:creationId xmlns:a16="http://schemas.microsoft.com/office/drawing/2014/main" id="{31314B8F-E9BA-B241-A6CB-6A8F12F4F562}"/>
              </a:ext>
            </a:extLst>
          </p:cNvPr>
          <p:cNvSpPr/>
          <p:nvPr/>
        </p:nvSpPr>
        <p:spPr>
          <a:xfrm>
            <a:off x="702094" y="1042942"/>
            <a:ext cx="4960788" cy="204845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Arial" panose="020B0604020202020204" pitchFamily="34" charset="0"/>
            </a:endParaRPr>
          </a:p>
        </p:txBody>
      </p:sp>
      <p:sp>
        <p:nvSpPr>
          <p:cNvPr id="29" name="Rectangle 28">
            <a:extLst>
              <a:ext uri="{FF2B5EF4-FFF2-40B4-BE49-F238E27FC236}">
                <a16:creationId xmlns:a16="http://schemas.microsoft.com/office/drawing/2014/main" id="{13A8786C-774E-8B4E-B51C-DAD0B6ECCB84}"/>
              </a:ext>
            </a:extLst>
          </p:cNvPr>
          <p:cNvSpPr/>
          <p:nvPr/>
        </p:nvSpPr>
        <p:spPr>
          <a:xfrm>
            <a:off x="722930" y="2407372"/>
            <a:ext cx="2469976" cy="6967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rPr>
              <a:t>Block Driver</a:t>
            </a:r>
          </a:p>
        </p:txBody>
      </p:sp>
      <p:sp>
        <p:nvSpPr>
          <p:cNvPr id="30" name="TextBox 29">
            <a:extLst>
              <a:ext uri="{FF2B5EF4-FFF2-40B4-BE49-F238E27FC236}">
                <a16:creationId xmlns:a16="http://schemas.microsoft.com/office/drawing/2014/main" id="{2AF8E2CD-4535-6048-800A-1B2CF970893F}"/>
              </a:ext>
            </a:extLst>
          </p:cNvPr>
          <p:cNvSpPr txBox="1"/>
          <p:nvPr/>
        </p:nvSpPr>
        <p:spPr>
          <a:xfrm>
            <a:off x="816419" y="1062883"/>
            <a:ext cx="228299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rPr>
              <a:t>Application</a:t>
            </a:r>
          </a:p>
        </p:txBody>
      </p:sp>
      <p:cxnSp>
        <p:nvCxnSpPr>
          <p:cNvPr id="31" name="Straight Connector 30">
            <a:extLst>
              <a:ext uri="{FF2B5EF4-FFF2-40B4-BE49-F238E27FC236}">
                <a16:creationId xmlns:a16="http://schemas.microsoft.com/office/drawing/2014/main" id="{1EC26B3A-A1ED-414D-863F-9D3D4DB945CC}"/>
              </a:ext>
            </a:extLst>
          </p:cNvPr>
          <p:cNvCxnSpPr/>
          <p:nvPr/>
        </p:nvCxnSpPr>
        <p:spPr>
          <a:xfrm>
            <a:off x="2235803" y="3100326"/>
            <a:ext cx="7753" cy="865630"/>
          </a:xfrm>
          <a:prstGeom prst="line">
            <a:avLst/>
          </a:prstGeom>
          <a:ln w="381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161A7FF-5CA8-0943-9F00-01AD7505319F}"/>
              </a:ext>
            </a:extLst>
          </p:cNvPr>
          <p:cNvSpPr txBox="1"/>
          <p:nvPr/>
        </p:nvSpPr>
        <p:spPr>
          <a:xfrm>
            <a:off x="4399355" y="1941371"/>
            <a:ext cx="11849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rPr>
              <a:t>kernel</a:t>
            </a:r>
          </a:p>
        </p:txBody>
      </p:sp>
      <p:cxnSp>
        <p:nvCxnSpPr>
          <p:cNvPr id="34" name="Straight Connector 33">
            <a:extLst>
              <a:ext uri="{FF2B5EF4-FFF2-40B4-BE49-F238E27FC236}">
                <a16:creationId xmlns:a16="http://schemas.microsoft.com/office/drawing/2014/main" id="{9A0F0700-0FC5-6A49-B19A-8F4D48F24EC8}"/>
              </a:ext>
            </a:extLst>
          </p:cNvPr>
          <p:cNvCxnSpPr>
            <a:cxnSpLocks/>
          </p:cNvCxnSpPr>
          <p:nvPr/>
        </p:nvCxnSpPr>
        <p:spPr>
          <a:xfrm>
            <a:off x="702094" y="1946387"/>
            <a:ext cx="496078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E545A41-3E0D-294F-AC93-D83DEA1F9C82}"/>
              </a:ext>
            </a:extLst>
          </p:cNvPr>
          <p:cNvSpPr/>
          <p:nvPr/>
        </p:nvSpPr>
        <p:spPr>
          <a:xfrm>
            <a:off x="3192906" y="2399153"/>
            <a:ext cx="2469976" cy="6967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rPr>
              <a:t>Network</a:t>
            </a:r>
          </a:p>
        </p:txBody>
      </p:sp>
      <p:sp>
        <p:nvSpPr>
          <p:cNvPr id="43" name="Rectangle: Rounded Corners 21">
            <a:extLst>
              <a:ext uri="{FF2B5EF4-FFF2-40B4-BE49-F238E27FC236}">
                <a16:creationId xmlns:a16="http://schemas.microsoft.com/office/drawing/2014/main" id="{5327DE49-D2C0-BD46-BCC5-F99C621D3CF7}"/>
              </a:ext>
            </a:extLst>
          </p:cNvPr>
          <p:cNvSpPr/>
          <p:nvPr/>
        </p:nvSpPr>
        <p:spPr>
          <a:xfrm>
            <a:off x="656434" y="3974883"/>
            <a:ext cx="4561180" cy="217154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Georgia" panose="02040502050405020303" pitchFamily="18" charset="0"/>
            </a:endParaRPr>
          </a:p>
        </p:txBody>
      </p:sp>
      <p:sp>
        <p:nvSpPr>
          <p:cNvPr id="44" name="Rectangle 43">
            <a:extLst>
              <a:ext uri="{FF2B5EF4-FFF2-40B4-BE49-F238E27FC236}">
                <a16:creationId xmlns:a16="http://schemas.microsoft.com/office/drawing/2014/main" id="{14677459-5113-E84E-8F08-A22583386FFD}"/>
              </a:ext>
            </a:extLst>
          </p:cNvPr>
          <p:cNvSpPr/>
          <p:nvPr/>
        </p:nvSpPr>
        <p:spPr>
          <a:xfrm>
            <a:off x="1146944" y="3987566"/>
            <a:ext cx="3676426" cy="6967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rPr>
              <a:t>Block I/O Interface</a:t>
            </a:r>
          </a:p>
        </p:txBody>
      </p:sp>
      <p:sp>
        <p:nvSpPr>
          <p:cNvPr id="45" name="Rectangle 44">
            <a:extLst>
              <a:ext uri="{FF2B5EF4-FFF2-40B4-BE49-F238E27FC236}">
                <a16:creationId xmlns:a16="http://schemas.microsoft.com/office/drawing/2014/main" id="{E5126EEC-2F48-094E-B9B4-B473D1D4FA43}"/>
              </a:ext>
            </a:extLst>
          </p:cNvPr>
          <p:cNvSpPr/>
          <p:nvPr/>
        </p:nvSpPr>
        <p:spPr>
          <a:xfrm>
            <a:off x="1146944" y="4696584"/>
            <a:ext cx="3676426" cy="6967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rPr>
              <a:t>SSD Firmware</a:t>
            </a:r>
          </a:p>
        </p:txBody>
      </p:sp>
      <p:sp>
        <p:nvSpPr>
          <p:cNvPr id="56" name="Rectangle 55">
            <a:extLst>
              <a:ext uri="{FF2B5EF4-FFF2-40B4-BE49-F238E27FC236}">
                <a16:creationId xmlns:a16="http://schemas.microsoft.com/office/drawing/2014/main" id="{0551FAC3-4030-1C4A-802F-E483D5D2B4AD}"/>
              </a:ext>
            </a:extLst>
          </p:cNvPr>
          <p:cNvSpPr/>
          <p:nvPr/>
        </p:nvSpPr>
        <p:spPr>
          <a:xfrm>
            <a:off x="1146944" y="5373412"/>
            <a:ext cx="3676426" cy="6967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rPr>
              <a:t>NAND Flash</a:t>
            </a:r>
          </a:p>
        </p:txBody>
      </p:sp>
      <p:sp>
        <p:nvSpPr>
          <p:cNvPr id="61" name="Rounded Rectangle 7">
            <a:extLst>
              <a:ext uri="{FF2B5EF4-FFF2-40B4-BE49-F238E27FC236}">
                <a16:creationId xmlns:a16="http://schemas.microsoft.com/office/drawing/2014/main" id="{EAD5175D-C37B-5C4F-8032-132CB3B12416}"/>
              </a:ext>
            </a:extLst>
          </p:cNvPr>
          <p:cNvSpPr/>
          <p:nvPr/>
        </p:nvSpPr>
        <p:spPr>
          <a:xfrm>
            <a:off x="6974387" y="1856826"/>
            <a:ext cx="4139750" cy="371775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62" name="TextBox 61">
            <a:extLst>
              <a:ext uri="{FF2B5EF4-FFF2-40B4-BE49-F238E27FC236}">
                <a16:creationId xmlns:a16="http://schemas.microsoft.com/office/drawing/2014/main" id="{FDFFA546-D5D8-554C-8483-D50D68225019}"/>
              </a:ext>
            </a:extLst>
          </p:cNvPr>
          <p:cNvSpPr txBox="1"/>
          <p:nvPr/>
        </p:nvSpPr>
        <p:spPr>
          <a:xfrm>
            <a:off x="7866696" y="4796802"/>
            <a:ext cx="249619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Georgia" panose="02040502050405020303" pitchFamily="18" charset="0"/>
              </a:rPr>
              <a:t>Data </a:t>
            </a:r>
            <a:r>
              <a:rPr kumimoji="0" lang="en-US" sz="3200" b="0" i="0" u="none" strike="noStrike" kern="1200" cap="none" spc="0" normalizeH="0" baseline="0" noProof="0" dirty="0">
                <a:ln>
                  <a:noFill/>
                </a:ln>
                <a:solidFill>
                  <a:prstClr val="black"/>
                </a:solidFill>
                <a:effectLst/>
                <a:uLnTx/>
                <a:uFillTx/>
                <a:latin typeface="Georgia" panose="02040502050405020303" pitchFamily="18" charset="0"/>
              </a:rPr>
              <a:t>Backup</a:t>
            </a:r>
          </a:p>
        </p:txBody>
      </p:sp>
      <p:pic>
        <p:nvPicPr>
          <p:cNvPr id="67" name="Picture 10" descr="Cloud Backup - Data Management | Iron Mountain AU">
            <a:extLst>
              <a:ext uri="{FF2B5EF4-FFF2-40B4-BE49-F238E27FC236}">
                <a16:creationId xmlns:a16="http://schemas.microsoft.com/office/drawing/2014/main" id="{DAB7AFE5-AC8E-9F4F-9CD5-1ADFFE006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5512" y="1917291"/>
            <a:ext cx="2857500" cy="2857500"/>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Straight Arrow Connector 67">
            <a:extLst>
              <a:ext uri="{FF2B5EF4-FFF2-40B4-BE49-F238E27FC236}">
                <a16:creationId xmlns:a16="http://schemas.microsoft.com/office/drawing/2014/main" id="{D014485D-22BF-3640-919F-087543A5F5C6}"/>
              </a:ext>
            </a:extLst>
          </p:cNvPr>
          <p:cNvCxnSpPr>
            <a:cxnSpLocks/>
          </p:cNvCxnSpPr>
          <p:nvPr/>
        </p:nvCxnSpPr>
        <p:spPr>
          <a:xfrm>
            <a:off x="5662882" y="2778605"/>
            <a:ext cx="1321353" cy="19351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2" descr="File icon - interface, archive, files and folders, file, document #icons  #iconbros #freeicons #freeicon #free #icon | Icon, Icon files, Photo editing">
            <a:extLst>
              <a:ext uri="{FF2B5EF4-FFF2-40B4-BE49-F238E27FC236}">
                <a16:creationId xmlns:a16="http://schemas.microsoft.com/office/drawing/2014/main" id="{0A1B120F-67A5-3F43-8ECB-D8EE778B3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1007" y="5390071"/>
            <a:ext cx="653682" cy="653682"/>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26A4CF4C-7F47-A549-926B-8B836F95B167}"/>
              </a:ext>
            </a:extLst>
          </p:cNvPr>
          <p:cNvGrpSpPr/>
          <p:nvPr/>
        </p:nvGrpSpPr>
        <p:grpSpPr>
          <a:xfrm>
            <a:off x="486033" y="965212"/>
            <a:ext cx="5391019" cy="2174395"/>
            <a:chOff x="2325192" y="1405815"/>
            <a:chExt cx="6633754" cy="2174395"/>
          </a:xfrm>
        </p:grpSpPr>
        <p:sp>
          <p:nvSpPr>
            <p:cNvPr id="71" name="Rectangle: Rounded Corners 22">
              <a:extLst>
                <a:ext uri="{FF2B5EF4-FFF2-40B4-BE49-F238E27FC236}">
                  <a16:creationId xmlns:a16="http://schemas.microsoft.com/office/drawing/2014/main" id="{BC983DA6-B24F-4946-8353-4082F46A5FDB}"/>
                </a:ext>
              </a:extLst>
            </p:cNvPr>
            <p:cNvSpPr/>
            <p:nvPr/>
          </p:nvSpPr>
          <p:spPr>
            <a:xfrm>
              <a:off x="2325192" y="1405815"/>
              <a:ext cx="6633754" cy="2174395"/>
            </a:xfrm>
            <a:prstGeom prst="roundRect">
              <a:avLst/>
            </a:prstGeom>
            <a:solidFill>
              <a:srgbClr val="FF0000">
                <a:alpha val="64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2" name="Picture 71">
              <a:extLst>
                <a:ext uri="{FF2B5EF4-FFF2-40B4-BE49-F238E27FC236}">
                  <a16:creationId xmlns:a16="http://schemas.microsoft.com/office/drawing/2014/main" id="{7DEF30BE-389E-524A-9C50-9AE14EADB4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9771" y="1915251"/>
              <a:ext cx="1257905" cy="1031341"/>
            </a:xfrm>
            <a:prstGeom prst="rect">
              <a:avLst/>
            </a:prstGeom>
          </p:spPr>
        </p:pic>
      </p:grpSp>
      <p:pic>
        <p:nvPicPr>
          <p:cNvPr id="73" name="Picture 2" descr="File icon - interface, archive, files and folders, file, document #icons  #iconbros #freeicons #freeicon #free #icon | Icon, Icon files, Photo editing">
            <a:extLst>
              <a:ext uri="{FF2B5EF4-FFF2-40B4-BE49-F238E27FC236}">
                <a16:creationId xmlns:a16="http://schemas.microsoft.com/office/drawing/2014/main" id="{3EFACEB7-2646-CC4D-8A34-C3E682F730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3175" y="5394483"/>
            <a:ext cx="653682" cy="653682"/>
          </a:xfrm>
          <a:prstGeom prst="rect">
            <a:avLst/>
          </a:prstGeom>
          <a:noFill/>
          <a:extLst>
            <a:ext uri="{909E8E84-426E-40DD-AFC4-6F175D3DCCD1}">
              <a14:hiddenFill xmlns:a14="http://schemas.microsoft.com/office/drawing/2010/main">
                <a:solidFill>
                  <a:srgbClr val="FFFFFF"/>
                </a:solidFill>
              </a14:hiddenFill>
            </a:ext>
          </a:extLst>
        </p:spPr>
      </p:pic>
      <p:cxnSp>
        <p:nvCxnSpPr>
          <p:cNvPr id="74" name="Straight Arrow Connector 73">
            <a:extLst>
              <a:ext uri="{FF2B5EF4-FFF2-40B4-BE49-F238E27FC236}">
                <a16:creationId xmlns:a16="http://schemas.microsoft.com/office/drawing/2014/main" id="{BE993761-619B-E049-8202-347317EBD6F9}"/>
              </a:ext>
            </a:extLst>
          </p:cNvPr>
          <p:cNvCxnSpPr>
            <a:cxnSpLocks/>
          </p:cNvCxnSpPr>
          <p:nvPr/>
        </p:nvCxnSpPr>
        <p:spPr>
          <a:xfrm flipV="1">
            <a:off x="4831779" y="4108911"/>
            <a:ext cx="2144624" cy="93397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4">
            <a:extLst>
              <a:ext uri="{FF2B5EF4-FFF2-40B4-BE49-F238E27FC236}">
                <a16:creationId xmlns:a16="http://schemas.microsoft.com/office/drawing/2014/main" id="{12F28BE5-7158-7043-B383-33F0E645CE05}"/>
              </a:ext>
            </a:extLst>
          </p:cNvPr>
          <p:cNvPicPr>
            <a:picLocks noChangeAspect="1" noChangeArrowheads="1"/>
          </p:cNvPicPr>
          <p:nvPr/>
        </p:nvPicPr>
        <p:blipFill>
          <a:blip r:embed="rId6"/>
          <a:srcRect/>
          <a:stretch/>
        </p:blipFill>
        <p:spPr bwMode="auto">
          <a:xfrm>
            <a:off x="5352322" y="3834837"/>
            <a:ext cx="621119" cy="62111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C0B0BB8F-FC3D-BA4E-9A30-5748B16F553C}"/>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Tree>
    <p:extLst>
      <p:ext uri="{BB962C8B-B14F-4D97-AF65-F5344CB8AC3E}">
        <p14:creationId xmlns:p14="http://schemas.microsoft.com/office/powerpoint/2010/main" val="3518203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mph" presetSubtype="0" grpId="1" nodeType="clickEffect">
                                  <p:stCondLst>
                                    <p:cond delay="0"/>
                                  </p:stCondLst>
                                  <p:childTnLst>
                                    <p:set>
                                      <p:cBhvr>
                                        <p:cTn id="26" dur="indefinite"/>
                                        <p:tgtEl>
                                          <p:spTgt spid="44"/>
                                        </p:tgtEl>
                                        <p:attrNameLst>
                                          <p:attrName>style.opacity</p:attrName>
                                        </p:attrNameLst>
                                      </p:cBhvr>
                                      <p:to>
                                        <p:strVal val="0.5"/>
                                      </p:to>
                                    </p:set>
                                    <p:animEffect filter="image" prLst="opacity: 0.5">
                                      <p:cBhvr rctx="IE">
                                        <p:cTn id="27" dur="indefinite"/>
                                        <p:tgtEl>
                                          <p:spTgt spid="44"/>
                                        </p:tgtEl>
                                      </p:cBhvr>
                                    </p:animEffect>
                                  </p:childTnLst>
                                </p:cTn>
                              </p:par>
                              <p:par>
                                <p:cTn id="28" presetID="9" presetClass="emph" presetSubtype="0" grpId="1" nodeType="withEffect">
                                  <p:stCondLst>
                                    <p:cond delay="0"/>
                                  </p:stCondLst>
                                  <p:childTnLst>
                                    <p:set>
                                      <p:cBhvr>
                                        <p:cTn id="29" dur="indefinite"/>
                                        <p:tgtEl>
                                          <p:spTgt spid="45"/>
                                        </p:tgtEl>
                                        <p:attrNameLst>
                                          <p:attrName>style.opacity</p:attrName>
                                        </p:attrNameLst>
                                      </p:cBhvr>
                                      <p:to>
                                        <p:strVal val="0.5"/>
                                      </p:to>
                                    </p:set>
                                    <p:animEffect filter="image" prLst="opacity: 0.5">
                                      <p:cBhvr rctx="IE">
                                        <p:cTn id="30" dur="indefinite"/>
                                        <p:tgtEl>
                                          <p:spTgt spid="45"/>
                                        </p:tgtEl>
                                      </p:cBhvr>
                                    </p:animEffect>
                                  </p:childTnLst>
                                </p:cTn>
                              </p:par>
                              <p:par>
                                <p:cTn id="31" presetID="9" presetClass="emph" presetSubtype="0" grpId="1" nodeType="withEffect">
                                  <p:stCondLst>
                                    <p:cond delay="0"/>
                                  </p:stCondLst>
                                  <p:childTnLst>
                                    <p:set>
                                      <p:cBhvr>
                                        <p:cTn id="32" dur="indefinite"/>
                                        <p:tgtEl>
                                          <p:spTgt spid="56"/>
                                        </p:tgtEl>
                                        <p:attrNameLst>
                                          <p:attrName>style.opacity</p:attrName>
                                        </p:attrNameLst>
                                      </p:cBhvr>
                                      <p:to>
                                        <p:strVal val="0.5"/>
                                      </p:to>
                                    </p:set>
                                    <p:animEffect filter="image" prLst="opacity: 0.5">
                                      <p:cBhvr rctx="IE">
                                        <p:cTn id="33" dur="indefinite"/>
                                        <p:tgtEl>
                                          <p:spTgt spid="56"/>
                                        </p:tgtEl>
                                      </p:cBhvr>
                                    </p:animEffect>
                                  </p:childTnLst>
                                </p:cTn>
                              </p:par>
                              <p:par>
                                <p:cTn id="34" presetID="9" presetClass="emph" presetSubtype="0" grpId="0" nodeType="withEffect">
                                  <p:stCondLst>
                                    <p:cond delay="0"/>
                                  </p:stCondLst>
                                  <p:childTnLst>
                                    <p:set>
                                      <p:cBhvr>
                                        <p:cTn id="35" dur="indefinite"/>
                                        <p:tgtEl>
                                          <p:spTgt spid="29"/>
                                        </p:tgtEl>
                                        <p:attrNameLst>
                                          <p:attrName>style.opacity</p:attrName>
                                        </p:attrNameLst>
                                      </p:cBhvr>
                                      <p:to>
                                        <p:strVal val="0.5"/>
                                      </p:to>
                                    </p:set>
                                    <p:animEffect filter="image" prLst="opacity: 0.5">
                                      <p:cBhvr rctx="IE">
                                        <p:cTn id="36" dur="indefinite"/>
                                        <p:tgtEl>
                                          <p:spTgt spid="29"/>
                                        </p:tgtEl>
                                      </p:cBhvr>
                                    </p:animEffect>
                                  </p:childTnLst>
                                </p:cTn>
                              </p:par>
                              <p:par>
                                <p:cTn id="37" presetID="9" presetClass="emph" presetSubtype="0" grpId="0" nodeType="withEffect">
                                  <p:stCondLst>
                                    <p:cond delay="0"/>
                                  </p:stCondLst>
                                  <p:childTnLst>
                                    <p:set>
                                      <p:cBhvr>
                                        <p:cTn id="38" dur="indefinite"/>
                                        <p:tgtEl>
                                          <p:spTgt spid="32"/>
                                        </p:tgtEl>
                                        <p:attrNameLst>
                                          <p:attrName>style.opacity</p:attrName>
                                        </p:attrNameLst>
                                      </p:cBhvr>
                                      <p:to>
                                        <p:strVal val="0.5"/>
                                      </p:to>
                                    </p:set>
                                    <p:animEffect filter="image" prLst="opacity: 0.5">
                                      <p:cBhvr rctx="IE">
                                        <p:cTn id="39" dur="indefinite"/>
                                        <p:tgtEl>
                                          <p:spTgt spid="32"/>
                                        </p:tgtEl>
                                      </p:cBhvr>
                                    </p:animEffect>
                                  </p:childTnLst>
                                </p:cTn>
                              </p:par>
                              <p:par>
                                <p:cTn id="40" presetID="9" presetClass="emph" presetSubtype="0" nodeType="withEffect">
                                  <p:stCondLst>
                                    <p:cond delay="0"/>
                                  </p:stCondLst>
                                  <p:childTnLst>
                                    <p:set>
                                      <p:cBhvr>
                                        <p:cTn id="41" dur="indefinite"/>
                                        <p:tgtEl>
                                          <p:spTgt spid="34"/>
                                        </p:tgtEl>
                                        <p:attrNameLst>
                                          <p:attrName>style.opacity</p:attrName>
                                        </p:attrNameLst>
                                      </p:cBhvr>
                                      <p:to>
                                        <p:strVal val="0.5"/>
                                      </p:to>
                                    </p:set>
                                    <p:animEffect filter="image" prLst="opacity: 0.5">
                                      <p:cBhvr rctx="IE">
                                        <p:cTn id="42" dur="indefinite"/>
                                        <p:tgtEl>
                                          <p:spTgt spid="34"/>
                                        </p:tgtEl>
                                      </p:cBhvr>
                                    </p:animEffect>
                                  </p:childTnLst>
                                </p:cTn>
                              </p:par>
                              <p:par>
                                <p:cTn id="43" presetID="9" presetClass="emph" presetSubtype="0" grpId="0" nodeType="withEffect">
                                  <p:stCondLst>
                                    <p:cond delay="0"/>
                                  </p:stCondLst>
                                  <p:childTnLst>
                                    <p:set>
                                      <p:cBhvr>
                                        <p:cTn id="44" dur="indefinite"/>
                                        <p:tgtEl>
                                          <p:spTgt spid="41"/>
                                        </p:tgtEl>
                                        <p:attrNameLst>
                                          <p:attrName>style.opacity</p:attrName>
                                        </p:attrNameLst>
                                      </p:cBhvr>
                                      <p:to>
                                        <p:strVal val="0.5"/>
                                      </p:to>
                                    </p:set>
                                    <p:animEffect filter="image" prLst="opacity: 0.5">
                                      <p:cBhvr rctx="IE">
                                        <p:cTn id="45" dur="indefinite"/>
                                        <p:tgtEl>
                                          <p:spTgt spid="41"/>
                                        </p:tgtEl>
                                      </p:cBhvr>
                                    </p:animEffect>
                                  </p:childTnLst>
                                </p:cTn>
                              </p:par>
                              <p:par>
                                <p:cTn id="46" presetID="9" presetClass="emph" presetSubtype="0" grpId="0" nodeType="withEffect">
                                  <p:stCondLst>
                                    <p:cond delay="0"/>
                                  </p:stCondLst>
                                  <p:childTnLst>
                                    <p:set>
                                      <p:cBhvr>
                                        <p:cTn id="47" dur="indefinite"/>
                                        <p:tgtEl>
                                          <p:spTgt spid="30"/>
                                        </p:tgtEl>
                                        <p:attrNameLst>
                                          <p:attrName>style.opacity</p:attrName>
                                        </p:attrNameLst>
                                      </p:cBhvr>
                                      <p:to>
                                        <p:strVal val="0.5"/>
                                      </p:to>
                                    </p:set>
                                    <p:animEffect filter="image" prLst="opacity: 0.5">
                                      <p:cBhvr rctx="IE">
                                        <p:cTn id="48" dur="indefinite"/>
                                        <p:tgtEl>
                                          <p:spTgt spid="30"/>
                                        </p:tgtEl>
                                      </p:cBhvr>
                                    </p:animEffect>
                                  </p:childTnLst>
                                </p:cTn>
                              </p:par>
                              <p:par>
                                <p:cTn id="49" presetID="0" presetClass="path" presetSubtype="0" accel="50000" decel="50000" fill="hold" nodeType="withEffect">
                                  <p:stCondLst>
                                    <p:cond delay="0"/>
                                  </p:stCondLst>
                                  <p:childTnLst>
                                    <p:animMotion origin="layout" path="M -0.01537 -0.02893 C -0.07122 -0.07847 -0.12708 -0.128 -0.15065 -0.19305 C -0.17422 -0.25787 -0.18438 -0.38055 -0.15677 -0.41805 C -0.12904 -0.45555 -0.00156 -0.40717 0.01549 -0.41805 " pathEditMode="relative" rAng="0" ptsTypes="AAAA">
                                      <p:cBhvr>
                                        <p:cTn id="50" dur="2000" fill="hold"/>
                                        <p:tgtEl>
                                          <p:spTgt spid="69"/>
                                        </p:tgtEl>
                                        <p:attrNameLst>
                                          <p:attrName>ppt_x</p:attrName>
                                          <p:attrName>ppt_y</p:attrName>
                                        </p:attrNameLst>
                                      </p:cBhvr>
                                      <p:rCtr x="-6367" y="-20185"/>
                                    </p:animMotion>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0.02044 -0.41782 L 0.26758 -0.37638 " pathEditMode="relative" rAng="0" ptsTypes="AA">
                                      <p:cBhvr>
                                        <p:cTn id="54" dur="2000" fill="hold"/>
                                        <p:tgtEl>
                                          <p:spTgt spid="69"/>
                                        </p:tgtEl>
                                        <p:attrNameLst>
                                          <p:attrName>ppt_x</p:attrName>
                                          <p:attrName>ppt_y</p:attrName>
                                        </p:attrNameLst>
                                      </p:cBhvr>
                                      <p:rCtr x="12357" y="2060"/>
                                    </p:animMotion>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childTnLst>
                          </p:cTn>
                        </p:par>
                        <p:par>
                          <p:cTn id="57" fill="hold">
                            <p:stCondLst>
                              <p:cond delay="2000"/>
                            </p:stCondLst>
                            <p:childTnLst>
                              <p:par>
                                <p:cTn id="58" presetID="1" presetClass="exit" presetSubtype="0" fill="hold" nodeType="afterEffect">
                                  <p:stCondLst>
                                    <p:cond delay="0"/>
                                  </p:stCondLst>
                                  <p:childTnLst>
                                    <p:set>
                                      <p:cBhvr>
                                        <p:cTn id="59" dur="1" fill="hold">
                                          <p:stCondLst>
                                            <p:cond delay="0"/>
                                          </p:stCondLst>
                                        </p:cTn>
                                        <p:tgtEl>
                                          <p:spTgt spid="69"/>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70"/>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73"/>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0" presetClass="path" presetSubtype="0" accel="50000" decel="50000" fill="hold" nodeType="clickEffect">
                                  <p:stCondLst>
                                    <p:cond delay="0"/>
                                  </p:stCondLst>
                                  <p:childTnLst>
                                    <p:animMotion origin="layout" path="M 0.00247 -0.00116 C -0.03021 -0.01991 -0.06289 -0.03843 -0.01341 -0.08426 C 0.03594 -0.13032 0.25273 -0.25417 0.29896 -0.27662 " pathEditMode="relative" rAng="0" ptsTypes="AAA">
                                      <p:cBhvr>
                                        <p:cTn id="71" dur="2000" fill="hold"/>
                                        <p:tgtEl>
                                          <p:spTgt spid="73"/>
                                        </p:tgtEl>
                                        <p:attrNameLst>
                                          <p:attrName>ppt_x</p:attrName>
                                          <p:attrName>ppt_y</p:attrName>
                                        </p:attrNameLst>
                                      </p:cBhvr>
                                      <p:rCtr x="12760" y="-13773"/>
                                    </p:animMotion>
                                  </p:childTnLst>
                                </p:cTn>
                              </p:par>
                              <p:par>
                                <p:cTn id="72" presetID="1" presetClass="entr" presetSubtype="0" fill="hold" nodeType="withEffect">
                                  <p:stCondLst>
                                    <p:cond delay="0"/>
                                  </p:stCondLst>
                                  <p:childTnLst>
                                    <p:set>
                                      <p:cBhvr>
                                        <p:cTn id="73" dur="1" fill="hold">
                                          <p:stCondLst>
                                            <p:cond delay="0"/>
                                          </p:stCondLst>
                                        </p:cTn>
                                        <p:tgtEl>
                                          <p:spTgt spid="74"/>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75"/>
                                        </p:tgtEl>
                                        <p:attrNameLst>
                                          <p:attrName>style.visibility</p:attrName>
                                        </p:attrNameLst>
                                      </p:cBhvr>
                                      <p:to>
                                        <p:strVal val="visible"/>
                                      </p:to>
                                    </p:set>
                                  </p:childTnLst>
                                </p:cTn>
                              </p:par>
                            </p:childTnLst>
                          </p:cTn>
                        </p:par>
                        <p:par>
                          <p:cTn id="76" fill="hold">
                            <p:stCondLst>
                              <p:cond delay="2000"/>
                            </p:stCondLst>
                            <p:childTnLst>
                              <p:par>
                                <p:cTn id="77" presetID="1" presetClass="exit" presetSubtype="0" fill="hold" nodeType="afterEffect">
                                  <p:stCondLst>
                                    <p:cond delay="1000"/>
                                  </p:stCondLst>
                                  <p:childTnLst>
                                    <p:set>
                                      <p:cBhvr>
                                        <p:cTn id="78" dur="1" fill="hold">
                                          <p:stCondLst>
                                            <p:cond delay="0"/>
                                          </p:stCondLst>
                                        </p:cTn>
                                        <p:tgtEl>
                                          <p:spTgt spid="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2" grpId="0"/>
      <p:bldP spid="41" grpId="0" animBg="1"/>
      <p:bldP spid="43" grpId="0" animBg="1"/>
      <p:bldP spid="44" grpId="0" animBg="1"/>
      <p:bldP spid="44" grpId="1" animBg="1"/>
      <p:bldP spid="45" grpId="0" animBg="1"/>
      <p:bldP spid="45" grpId="1" animBg="1"/>
      <p:bldP spid="56" grpId="0" animBg="1"/>
      <p:bldP spid="56" grpId="1" animBg="1"/>
      <p:bldP spid="61" grpId="0" animBg="1"/>
      <p:bldP spid="62"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grpSp>
        <p:nvGrpSpPr>
          <p:cNvPr id="82" name="Group 81">
            <a:extLst>
              <a:ext uri="{FF2B5EF4-FFF2-40B4-BE49-F238E27FC236}">
                <a16:creationId xmlns:a16="http://schemas.microsoft.com/office/drawing/2014/main" id="{DF268F15-989E-A943-9D6B-293BBCF93298}"/>
              </a:ext>
            </a:extLst>
          </p:cNvPr>
          <p:cNvGrpSpPr/>
          <p:nvPr/>
        </p:nvGrpSpPr>
        <p:grpSpPr>
          <a:xfrm rot="5400000">
            <a:off x="7993644" y="3258768"/>
            <a:ext cx="4546691" cy="342900"/>
            <a:chOff x="2301085" y="5462001"/>
            <a:chExt cx="7485853" cy="342900"/>
          </a:xfrm>
        </p:grpSpPr>
        <p:cxnSp>
          <p:nvCxnSpPr>
            <p:cNvPr id="83" name="Straight Connector 82">
              <a:extLst>
                <a:ext uri="{FF2B5EF4-FFF2-40B4-BE49-F238E27FC236}">
                  <a16:creationId xmlns:a16="http://schemas.microsoft.com/office/drawing/2014/main" id="{D74A7C86-6271-4246-A7D9-407852C3FFFB}"/>
                </a:ext>
              </a:extLst>
            </p:cNvPr>
            <p:cNvCxnSpPr>
              <a:cxnSpLocks/>
            </p:cNvCxnSpPr>
            <p:nvPr/>
          </p:nvCxnSpPr>
          <p:spPr>
            <a:xfrm>
              <a:off x="2302353" y="5633451"/>
              <a:ext cx="748458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005DBEF-E62A-FE4F-8679-D025FDDBA595}"/>
                </a:ext>
              </a:extLst>
            </p:cNvPr>
            <p:cNvCxnSpPr>
              <a:cxnSpLocks/>
            </p:cNvCxnSpPr>
            <p:nvPr/>
          </p:nvCxnSpPr>
          <p:spPr>
            <a:xfrm>
              <a:off x="2301085" y="5462001"/>
              <a:ext cx="0" cy="3429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85B110-6F65-0C46-8B73-31DB7D547697}"/>
                </a:ext>
              </a:extLst>
            </p:cNvPr>
            <p:cNvCxnSpPr>
              <a:cxnSpLocks/>
            </p:cNvCxnSpPr>
            <p:nvPr/>
          </p:nvCxnSpPr>
          <p:spPr>
            <a:xfrm>
              <a:off x="9786938" y="5462001"/>
              <a:ext cx="0" cy="3429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26" name="Chart 25">
            <a:extLst>
              <a:ext uri="{FF2B5EF4-FFF2-40B4-BE49-F238E27FC236}">
                <a16:creationId xmlns:a16="http://schemas.microsoft.com/office/drawing/2014/main" id="{24385BE9-E368-9E41-AE56-C3C0C03CF370}"/>
              </a:ext>
            </a:extLst>
          </p:cNvPr>
          <p:cNvGraphicFramePr>
            <a:graphicFrameLocks/>
          </p:cNvGraphicFramePr>
          <p:nvPr>
            <p:extLst>
              <p:ext uri="{D42A27DB-BD31-4B8C-83A1-F6EECF244321}">
                <p14:modId xmlns:p14="http://schemas.microsoft.com/office/powerpoint/2010/main" val="3741785156"/>
              </p:ext>
            </p:extLst>
          </p:nvPr>
        </p:nvGraphicFramePr>
        <p:xfrm>
          <a:off x="77175" y="991226"/>
          <a:ext cx="7426653" cy="5265391"/>
        </p:xfrm>
        <a:graphic>
          <a:graphicData uri="http://schemas.openxmlformats.org/drawingml/2006/chart">
            <c:chart xmlns:c="http://schemas.openxmlformats.org/drawingml/2006/chart" xmlns:r="http://schemas.openxmlformats.org/officeDocument/2006/relationships" r:id="rId3"/>
          </a:graphicData>
        </a:graphic>
      </p:graphicFrame>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r>
              <a:rPr lang="en-US" dirty="0">
                <a:solidFill>
                  <a:schemeClr val="bg1"/>
                </a:solidFill>
              </a:rPr>
              <a:t>9</a:t>
            </a:r>
            <a:endParaRPr lang="en-US" dirty="0">
              <a:solidFill>
                <a:schemeClr val="bg1"/>
              </a:solidFill>
              <a:cs typeface="Calibri"/>
            </a:endParaRPr>
          </a:p>
        </p:txBody>
      </p:sp>
      <p:cxnSp>
        <p:nvCxnSpPr>
          <p:cNvPr id="55" name="Straight Connector 54">
            <a:extLst>
              <a:ext uri="{FF2B5EF4-FFF2-40B4-BE49-F238E27FC236}">
                <a16:creationId xmlns:a16="http://schemas.microsoft.com/office/drawing/2014/main" id="{C610DE9B-9A4D-A54F-A157-B1ABE2D1829E}"/>
              </a:ext>
            </a:extLst>
          </p:cNvPr>
          <p:cNvCxnSpPr>
            <a:cxnSpLocks/>
          </p:cNvCxnSpPr>
          <p:nvPr/>
        </p:nvCxnSpPr>
        <p:spPr>
          <a:xfrm flipH="1">
            <a:off x="10087837" y="2127068"/>
            <a:ext cx="363303"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74B7C4F-5CD9-2942-9058-BDA03F3F5DE2}"/>
              </a:ext>
            </a:extLst>
          </p:cNvPr>
          <p:cNvSpPr txBox="1"/>
          <p:nvPr/>
        </p:nvSpPr>
        <p:spPr>
          <a:xfrm>
            <a:off x="7858726" y="1947400"/>
            <a:ext cx="1689886" cy="646331"/>
          </a:xfrm>
          <a:prstGeom prst="rect">
            <a:avLst/>
          </a:prstGeom>
          <a:noFill/>
        </p:spPr>
        <p:txBody>
          <a:bodyPr wrap="none" rtlCol="0">
            <a:spAutoFit/>
          </a:bodyPr>
          <a:lstStyle/>
          <a:p>
            <a:pPr algn="ctr"/>
            <a:r>
              <a:rPr lang="en-US" dirty="0">
                <a:latin typeface="Georgia" panose="02040502050405020303" pitchFamily="18" charset="0"/>
              </a:rPr>
              <a:t>Encrypt victim</a:t>
            </a:r>
          </a:p>
          <a:p>
            <a:pPr algn="ctr"/>
            <a:r>
              <a:rPr lang="en-US" dirty="0">
                <a:latin typeface="Georgia" panose="02040502050405020303" pitchFamily="18" charset="0"/>
              </a:rPr>
              <a:t> data</a:t>
            </a:r>
          </a:p>
        </p:txBody>
      </p:sp>
      <p:sp>
        <p:nvSpPr>
          <p:cNvPr id="54" name="TextBox 53">
            <a:extLst>
              <a:ext uri="{FF2B5EF4-FFF2-40B4-BE49-F238E27FC236}">
                <a16:creationId xmlns:a16="http://schemas.microsoft.com/office/drawing/2014/main" id="{BDC35986-926A-5846-9C10-7E4A57AB9CD8}"/>
              </a:ext>
            </a:extLst>
          </p:cNvPr>
          <p:cNvSpPr txBox="1"/>
          <p:nvPr/>
        </p:nvSpPr>
        <p:spPr>
          <a:xfrm>
            <a:off x="10526328" y="991226"/>
            <a:ext cx="686406" cy="369332"/>
          </a:xfrm>
          <a:prstGeom prst="rect">
            <a:avLst/>
          </a:prstGeom>
          <a:noFill/>
        </p:spPr>
        <p:txBody>
          <a:bodyPr wrap="none" rtlCol="0">
            <a:spAutoFit/>
          </a:bodyPr>
          <a:lstStyle/>
          <a:p>
            <a:pPr algn="l"/>
            <a:r>
              <a:rPr lang="en-US" dirty="0">
                <a:latin typeface="Georgia" panose="02040502050405020303" pitchFamily="18" charset="0"/>
              </a:rPr>
              <a:t>Start</a:t>
            </a:r>
          </a:p>
        </p:txBody>
      </p:sp>
      <p:sp>
        <p:nvSpPr>
          <p:cNvPr id="58" name="TextBox 57">
            <a:extLst>
              <a:ext uri="{FF2B5EF4-FFF2-40B4-BE49-F238E27FC236}">
                <a16:creationId xmlns:a16="http://schemas.microsoft.com/office/drawing/2014/main" id="{522D7797-2409-A24C-8229-27A698E5A4C4}"/>
              </a:ext>
            </a:extLst>
          </p:cNvPr>
          <p:cNvSpPr txBox="1"/>
          <p:nvPr/>
        </p:nvSpPr>
        <p:spPr>
          <a:xfrm>
            <a:off x="10498707" y="5470343"/>
            <a:ext cx="604653" cy="369332"/>
          </a:xfrm>
          <a:prstGeom prst="rect">
            <a:avLst/>
          </a:prstGeom>
          <a:noFill/>
        </p:spPr>
        <p:txBody>
          <a:bodyPr wrap="none" rtlCol="0">
            <a:spAutoFit/>
          </a:bodyPr>
          <a:lstStyle/>
          <a:p>
            <a:pPr algn="l"/>
            <a:r>
              <a:rPr lang="en-US" dirty="0">
                <a:latin typeface="Georgia" panose="02040502050405020303" pitchFamily="18" charset="0"/>
              </a:rPr>
              <a:t>End</a:t>
            </a:r>
          </a:p>
        </p:txBody>
      </p:sp>
      <p:cxnSp>
        <p:nvCxnSpPr>
          <p:cNvPr id="60" name="Straight Connector 59">
            <a:extLst>
              <a:ext uri="{FF2B5EF4-FFF2-40B4-BE49-F238E27FC236}">
                <a16:creationId xmlns:a16="http://schemas.microsoft.com/office/drawing/2014/main" id="{0EC6E0FE-1D32-3A43-ACB8-833F27585E6C}"/>
              </a:ext>
            </a:extLst>
          </p:cNvPr>
          <p:cNvCxnSpPr>
            <a:cxnSpLocks/>
          </p:cNvCxnSpPr>
          <p:nvPr/>
        </p:nvCxnSpPr>
        <p:spPr>
          <a:xfrm flipH="1">
            <a:off x="10087837" y="3431987"/>
            <a:ext cx="363303"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88CCCC1-1DB0-F343-A221-74B413B3DD66}"/>
              </a:ext>
            </a:extLst>
          </p:cNvPr>
          <p:cNvCxnSpPr>
            <a:cxnSpLocks/>
          </p:cNvCxnSpPr>
          <p:nvPr/>
        </p:nvCxnSpPr>
        <p:spPr>
          <a:xfrm flipH="1">
            <a:off x="10075137" y="4772125"/>
            <a:ext cx="374733"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F91EA0E-D410-8D49-BC6C-FB9CD04AA279}"/>
              </a:ext>
            </a:extLst>
          </p:cNvPr>
          <p:cNvSpPr txBox="1"/>
          <p:nvPr/>
        </p:nvSpPr>
        <p:spPr>
          <a:xfrm>
            <a:off x="8611290" y="4420394"/>
            <a:ext cx="1452417" cy="646331"/>
          </a:xfrm>
          <a:prstGeom prst="rect">
            <a:avLst/>
          </a:prstGeom>
          <a:noFill/>
        </p:spPr>
        <p:txBody>
          <a:bodyPr wrap="square" rtlCol="0">
            <a:spAutoFit/>
          </a:bodyPr>
          <a:lstStyle/>
          <a:p>
            <a:pPr algn="ctr"/>
            <a:r>
              <a:rPr lang="en-US" dirty="0">
                <a:latin typeface="Georgia" panose="02040502050405020303" pitchFamily="18" charset="0"/>
              </a:rPr>
              <a:t>GC removes victim data</a:t>
            </a:r>
          </a:p>
        </p:txBody>
      </p:sp>
      <p:sp>
        <p:nvSpPr>
          <p:cNvPr id="66" name="TextBox 65">
            <a:extLst>
              <a:ext uri="{FF2B5EF4-FFF2-40B4-BE49-F238E27FC236}">
                <a16:creationId xmlns:a16="http://schemas.microsoft.com/office/drawing/2014/main" id="{99EFB9CF-956F-5941-9CD0-273B9F31A76B}"/>
              </a:ext>
            </a:extLst>
          </p:cNvPr>
          <p:cNvSpPr txBox="1"/>
          <p:nvPr/>
        </p:nvSpPr>
        <p:spPr>
          <a:xfrm>
            <a:off x="10481086" y="3091500"/>
            <a:ext cx="1680268" cy="646331"/>
          </a:xfrm>
          <a:prstGeom prst="rect">
            <a:avLst/>
          </a:prstGeom>
          <a:noFill/>
        </p:spPr>
        <p:txBody>
          <a:bodyPr wrap="none" rtlCol="0">
            <a:spAutoFit/>
          </a:bodyPr>
          <a:lstStyle/>
          <a:p>
            <a:pPr algn="ctr"/>
            <a:r>
              <a:rPr lang="en-US" dirty="0">
                <a:latin typeface="Georgia" panose="02040502050405020303" pitchFamily="18" charset="0"/>
              </a:rPr>
              <a:t>Write garbage </a:t>
            </a:r>
          </a:p>
          <a:p>
            <a:pPr algn="ctr"/>
            <a:r>
              <a:rPr lang="en-US" dirty="0">
                <a:latin typeface="Georgia" panose="02040502050405020303" pitchFamily="18" charset="0"/>
              </a:rPr>
              <a:t>data</a:t>
            </a:r>
          </a:p>
        </p:txBody>
      </p:sp>
      <p:cxnSp>
        <p:nvCxnSpPr>
          <p:cNvPr id="8" name="Straight Arrow Connector 7">
            <a:extLst>
              <a:ext uri="{FF2B5EF4-FFF2-40B4-BE49-F238E27FC236}">
                <a16:creationId xmlns:a16="http://schemas.microsoft.com/office/drawing/2014/main" id="{45EA7FB4-015E-574C-9212-1BEDEE359D18}"/>
              </a:ext>
            </a:extLst>
          </p:cNvPr>
          <p:cNvCxnSpPr/>
          <p:nvPr/>
        </p:nvCxnSpPr>
        <p:spPr>
          <a:xfrm>
            <a:off x="1022998" y="991226"/>
            <a:ext cx="0" cy="4315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BDB374C-0F38-B740-862F-DFB778E2D561}"/>
              </a:ext>
            </a:extLst>
          </p:cNvPr>
          <p:cNvCxnSpPr/>
          <p:nvPr/>
        </p:nvCxnSpPr>
        <p:spPr>
          <a:xfrm>
            <a:off x="1547907" y="991226"/>
            <a:ext cx="0" cy="4315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F4DE1A6-71A8-0343-B6CD-9A78F53B3DBD}"/>
              </a:ext>
            </a:extLst>
          </p:cNvPr>
          <p:cNvCxnSpPr>
            <a:cxnSpLocks/>
          </p:cNvCxnSpPr>
          <p:nvPr/>
        </p:nvCxnSpPr>
        <p:spPr>
          <a:xfrm flipH="1">
            <a:off x="3375936" y="3037764"/>
            <a:ext cx="260335" cy="29327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9" name="Picture 10" descr="Related image">
            <a:extLst>
              <a:ext uri="{FF2B5EF4-FFF2-40B4-BE49-F238E27FC236}">
                <a16:creationId xmlns:a16="http://schemas.microsoft.com/office/drawing/2014/main" id="{1A2FB472-9CA0-E644-983D-740308E674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1976" y="2945333"/>
            <a:ext cx="784097" cy="784097"/>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100;p1">
            <a:extLst>
              <a:ext uri="{FF2B5EF4-FFF2-40B4-BE49-F238E27FC236}">
                <a16:creationId xmlns:a16="http://schemas.microsoft.com/office/drawing/2014/main" id="{D429AABB-B9B0-0E4D-9CEF-26AEFC3AD1FA}"/>
              </a:ext>
            </a:extLst>
          </p:cNvPr>
          <p:cNvSpPr txBox="1"/>
          <p:nvPr/>
        </p:nvSpPr>
        <p:spPr>
          <a:xfrm>
            <a:off x="65436" y="143274"/>
            <a:ext cx="11541198"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Ransomware 2.0: GC Attack</a:t>
            </a:r>
            <a:endParaRPr lang="en-US" sz="4000" dirty="0">
              <a:solidFill>
                <a:schemeClr val="bg1"/>
              </a:solidFill>
              <a:latin typeface="Georgia"/>
              <a:ea typeface="Helvetica Neue Light"/>
              <a:cs typeface="Helvetica Neue Light"/>
            </a:endParaRPr>
          </a:p>
        </p:txBody>
      </p:sp>
      <p:sp>
        <p:nvSpPr>
          <p:cNvPr id="28" name="TextBox 27">
            <a:extLst>
              <a:ext uri="{FF2B5EF4-FFF2-40B4-BE49-F238E27FC236}">
                <a16:creationId xmlns:a16="http://schemas.microsoft.com/office/drawing/2014/main" id="{94164A41-4C58-AF40-B5C0-9310F5644F90}"/>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Tree>
    <p:extLst>
      <p:ext uri="{BB962C8B-B14F-4D97-AF65-F5344CB8AC3E}">
        <p14:creationId xmlns:p14="http://schemas.microsoft.com/office/powerpoint/2010/main" val="18058911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9" presetClass="emph" presetSubtype="0" grpId="1" nodeType="withEffect">
                                  <p:stCondLst>
                                    <p:cond delay="0"/>
                                  </p:stCondLst>
                                  <p:childTnLst>
                                    <p:set>
                                      <p:cBhvr>
                                        <p:cTn id="16" dur="indefinite"/>
                                        <p:tgtEl>
                                          <p:spTgt spid="56"/>
                                        </p:tgtEl>
                                        <p:attrNameLst>
                                          <p:attrName>style.opacity</p:attrName>
                                        </p:attrNameLst>
                                      </p:cBhvr>
                                      <p:to>
                                        <p:strVal val="0.5"/>
                                      </p:to>
                                    </p:set>
                                    <p:animEffect filter="image" prLst="opacity: 0.5">
                                      <p:cBhvr rctx="IE">
                                        <p:cTn id="17" dur="indefinite"/>
                                        <p:tgtEl>
                                          <p:spTgt spid="56"/>
                                        </p:tgtEl>
                                      </p:cBhvr>
                                    </p:animEffect>
                                  </p:childTnLst>
                                </p:cTn>
                              </p:par>
                              <p:par>
                                <p:cTn id="18" presetID="9" presetClass="emph" presetSubtype="0" nodeType="withEffect">
                                  <p:stCondLst>
                                    <p:cond delay="0"/>
                                  </p:stCondLst>
                                  <p:childTnLst>
                                    <p:set>
                                      <p:cBhvr>
                                        <p:cTn id="19" dur="indefinite"/>
                                        <p:tgtEl>
                                          <p:spTgt spid="55"/>
                                        </p:tgtEl>
                                        <p:attrNameLst>
                                          <p:attrName>style.opacity</p:attrName>
                                        </p:attrNameLst>
                                      </p:cBhvr>
                                      <p:to>
                                        <p:strVal val="0.25"/>
                                      </p:to>
                                    </p:set>
                                    <p:animEffect filter="image" prLst="opacity: 0.25">
                                      <p:cBhvr rctx="IE">
                                        <p:cTn id="20" dur="indefinite"/>
                                        <p:tgtEl>
                                          <p:spTgt spid="55"/>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9" presetClass="emph" presetSubtype="0" grpId="1" nodeType="withEffect">
                                  <p:stCondLst>
                                    <p:cond delay="0"/>
                                  </p:stCondLst>
                                  <p:childTnLst>
                                    <p:set>
                                      <p:cBhvr>
                                        <p:cTn id="34" dur="indefinite"/>
                                        <p:tgtEl>
                                          <p:spTgt spid="66"/>
                                        </p:tgtEl>
                                        <p:attrNameLst>
                                          <p:attrName>style.opacity</p:attrName>
                                        </p:attrNameLst>
                                      </p:cBhvr>
                                      <p:to>
                                        <p:strVal val="0.5"/>
                                      </p:to>
                                    </p:set>
                                    <p:animEffect filter="image" prLst="opacity: 0.5">
                                      <p:cBhvr rctx="IE">
                                        <p:cTn id="35" dur="indefinite"/>
                                        <p:tgtEl>
                                          <p:spTgt spid="66"/>
                                        </p:tgtEl>
                                      </p:cBhvr>
                                    </p:animEffect>
                                  </p:childTnLst>
                                </p:cTn>
                              </p:par>
                              <p:par>
                                <p:cTn id="36" presetID="9" presetClass="emph" presetSubtype="0" nodeType="withEffect">
                                  <p:stCondLst>
                                    <p:cond delay="0"/>
                                  </p:stCondLst>
                                  <p:childTnLst>
                                    <p:set>
                                      <p:cBhvr>
                                        <p:cTn id="37" dur="indefinite"/>
                                        <p:tgtEl>
                                          <p:spTgt spid="60"/>
                                        </p:tgtEl>
                                        <p:attrNameLst>
                                          <p:attrName>style.opacity</p:attrName>
                                        </p:attrNameLst>
                                      </p:cBhvr>
                                      <p:to>
                                        <p:strVal val="0.25"/>
                                      </p:to>
                                    </p:set>
                                    <p:animEffect filter="image" prLst="opacity: 0.25">
                                      <p:cBhvr rctx="IE">
                                        <p:cTn id="38" dur="indefinite"/>
                                        <p:tgtEl>
                                          <p:spTgt spid="60"/>
                                        </p:tgtEl>
                                      </p:cBhvr>
                                    </p:animEffect>
                                  </p:childTnLst>
                                </p:cTn>
                              </p:par>
                              <p:par>
                                <p:cTn id="39" presetID="1" presetClass="exit" presetSubtype="0" fill="hold" nodeType="withEffect">
                                  <p:stCondLst>
                                    <p:cond delay="0"/>
                                  </p:stCondLst>
                                  <p:childTnLst>
                                    <p:set>
                                      <p:cBhvr>
                                        <p:cTn id="40" dur="1" fill="hold">
                                          <p:stCondLst>
                                            <p:cond delay="0"/>
                                          </p:stCondLst>
                                        </p:cTn>
                                        <p:tgtEl>
                                          <p:spTgt spid="67"/>
                                        </p:tgtEl>
                                        <p:attrNameLst>
                                          <p:attrName>style.visibility</p:attrName>
                                        </p:attrNameLst>
                                      </p:cBhvr>
                                      <p:to>
                                        <p:strVal val="hidden"/>
                                      </p:to>
                                    </p:set>
                                  </p:childTnLst>
                                </p:cTn>
                              </p:par>
                              <p:par>
                                <p:cTn id="41" presetID="9" presetClass="emph" presetSubtype="0" nodeType="withEffect">
                                  <p:stCondLst>
                                    <p:cond delay="0"/>
                                  </p:stCondLst>
                                  <p:childTnLst>
                                    <p:set>
                                      <p:cBhvr>
                                        <p:cTn id="42" dur="indefinite"/>
                                        <p:tgtEl>
                                          <p:spTgt spid="59"/>
                                        </p:tgtEl>
                                        <p:attrNameLst>
                                          <p:attrName>style.opacity</p:attrName>
                                        </p:attrNameLst>
                                      </p:cBhvr>
                                      <p:to>
                                        <p:strVal val="0.25"/>
                                      </p:to>
                                    </p:set>
                                    <p:animEffect filter="image" prLst="opacity: 0.25">
                                      <p:cBhvr rctx="IE">
                                        <p:cTn id="43" dur="indefinite"/>
                                        <p:tgtEl>
                                          <p:spTgt spid="59"/>
                                        </p:tgtEl>
                                      </p:cBhvr>
                                    </p:animEffect>
                                  </p:childTnLst>
                                </p:cTn>
                              </p:par>
                              <p:par>
                                <p:cTn id="44" presetID="1" presetClass="entr" presetSubtype="0" fill="hold" nodeType="withEffect">
                                  <p:stCondLst>
                                    <p:cond delay="0"/>
                                  </p:stCondLst>
                                  <p:childTnLst>
                                    <p:set>
                                      <p:cBhvr>
                                        <p:cTn id="45" dur="1" fill="hold">
                                          <p:stCondLst>
                                            <p:cond delay="0"/>
                                          </p:stCondLst>
                                        </p:cTn>
                                        <p:tgtEl>
                                          <p:spTgt spid="61"/>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7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61"/>
                                        </p:tgtEl>
                                        <p:attrNameLst>
                                          <p:attrName>style.opacity</p:attrName>
                                        </p:attrNameLst>
                                      </p:cBhvr>
                                      <p:to>
                                        <p:strVal val="0.25"/>
                                      </p:to>
                                    </p:set>
                                    <p:animEffect filter="image" prLst="opacity: 0.25">
                                      <p:cBhvr rctx="IE">
                                        <p:cTn id="52" dur="indefinite"/>
                                        <p:tgtEl>
                                          <p:spTgt spid="61"/>
                                        </p:tgtEl>
                                      </p:cBhvr>
                                    </p:animEffect>
                                  </p:childTnLst>
                                </p:cTn>
                              </p:par>
                              <p:par>
                                <p:cTn id="53" presetID="9" presetClass="emph" presetSubtype="0" grpId="1" nodeType="withEffect">
                                  <p:stCondLst>
                                    <p:cond delay="0"/>
                                  </p:stCondLst>
                                  <p:childTnLst>
                                    <p:set>
                                      <p:cBhvr>
                                        <p:cTn id="54" dur="indefinite"/>
                                        <p:tgtEl>
                                          <p:spTgt spid="63"/>
                                        </p:tgtEl>
                                        <p:attrNameLst>
                                          <p:attrName>style.opacity</p:attrName>
                                        </p:attrNameLst>
                                      </p:cBhvr>
                                      <p:to>
                                        <p:strVal val="0.5"/>
                                      </p:to>
                                    </p:set>
                                    <p:animEffect filter="image" prLst="opacity: 0.5">
                                      <p:cBhvr rctx="IE">
                                        <p:cTn id="55" dur="indefinite"/>
                                        <p:tgtEl>
                                          <p:spTgt spid="63"/>
                                        </p:tgtEl>
                                      </p:cBhvr>
                                    </p:animEffect>
                                  </p:childTnLst>
                                </p:cTn>
                              </p:par>
                              <p:par>
                                <p:cTn id="56" presetID="1" presetClass="exit" presetSubtype="0" fill="hold" nodeType="withEffect">
                                  <p:stCondLst>
                                    <p:cond delay="0"/>
                                  </p:stCondLst>
                                  <p:childTnLst>
                                    <p:set>
                                      <p:cBhvr>
                                        <p:cTn id="57" dur="1" fill="hold">
                                          <p:stCondLst>
                                            <p:cond delay="0"/>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P spid="63" grpId="0"/>
      <p:bldP spid="63" grpId="1"/>
      <p:bldP spid="66" grpId="0"/>
      <p:bldP spid="66" grpId="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graphicFrame>
        <p:nvGraphicFramePr>
          <p:cNvPr id="25" name="Chart 24">
            <a:extLst>
              <a:ext uri="{FF2B5EF4-FFF2-40B4-BE49-F238E27FC236}">
                <a16:creationId xmlns:a16="http://schemas.microsoft.com/office/drawing/2014/main" id="{CE159446-69C0-3A4F-B7D9-C449F54DFFD3}"/>
              </a:ext>
            </a:extLst>
          </p:cNvPr>
          <p:cNvGraphicFramePr>
            <a:graphicFrameLocks/>
          </p:cNvGraphicFramePr>
          <p:nvPr>
            <p:extLst>
              <p:ext uri="{D42A27DB-BD31-4B8C-83A1-F6EECF244321}">
                <p14:modId xmlns:p14="http://schemas.microsoft.com/office/powerpoint/2010/main" val="3372792635"/>
              </p:ext>
            </p:extLst>
          </p:nvPr>
        </p:nvGraphicFramePr>
        <p:xfrm>
          <a:off x="62696" y="978865"/>
          <a:ext cx="8172138" cy="5294594"/>
        </p:xfrm>
        <a:graphic>
          <a:graphicData uri="http://schemas.openxmlformats.org/drawingml/2006/chart">
            <c:chart xmlns:c="http://schemas.openxmlformats.org/drawingml/2006/chart" xmlns:r="http://schemas.openxmlformats.org/officeDocument/2006/relationships" r:id="rId3"/>
          </a:graphicData>
        </a:graphic>
      </p:graphicFrame>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r>
              <a:rPr lang="en-US" dirty="0">
                <a:solidFill>
                  <a:schemeClr val="bg1"/>
                </a:solidFill>
                <a:cs typeface="Calibri"/>
              </a:rPr>
              <a:t>10</a:t>
            </a:r>
          </a:p>
        </p:txBody>
      </p:sp>
      <p:cxnSp>
        <p:nvCxnSpPr>
          <p:cNvPr id="55" name="Straight Connector 54">
            <a:extLst>
              <a:ext uri="{FF2B5EF4-FFF2-40B4-BE49-F238E27FC236}">
                <a16:creationId xmlns:a16="http://schemas.microsoft.com/office/drawing/2014/main" id="{C610DE9B-9A4D-A54F-A157-B1ABE2D1829E}"/>
              </a:ext>
            </a:extLst>
          </p:cNvPr>
          <p:cNvCxnSpPr>
            <a:cxnSpLocks/>
          </p:cNvCxnSpPr>
          <p:nvPr/>
        </p:nvCxnSpPr>
        <p:spPr>
          <a:xfrm flipH="1">
            <a:off x="9827765" y="2127068"/>
            <a:ext cx="363303"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74B7C4F-5CD9-2942-9058-BDA03F3F5DE2}"/>
              </a:ext>
            </a:extLst>
          </p:cNvPr>
          <p:cNvSpPr txBox="1"/>
          <p:nvPr/>
        </p:nvSpPr>
        <p:spPr>
          <a:xfrm>
            <a:off x="7598654" y="1947400"/>
            <a:ext cx="1689886" cy="646331"/>
          </a:xfrm>
          <a:prstGeom prst="rect">
            <a:avLst/>
          </a:prstGeom>
          <a:noFill/>
        </p:spPr>
        <p:txBody>
          <a:bodyPr wrap="none" rtlCol="0">
            <a:spAutoFit/>
          </a:bodyPr>
          <a:lstStyle/>
          <a:p>
            <a:pPr algn="ctr"/>
            <a:r>
              <a:rPr lang="en-US" dirty="0">
                <a:latin typeface="Georgia" panose="02040502050405020303" pitchFamily="18" charset="0"/>
              </a:rPr>
              <a:t>Encrypt victim</a:t>
            </a:r>
          </a:p>
          <a:p>
            <a:pPr algn="ctr"/>
            <a:r>
              <a:rPr lang="en-US" dirty="0">
                <a:latin typeface="Georgia" panose="02040502050405020303" pitchFamily="18" charset="0"/>
              </a:rPr>
              <a:t> data</a:t>
            </a:r>
          </a:p>
        </p:txBody>
      </p:sp>
      <p:sp>
        <p:nvSpPr>
          <p:cNvPr id="54" name="TextBox 53">
            <a:extLst>
              <a:ext uri="{FF2B5EF4-FFF2-40B4-BE49-F238E27FC236}">
                <a16:creationId xmlns:a16="http://schemas.microsoft.com/office/drawing/2014/main" id="{BDC35986-926A-5846-9C10-7E4A57AB9CD8}"/>
              </a:ext>
            </a:extLst>
          </p:cNvPr>
          <p:cNvSpPr txBox="1"/>
          <p:nvPr/>
        </p:nvSpPr>
        <p:spPr>
          <a:xfrm>
            <a:off x="10374742" y="991226"/>
            <a:ext cx="686406" cy="369332"/>
          </a:xfrm>
          <a:prstGeom prst="rect">
            <a:avLst/>
          </a:prstGeom>
          <a:noFill/>
        </p:spPr>
        <p:txBody>
          <a:bodyPr wrap="none" rtlCol="0">
            <a:spAutoFit/>
          </a:bodyPr>
          <a:lstStyle/>
          <a:p>
            <a:pPr algn="l"/>
            <a:r>
              <a:rPr lang="en-US" dirty="0">
                <a:latin typeface="Georgia" panose="02040502050405020303" pitchFamily="18" charset="0"/>
              </a:rPr>
              <a:t>Start</a:t>
            </a:r>
          </a:p>
        </p:txBody>
      </p:sp>
      <p:sp>
        <p:nvSpPr>
          <p:cNvPr id="58" name="TextBox 57">
            <a:extLst>
              <a:ext uri="{FF2B5EF4-FFF2-40B4-BE49-F238E27FC236}">
                <a16:creationId xmlns:a16="http://schemas.microsoft.com/office/drawing/2014/main" id="{522D7797-2409-A24C-8229-27A698E5A4C4}"/>
              </a:ext>
            </a:extLst>
          </p:cNvPr>
          <p:cNvSpPr txBox="1"/>
          <p:nvPr/>
        </p:nvSpPr>
        <p:spPr>
          <a:xfrm>
            <a:off x="10238635" y="5470343"/>
            <a:ext cx="604653" cy="369332"/>
          </a:xfrm>
          <a:prstGeom prst="rect">
            <a:avLst/>
          </a:prstGeom>
          <a:noFill/>
        </p:spPr>
        <p:txBody>
          <a:bodyPr wrap="none" rtlCol="0">
            <a:spAutoFit/>
          </a:bodyPr>
          <a:lstStyle/>
          <a:p>
            <a:pPr algn="l"/>
            <a:r>
              <a:rPr lang="en-US" dirty="0">
                <a:latin typeface="Georgia" panose="02040502050405020303" pitchFamily="18" charset="0"/>
              </a:rPr>
              <a:t>End</a:t>
            </a:r>
          </a:p>
        </p:txBody>
      </p:sp>
      <p:cxnSp>
        <p:nvCxnSpPr>
          <p:cNvPr id="60" name="Straight Connector 59">
            <a:extLst>
              <a:ext uri="{FF2B5EF4-FFF2-40B4-BE49-F238E27FC236}">
                <a16:creationId xmlns:a16="http://schemas.microsoft.com/office/drawing/2014/main" id="{0EC6E0FE-1D32-3A43-ACB8-833F27585E6C}"/>
              </a:ext>
            </a:extLst>
          </p:cNvPr>
          <p:cNvCxnSpPr>
            <a:cxnSpLocks/>
          </p:cNvCxnSpPr>
          <p:nvPr/>
        </p:nvCxnSpPr>
        <p:spPr>
          <a:xfrm flipH="1">
            <a:off x="9827765" y="3431987"/>
            <a:ext cx="363303"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88CCCC1-1DB0-F343-A221-74B413B3DD66}"/>
              </a:ext>
            </a:extLst>
          </p:cNvPr>
          <p:cNvCxnSpPr>
            <a:cxnSpLocks/>
          </p:cNvCxnSpPr>
          <p:nvPr/>
        </p:nvCxnSpPr>
        <p:spPr>
          <a:xfrm flipH="1">
            <a:off x="9816335" y="4627241"/>
            <a:ext cx="374733"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F91EA0E-D410-8D49-BC6C-FB9CD04AA279}"/>
              </a:ext>
            </a:extLst>
          </p:cNvPr>
          <p:cNvSpPr txBox="1"/>
          <p:nvPr/>
        </p:nvSpPr>
        <p:spPr>
          <a:xfrm>
            <a:off x="8351218" y="4420394"/>
            <a:ext cx="1452417" cy="646331"/>
          </a:xfrm>
          <a:prstGeom prst="rect">
            <a:avLst/>
          </a:prstGeom>
          <a:noFill/>
        </p:spPr>
        <p:txBody>
          <a:bodyPr wrap="square" rtlCol="0">
            <a:spAutoFit/>
          </a:bodyPr>
          <a:lstStyle/>
          <a:p>
            <a:pPr algn="ctr"/>
            <a:r>
              <a:rPr lang="en-US" dirty="0">
                <a:latin typeface="Georgia" panose="02040502050405020303" pitchFamily="18" charset="0"/>
              </a:rPr>
              <a:t>GC removes victim data</a:t>
            </a:r>
          </a:p>
        </p:txBody>
      </p:sp>
      <p:sp>
        <p:nvSpPr>
          <p:cNvPr id="66" name="TextBox 65">
            <a:extLst>
              <a:ext uri="{FF2B5EF4-FFF2-40B4-BE49-F238E27FC236}">
                <a16:creationId xmlns:a16="http://schemas.microsoft.com/office/drawing/2014/main" id="{99EFB9CF-956F-5941-9CD0-273B9F31A76B}"/>
              </a:ext>
            </a:extLst>
          </p:cNvPr>
          <p:cNvSpPr txBox="1"/>
          <p:nvPr/>
        </p:nvSpPr>
        <p:spPr>
          <a:xfrm>
            <a:off x="10076856" y="3091500"/>
            <a:ext cx="2074606" cy="646331"/>
          </a:xfrm>
          <a:prstGeom prst="rect">
            <a:avLst/>
          </a:prstGeom>
          <a:noFill/>
        </p:spPr>
        <p:txBody>
          <a:bodyPr wrap="none" rtlCol="0">
            <a:spAutoFit/>
          </a:bodyPr>
          <a:lstStyle/>
          <a:p>
            <a:pPr algn="ctr"/>
            <a:r>
              <a:rPr lang="en-US" dirty="0">
                <a:latin typeface="Georgia" panose="02040502050405020303" pitchFamily="18" charset="0"/>
              </a:rPr>
              <a:t>Wait for user </a:t>
            </a:r>
          </a:p>
          <a:p>
            <a:pPr algn="ctr"/>
            <a:r>
              <a:rPr lang="en-US" dirty="0">
                <a:latin typeface="Georgia" panose="02040502050405020303" pitchFamily="18" charset="0"/>
              </a:rPr>
              <a:t>storage operations</a:t>
            </a:r>
          </a:p>
        </p:txBody>
      </p:sp>
      <p:pic>
        <p:nvPicPr>
          <p:cNvPr id="59" name="Picture 10">
            <a:extLst>
              <a:ext uri="{FF2B5EF4-FFF2-40B4-BE49-F238E27FC236}">
                <a16:creationId xmlns:a16="http://schemas.microsoft.com/office/drawing/2014/main" id="{1A2FB472-9CA0-E644-983D-740308E67441}"/>
              </a:ext>
            </a:extLst>
          </p:cNvPr>
          <p:cNvPicPr>
            <a:picLocks noChangeAspect="1" noChangeArrowheads="1"/>
          </p:cNvPicPr>
          <p:nvPr/>
        </p:nvPicPr>
        <p:blipFill>
          <a:blip r:embed="rId4"/>
          <a:srcRect/>
          <a:stretch/>
        </p:blipFill>
        <p:spPr bwMode="auto">
          <a:xfrm>
            <a:off x="8788814" y="2945333"/>
            <a:ext cx="670276" cy="784097"/>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a:extLst>
              <a:ext uri="{FF2B5EF4-FFF2-40B4-BE49-F238E27FC236}">
                <a16:creationId xmlns:a16="http://schemas.microsoft.com/office/drawing/2014/main" id="{DF268F15-989E-A943-9D6B-293BBCF93298}"/>
              </a:ext>
            </a:extLst>
          </p:cNvPr>
          <p:cNvGrpSpPr/>
          <p:nvPr/>
        </p:nvGrpSpPr>
        <p:grpSpPr>
          <a:xfrm rot="5400000">
            <a:off x="7733572" y="3258768"/>
            <a:ext cx="4546691" cy="342900"/>
            <a:chOff x="2301085" y="5462001"/>
            <a:chExt cx="7485853" cy="342900"/>
          </a:xfrm>
        </p:grpSpPr>
        <p:cxnSp>
          <p:nvCxnSpPr>
            <p:cNvPr id="83" name="Straight Connector 82">
              <a:extLst>
                <a:ext uri="{FF2B5EF4-FFF2-40B4-BE49-F238E27FC236}">
                  <a16:creationId xmlns:a16="http://schemas.microsoft.com/office/drawing/2014/main" id="{D74A7C86-6271-4246-A7D9-407852C3FFFB}"/>
                </a:ext>
              </a:extLst>
            </p:cNvPr>
            <p:cNvCxnSpPr>
              <a:cxnSpLocks/>
            </p:cNvCxnSpPr>
            <p:nvPr/>
          </p:nvCxnSpPr>
          <p:spPr>
            <a:xfrm>
              <a:off x="2302353" y="5633451"/>
              <a:ext cx="748458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005DBEF-E62A-FE4F-8679-D025FDDBA595}"/>
                </a:ext>
              </a:extLst>
            </p:cNvPr>
            <p:cNvCxnSpPr>
              <a:cxnSpLocks/>
            </p:cNvCxnSpPr>
            <p:nvPr/>
          </p:nvCxnSpPr>
          <p:spPr>
            <a:xfrm>
              <a:off x="2301085" y="5462001"/>
              <a:ext cx="0" cy="3429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85B110-6F65-0C46-8B73-31DB7D547697}"/>
                </a:ext>
              </a:extLst>
            </p:cNvPr>
            <p:cNvCxnSpPr>
              <a:cxnSpLocks/>
            </p:cNvCxnSpPr>
            <p:nvPr/>
          </p:nvCxnSpPr>
          <p:spPr>
            <a:xfrm>
              <a:off x="9786938" y="5462001"/>
              <a:ext cx="0" cy="3429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0172F9BF-B005-B14D-B28E-55BE8BC8A3D4}"/>
              </a:ext>
            </a:extLst>
          </p:cNvPr>
          <p:cNvCxnSpPr/>
          <p:nvPr/>
        </p:nvCxnSpPr>
        <p:spPr>
          <a:xfrm>
            <a:off x="1097949" y="1071454"/>
            <a:ext cx="0" cy="4315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995056A-7E7B-6349-A9BC-65FA0E85303C}"/>
              </a:ext>
            </a:extLst>
          </p:cNvPr>
          <p:cNvCxnSpPr/>
          <p:nvPr/>
        </p:nvCxnSpPr>
        <p:spPr>
          <a:xfrm>
            <a:off x="2059818" y="1071454"/>
            <a:ext cx="0" cy="4315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A5EF667-563E-C045-80BE-D5E73230EAC6}"/>
              </a:ext>
            </a:extLst>
          </p:cNvPr>
          <p:cNvCxnSpPr>
            <a:cxnSpLocks/>
          </p:cNvCxnSpPr>
          <p:nvPr/>
        </p:nvCxnSpPr>
        <p:spPr>
          <a:xfrm flipH="1">
            <a:off x="2499233" y="2593731"/>
            <a:ext cx="293637" cy="35160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AED19E6-A73A-B74F-ADB9-A800FF16BFAC}"/>
              </a:ext>
            </a:extLst>
          </p:cNvPr>
          <p:cNvCxnSpPr>
            <a:cxnSpLocks/>
          </p:cNvCxnSpPr>
          <p:nvPr/>
        </p:nvCxnSpPr>
        <p:spPr>
          <a:xfrm flipH="1">
            <a:off x="4430762" y="4627241"/>
            <a:ext cx="293637" cy="35160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Google Shape;100;p1">
            <a:extLst>
              <a:ext uri="{FF2B5EF4-FFF2-40B4-BE49-F238E27FC236}">
                <a16:creationId xmlns:a16="http://schemas.microsoft.com/office/drawing/2014/main" id="{E6408BD6-9BFB-D54F-9900-31C6111DBAD7}"/>
              </a:ext>
            </a:extLst>
          </p:cNvPr>
          <p:cNvSpPr txBox="1"/>
          <p:nvPr/>
        </p:nvSpPr>
        <p:spPr>
          <a:xfrm>
            <a:off x="65436" y="143274"/>
            <a:ext cx="11541198"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Ransomware 2.0: Timing Attack</a:t>
            </a:r>
            <a:endParaRPr lang="en-US" sz="4000" dirty="0">
              <a:solidFill>
                <a:schemeClr val="bg1"/>
              </a:solidFill>
              <a:latin typeface="Georgia"/>
              <a:ea typeface="Helvetica Neue Light"/>
              <a:cs typeface="Helvetica Neue Light"/>
            </a:endParaRPr>
          </a:p>
        </p:txBody>
      </p:sp>
      <p:sp>
        <p:nvSpPr>
          <p:cNvPr id="26" name="TextBox 25">
            <a:extLst>
              <a:ext uri="{FF2B5EF4-FFF2-40B4-BE49-F238E27FC236}">
                <a16:creationId xmlns:a16="http://schemas.microsoft.com/office/drawing/2014/main" id="{6886BEE5-CCDE-1748-B8FE-D3730269B9DA}"/>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Tree>
    <p:extLst>
      <p:ext uri="{BB962C8B-B14F-4D97-AF65-F5344CB8AC3E}">
        <p14:creationId xmlns:p14="http://schemas.microsoft.com/office/powerpoint/2010/main" val="1294929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9" presetClass="emph" presetSubtype="0" grpId="1" nodeType="withEffect">
                                  <p:stCondLst>
                                    <p:cond delay="0"/>
                                  </p:stCondLst>
                                  <p:childTnLst>
                                    <p:set>
                                      <p:cBhvr>
                                        <p:cTn id="16" dur="indefinite"/>
                                        <p:tgtEl>
                                          <p:spTgt spid="56"/>
                                        </p:tgtEl>
                                        <p:attrNameLst>
                                          <p:attrName>style.opacity</p:attrName>
                                        </p:attrNameLst>
                                      </p:cBhvr>
                                      <p:to>
                                        <p:strVal val="0.5"/>
                                      </p:to>
                                    </p:set>
                                    <p:animEffect filter="image" prLst="opacity: 0.5">
                                      <p:cBhvr rctx="IE">
                                        <p:cTn id="17" dur="indefinite"/>
                                        <p:tgtEl>
                                          <p:spTgt spid="56"/>
                                        </p:tgtEl>
                                      </p:cBhvr>
                                    </p:animEffect>
                                  </p:childTnLst>
                                </p:cTn>
                              </p:par>
                              <p:par>
                                <p:cTn id="18" presetID="1" presetClass="exit" presetSubtype="0" fill="hold" nodeType="withEffect">
                                  <p:stCondLst>
                                    <p:cond delay="0"/>
                                  </p:stCondLst>
                                  <p:childTnLst>
                                    <p:set>
                                      <p:cBhvr>
                                        <p:cTn id="19" dur="1" fill="hold">
                                          <p:stCondLst>
                                            <p:cond delay="0"/>
                                          </p:stCondLst>
                                        </p:cTn>
                                        <p:tgtEl>
                                          <p:spTgt spid="28"/>
                                        </p:tgtEl>
                                        <p:attrNameLst>
                                          <p:attrName>style.visibility</p:attrName>
                                        </p:attrNameLst>
                                      </p:cBhvr>
                                      <p:to>
                                        <p:strVal val="hidden"/>
                                      </p:to>
                                    </p:set>
                                  </p:childTnLst>
                                </p:cTn>
                              </p:par>
                              <p:par>
                                <p:cTn id="20" presetID="9" presetClass="emph" presetSubtype="0" nodeType="withEffect">
                                  <p:stCondLst>
                                    <p:cond delay="0"/>
                                  </p:stCondLst>
                                  <p:childTnLst>
                                    <p:set>
                                      <p:cBhvr>
                                        <p:cTn id="21" dur="indefinite"/>
                                        <p:tgtEl>
                                          <p:spTgt spid="55"/>
                                        </p:tgtEl>
                                        <p:attrNameLst>
                                          <p:attrName>style.opacity</p:attrName>
                                        </p:attrNameLst>
                                      </p:cBhvr>
                                      <p:to>
                                        <p:strVal val="0.25"/>
                                      </p:to>
                                    </p:set>
                                    <p:animEffect filter="image" prLst="opacity: 0.25">
                                      <p:cBhvr rctx="IE">
                                        <p:cTn id="22" dur="indefinite"/>
                                        <p:tgtEl>
                                          <p:spTgt spid="55"/>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29"/>
                                        </p:tgtEl>
                                        <p:attrNameLst>
                                          <p:attrName>style.visibility</p:attrName>
                                        </p:attrNameLst>
                                      </p:cBhvr>
                                      <p:to>
                                        <p:strVal val="hidden"/>
                                      </p:to>
                                    </p:set>
                                  </p:childTnLst>
                                </p:cTn>
                              </p:par>
                              <p:par>
                                <p:cTn id="35" presetID="9" presetClass="emph" presetSubtype="0" grpId="1" nodeType="withEffect">
                                  <p:stCondLst>
                                    <p:cond delay="0"/>
                                  </p:stCondLst>
                                  <p:childTnLst>
                                    <p:set>
                                      <p:cBhvr>
                                        <p:cTn id="36" dur="indefinite"/>
                                        <p:tgtEl>
                                          <p:spTgt spid="66"/>
                                        </p:tgtEl>
                                        <p:attrNameLst>
                                          <p:attrName>style.opacity</p:attrName>
                                        </p:attrNameLst>
                                      </p:cBhvr>
                                      <p:to>
                                        <p:strVal val="0.5"/>
                                      </p:to>
                                    </p:set>
                                    <p:animEffect filter="image" prLst="opacity: 0.5">
                                      <p:cBhvr rctx="IE">
                                        <p:cTn id="37" dur="indefinite"/>
                                        <p:tgtEl>
                                          <p:spTgt spid="66"/>
                                        </p:tgtEl>
                                      </p:cBhvr>
                                    </p:animEffect>
                                  </p:childTnLst>
                                </p:cTn>
                              </p:par>
                              <p:par>
                                <p:cTn id="38" presetID="9" presetClass="emph" presetSubtype="0" nodeType="withEffect">
                                  <p:stCondLst>
                                    <p:cond delay="0"/>
                                  </p:stCondLst>
                                  <p:childTnLst>
                                    <p:set>
                                      <p:cBhvr>
                                        <p:cTn id="39" dur="indefinite"/>
                                        <p:tgtEl>
                                          <p:spTgt spid="60"/>
                                        </p:tgtEl>
                                        <p:attrNameLst>
                                          <p:attrName>style.opacity</p:attrName>
                                        </p:attrNameLst>
                                      </p:cBhvr>
                                      <p:to>
                                        <p:strVal val="0.25"/>
                                      </p:to>
                                    </p:set>
                                    <p:animEffect filter="image" prLst="opacity: 0.25">
                                      <p:cBhvr rctx="IE">
                                        <p:cTn id="40" dur="indefinite"/>
                                        <p:tgtEl>
                                          <p:spTgt spid="60"/>
                                        </p:tgtEl>
                                      </p:cBhvr>
                                    </p:animEffect>
                                  </p:childTnLst>
                                </p:cTn>
                              </p:par>
                              <p:par>
                                <p:cTn id="41" presetID="9" presetClass="emph" presetSubtype="0" nodeType="withEffect">
                                  <p:stCondLst>
                                    <p:cond delay="0"/>
                                  </p:stCondLst>
                                  <p:childTnLst>
                                    <p:set>
                                      <p:cBhvr>
                                        <p:cTn id="42" dur="indefinite"/>
                                        <p:tgtEl>
                                          <p:spTgt spid="59"/>
                                        </p:tgtEl>
                                        <p:attrNameLst>
                                          <p:attrName>style.opacity</p:attrName>
                                        </p:attrNameLst>
                                      </p:cBhvr>
                                      <p:to>
                                        <p:strVal val="0.25"/>
                                      </p:to>
                                    </p:set>
                                    <p:animEffect filter="image" prLst="opacity: 0.25">
                                      <p:cBhvr rctx="IE">
                                        <p:cTn id="43" dur="indefinite"/>
                                        <p:tgtEl>
                                          <p:spTgt spid="59"/>
                                        </p:tgtEl>
                                      </p:cBhvr>
                                    </p:animEffect>
                                  </p:childTnLst>
                                </p:cTn>
                              </p:par>
                              <p:par>
                                <p:cTn id="44" presetID="1" presetClass="entr" presetSubtype="0"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6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30"/>
                                        </p:tgtEl>
                                        <p:attrNameLst>
                                          <p:attrName>style.visibility</p:attrName>
                                        </p:attrNameLst>
                                      </p:cBhvr>
                                      <p:to>
                                        <p:strVal val="hidden"/>
                                      </p:to>
                                    </p:set>
                                  </p:childTnLst>
                                </p:cTn>
                              </p:par>
                              <p:par>
                                <p:cTn id="54" presetID="9" presetClass="emph" presetSubtype="0" nodeType="withEffect">
                                  <p:stCondLst>
                                    <p:cond delay="0"/>
                                  </p:stCondLst>
                                  <p:childTnLst>
                                    <p:set>
                                      <p:cBhvr>
                                        <p:cTn id="55" dur="indefinite"/>
                                        <p:tgtEl>
                                          <p:spTgt spid="61"/>
                                        </p:tgtEl>
                                        <p:attrNameLst>
                                          <p:attrName>style.opacity</p:attrName>
                                        </p:attrNameLst>
                                      </p:cBhvr>
                                      <p:to>
                                        <p:strVal val="0.25"/>
                                      </p:to>
                                    </p:set>
                                    <p:animEffect filter="image" prLst="opacity: 0.25">
                                      <p:cBhvr rctx="IE">
                                        <p:cTn id="56" dur="indefinite"/>
                                        <p:tgtEl>
                                          <p:spTgt spid="61"/>
                                        </p:tgtEl>
                                      </p:cBhvr>
                                    </p:animEffect>
                                  </p:childTnLst>
                                </p:cTn>
                              </p:par>
                              <p:par>
                                <p:cTn id="57" presetID="9" presetClass="emph" presetSubtype="0" grpId="1" nodeType="withEffect">
                                  <p:stCondLst>
                                    <p:cond delay="0"/>
                                  </p:stCondLst>
                                  <p:childTnLst>
                                    <p:set>
                                      <p:cBhvr>
                                        <p:cTn id="58" dur="indefinite"/>
                                        <p:tgtEl>
                                          <p:spTgt spid="63"/>
                                        </p:tgtEl>
                                        <p:attrNameLst>
                                          <p:attrName>style.opacity</p:attrName>
                                        </p:attrNameLst>
                                      </p:cBhvr>
                                      <p:to>
                                        <p:strVal val="0.5"/>
                                      </p:to>
                                    </p:set>
                                    <p:animEffect filter="image" prLst="opacity: 0.5">
                                      <p:cBhvr rctx="IE">
                                        <p:cTn id="59" dur="indefinite"/>
                                        <p:tgtEl>
                                          <p:spTgt spid="63"/>
                                        </p:tgtEl>
                                      </p:cBhvr>
                                    </p:animEffect>
                                  </p:childTnLst>
                                </p:cTn>
                              </p:par>
                              <p:par>
                                <p:cTn id="60" presetID="1" presetClass="exit" presetSubtype="0" fill="hold" nodeType="withEffect">
                                  <p:stCondLst>
                                    <p:cond delay="0"/>
                                  </p:stCondLst>
                                  <p:childTnLst>
                                    <p:set>
                                      <p:cBhvr>
                                        <p:cTn id="61"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P spid="63" grpId="0"/>
      <p:bldP spid="63" grpId="1"/>
      <p:bldP spid="66" grpId="0"/>
      <p:bldP spid="6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4</a:t>
            </a:fld>
            <a:endParaRPr lang="en-US">
              <a:solidFill>
                <a:schemeClr val="bg1"/>
              </a:solidFill>
            </a:endParaRPr>
          </a:p>
        </p:txBody>
      </p:sp>
      <p:sp>
        <p:nvSpPr>
          <p:cNvPr id="22" name="TextBox 21">
            <a:extLst>
              <a:ext uri="{FF2B5EF4-FFF2-40B4-BE49-F238E27FC236}">
                <a16:creationId xmlns:a16="http://schemas.microsoft.com/office/drawing/2014/main" id="{C49CFEDB-60F5-0F4E-A283-72E0680143FD}"/>
              </a:ext>
            </a:extLst>
          </p:cNvPr>
          <p:cNvSpPr txBox="1"/>
          <p:nvPr/>
        </p:nvSpPr>
        <p:spPr>
          <a:xfrm>
            <a:off x="1651625" y="4339179"/>
            <a:ext cx="3408305"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Georgia" panose="02040502050405020303" pitchFamily="18" charset="0"/>
              </a:rPr>
              <a:t>Malware Detection</a:t>
            </a:r>
          </a:p>
        </p:txBody>
      </p:sp>
      <p:sp>
        <p:nvSpPr>
          <p:cNvPr id="24" name="TextBox 23">
            <a:extLst>
              <a:ext uri="{FF2B5EF4-FFF2-40B4-BE49-F238E27FC236}">
                <a16:creationId xmlns:a16="http://schemas.microsoft.com/office/drawing/2014/main" id="{3964CB87-57A7-824C-993B-1B8972A249F4}"/>
              </a:ext>
            </a:extLst>
          </p:cNvPr>
          <p:cNvSpPr txBox="1"/>
          <p:nvPr/>
        </p:nvSpPr>
        <p:spPr>
          <a:xfrm>
            <a:off x="7876544" y="4422877"/>
            <a:ext cx="2521844"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dirty="0">
                <a:solidFill>
                  <a:prstClr val="black"/>
                </a:solidFill>
                <a:latin typeface="Georgia" panose="02040502050405020303" pitchFamily="18" charset="0"/>
              </a:rPr>
              <a:t>Data </a:t>
            </a:r>
            <a:r>
              <a:rPr kumimoji="0" lang="en-US" sz="3000" b="0" i="0" u="none" strike="noStrike" kern="1200" cap="none" spc="0" normalizeH="0" baseline="0" noProof="0" dirty="0">
                <a:ln>
                  <a:noFill/>
                </a:ln>
                <a:solidFill>
                  <a:prstClr val="black"/>
                </a:solidFill>
                <a:effectLst/>
                <a:uLnTx/>
                <a:uFillTx/>
                <a:latin typeface="Georgia" panose="02040502050405020303" pitchFamily="18" charset="0"/>
              </a:rPr>
              <a:t>Backups</a:t>
            </a:r>
          </a:p>
        </p:txBody>
      </p:sp>
      <p:pic>
        <p:nvPicPr>
          <p:cNvPr id="14340" name="Picture 4" descr="Free Website Security and Malware Scan - ScanTitan">
            <a:extLst>
              <a:ext uri="{FF2B5EF4-FFF2-40B4-BE49-F238E27FC236}">
                <a16:creationId xmlns:a16="http://schemas.microsoft.com/office/drawing/2014/main" id="{75AE1443-6903-2A40-B4A8-1A30081D5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738" y="1543366"/>
            <a:ext cx="4191000" cy="2616200"/>
          </a:xfrm>
          <a:prstGeom prst="rect">
            <a:avLst/>
          </a:prstGeom>
          <a:noFill/>
          <a:extLst>
            <a:ext uri="{909E8E84-426E-40DD-AFC4-6F175D3DCCD1}">
              <a14:hiddenFill xmlns:a14="http://schemas.microsoft.com/office/drawing/2010/main">
                <a:solidFill>
                  <a:srgbClr val="FFFFFF"/>
                </a:solidFill>
              </a14:hiddenFill>
            </a:ext>
          </a:extLst>
        </p:spPr>
      </p:pic>
      <p:sp>
        <p:nvSpPr>
          <p:cNvPr id="25" name="Rounded Rectangle 16">
            <a:extLst>
              <a:ext uri="{FF2B5EF4-FFF2-40B4-BE49-F238E27FC236}">
                <a16:creationId xmlns:a16="http://schemas.microsoft.com/office/drawing/2014/main" id="{7F425479-8A28-AB41-A065-EE73BD577281}"/>
              </a:ext>
            </a:extLst>
          </p:cNvPr>
          <p:cNvSpPr/>
          <p:nvPr/>
        </p:nvSpPr>
        <p:spPr>
          <a:xfrm>
            <a:off x="200345" y="5424165"/>
            <a:ext cx="11758291" cy="783876"/>
          </a:xfrm>
          <a:prstGeom prst="roundRect">
            <a:avLst/>
          </a:prstGeom>
          <a:solidFill>
            <a:srgbClr val="BE080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300" dirty="0">
                <a:solidFill>
                  <a:prstClr val="white"/>
                </a:solidFill>
                <a:latin typeface="Georgia" panose="02040502050405020303" pitchFamily="18" charset="0"/>
              </a:rPr>
              <a:t>Cannot recover files encrypted before detection!</a:t>
            </a:r>
            <a:endParaRPr kumimoji="0" lang="en-US" sz="33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26" name="Rounded Rectangle 16">
            <a:extLst>
              <a:ext uri="{FF2B5EF4-FFF2-40B4-BE49-F238E27FC236}">
                <a16:creationId xmlns:a16="http://schemas.microsoft.com/office/drawing/2014/main" id="{46D1A7DA-7304-EB4B-9B82-17CF27C8B3C1}"/>
              </a:ext>
            </a:extLst>
          </p:cNvPr>
          <p:cNvSpPr/>
          <p:nvPr/>
        </p:nvSpPr>
        <p:spPr>
          <a:xfrm>
            <a:off x="200346" y="5429532"/>
            <a:ext cx="11758292" cy="783876"/>
          </a:xfrm>
          <a:prstGeom prst="roundRect">
            <a:avLst/>
          </a:prstGeom>
          <a:solidFill>
            <a:srgbClr val="BE08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300" dirty="0">
                <a:solidFill>
                  <a:prstClr val="white"/>
                </a:solidFill>
                <a:latin typeface="Georgia" panose="02040502050405020303" pitchFamily="18" charset="0"/>
              </a:rPr>
              <a:t>Backups could be targeted by ransomware!</a:t>
            </a:r>
            <a:r>
              <a:rPr kumimoji="0" lang="en-US" sz="3300" b="0" i="0" u="none" strike="noStrike" kern="1200" cap="none" spc="0" normalizeH="0" baseline="0" noProof="0" dirty="0">
                <a:ln>
                  <a:noFill/>
                </a:ln>
                <a:solidFill>
                  <a:prstClr val="white"/>
                </a:solidFill>
                <a:effectLst/>
                <a:uLnTx/>
                <a:uFillTx/>
                <a:latin typeface="Georgia" panose="02040502050405020303" pitchFamily="18" charset="0"/>
              </a:rPr>
              <a:t> </a:t>
            </a:r>
          </a:p>
        </p:txBody>
      </p:sp>
      <p:pic>
        <p:nvPicPr>
          <p:cNvPr id="14346" name="Picture 10" descr="Cloud Backup - Data Management | Iron Mountain AU">
            <a:extLst>
              <a:ext uri="{FF2B5EF4-FFF2-40B4-BE49-F238E27FC236}">
                <a16:creationId xmlns:a16="http://schemas.microsoft.com/office/drawing/2014/main" id="{BD8B1249-0F44-8A44-A070-7B56EC27B8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5360" y="1543366"/>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00;p1">
            <a:extLst>
              <a:ext uri="{FF2B5EF4-FFF2-40B4-BE49-F238E27FC236}">
                <a16:creationId xmlns:a16="http://schemas.microsoft.com/office/drawing/2014/main" id="{F0EBABBD-7E04-8B4B-BDA2-DFF7E76DCCC3}"/>
              </a:ext>
            </a:extLst>
          </p:cNvPr>
          <p:cNvSpPr txBox="1"/>
          <p:nvPr/>
        </p:nvSpPr>
        <p:spPr>
          <a:xfrm>
            <a:off x="65436" y="143274"/>
            <a:ext cx="12126564" cy="677068"/>
          </a:xfrm>
          <a:prstGeom prst="rect">
            <a:avLst/>
          </a:prstGeom>
          <a:noFill/>
          <a:ln>
            <a:noFill/>
          </a:ln>
        </p:spPr>
        <p:txBody>
          <a:bodyPr spcFirstLastPara="1" wrap="square" lIns="91425" tIns="45700" rIns="91425" bIns="45700" anchor="t" anchorCtr="0">
            <a:spAutoFit/>
          </a:bodyPr>
          <a:lstStyle/>
          <a:p>
            <a:pPr lvl="0"/>
            <a:r>
              <a:rPr lang="en-US" sz="3800" dirty="0">
                <a:solidFill>
                  <a:schemeClr val="bg1"/>
                </a:solidFill>
                <a:latin typeface="Georgia"/>
                <a:ea typeface="Helvetica Neue Light"/>
                <a:cs typeface="Helvetica Neue Light"/>
                <a:sym typeface="Helvetica Neue Light"/>
              </a:rPr>
              <a:t>State-of-the-Art Defenses: Software-Based Approaches</a:t>
            </a:r>
            <a:endParaRPr lang="en-US" sz="3800" dirty="0">
              <a:solidFill>
                <a:schemeClr val="bg1"/>
              </a:solidFill>
              <a:latin typeface="Georgia"/>
              <a:ea typeface="Helvetica Neue Light"/>
              <a:cs typeface="Helvetica Neue Light"/>
            </a:endParaRPr>
          </a:p>
        </p:txBody>
      </p:sp>
      <p:sp>
        <p:nvSpPr>
          <p:cNvPr id="15" name="TextBox 14">
            <a:extLst>
              <a:ext uri="{FF2B5EF4-FFF2-40B4-BE49-F238E27FC236}">
                <a16:creationId xmlns:a16="http://schemas.microsoft.com/office/drawing/2014/main" id="{8DCF3F32-4614-8640-9C73-7A0FFE8D75EF}"/>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Tree>
    <p:extLst>
      <p:ext uri="{BB962C8B-B14F-4D97-AF65-F5344CB8AC3E}">
        <p14:creationId xmlns:p14="http://schemas.microsoft.com/office/powerpoint/2010/main" val="284155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9" presetClass="emph" presetSubtype="0" grpId="1" nodeType="withEffect">
                                  <p:stCondLst>
                                    <p:cond delay="0"/>
                                  </p:stCondLst>
                                  <p:childTnLst>
                                    <p:set>
                                      <p:cBhvr>
                                        <p:cTn id="12" dur="indefinite"/>
                                        <p:tgtEl>
                                          <p:spTgt spid="22"/>
                                        </p:tgtEl>
                                        <p:attrNameLst>
                                          <p:attrName>style.opacity</p:attrName>
                                        </p:attrNameLst>
                                      </p:cBhvr>
                                      <p:to>
                                        <p:strVal val="0.25"/>
                                      </p:to>
                                    </p:set>
                                    <p:animEffect filter="image" prLst="opacity: 0.25">
                                      <p:cBhvr rctx="IE">
                                        <p:cTn id="13" dur="indefinite"/>
                                        <p:tgtEl>
                                          <p:spTgt spid="22"/>
                                        </p:tgtEl>
                                      </p:cBhvr>
                                    </p:animEffect>
                                  </p:childTnLst>
                                </p:cTn>
                              </p:par>
                              <p:par>
                                <p:cTn id="14" presetID="9" presetClass="emph" presetSubtype="0" nodeType="withEffect">
                                  <p:stCondLst>
                                    <p:cond delay="0"/>
                                  </p:stCondLst>
                                  <p:childTnLst>
                                    <p:set>
                                      <p:cBhvr>
                                        <p:cTn id="15" dur="indefinite"/>
                                        <p:tgtEl>
                                          <p:spTgt spid="14340"/>
                                        </p:tgtEl>
                                        <p:attrNameLst>
                                          <p:attrName>style.opacity</p:attrName>
                                        </p:attrNameLst>
                                      </p:cBhvr>
                                      <p:to>
                                        <p:strVal val="0.25"/>
                                      </p:to>
                                    </p:set>
                                    <p:animEffect filter="image" prLst="opacity: 0.25">
                                      <p:cBhvr rctx="IE">
                                        <p:cTn id="16" dur="indefinite"/>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1"/>
      <p:bldP spid="24" grpId="0"/>
      <p:bldP spid="26" grpId="1"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graphicFrame>
        <p:nvGraphicFramePr>
          <p:cNvPr id="25" name="Chart 24">
            <a:extLst>
              <a:ext uri="{FF2B5EF4-FFF2-40B4-BE49-F238E27FC236}">
                <a16:creationId xmlns:a16="http://schemas.microsoft.com/office/drawing/2014/main" id="{E26BF3BA-B6BC-514B-84B8-03E53A1DBCFA}"/>
              </a:ext>
            </a:extLst>
          </p:cNvPr>
          <p:cNvGraphicFramePr>
            <a:graphicFrameLocks/>
          </p:cNvGraphicFramePr>
          <p:nvPr>
            <p:extLst>
              <p:ext uri="{D42A27DB-BD31-4B8C-83A1-F6EECF244321}">
                <p14:modId xmlns:p14="http://schemas.microsoft.com/office/powerpoint/2010/main" val="1279483019"/>
              </p:ext>
            </p:extLst>
          </p:nvPr>
        </p:nvGraphicFramePr>
        <p:xfrm>
          <a:off x="0" y="940533"/>
          <a:ext cx="8382000" cy="5425509"/>
        </p:xfrm>
        <a:graphic>
          <a:graphicData uri="http://schemas.openxmlformats.org/drawingml/2006/chart">
            <c:chart xmlns:c="http://schemas.openxmlformats.org/drawingml/2006/chart" xmlns:r="http://schemas.openxmlformats.org/officeDocument/2006/relationships" r:id="rId3"/>
          </a:graphicData>
        </a:graphic>
      </p:graphicFrame>
      <p:grpSp>
        <p:nvGrpSpPr>
          <p:cNvPr id="82" name="Group 81">
            <a:extLst>
              <a:ext uri="{FF2B5EF4-FFF2-40B4-BE49-F238E27FC236}">
                <a16:creationId xmlns:a16="http://schemas.microsoft.com/office/drawing/2014/main" id="{DF268F15-989E-A943-9D6B-293BBCF93298}"/>
              </a:ext>
            </a:extLst>
          </p:cNvPr>
          <p:cNvGrpSpPr/>
          <p:nvPr/>
        </p:nvGrpSpPr>
        <p:grpSpPr>
          <a:xfrm rot="5400000">
            <a:off x="7733572" y="3258768"/>
            <a:ext cx="4546691" cy="342900"/>
            <a:chOff x="2301085" y="5462001"/>
            <a:chExt cx="7485853" cy="342900"/>
          </a:xfrm>
        </p:grpSpPr>
        <p:cxnSp>
          <p:nvCxnSpPr>
            <p:cNvPr id="83" name="Straight Connector 82">
              <a:extLst>
                <a:ext uri="{FF2B5EF4-FFF2-40B4-BE49-F238E27FC236}">
                  <a16:creationId xmlns:a16="http://schemas.microsoft.com/office/drawing/2014/main" id="{D74A7C86-6271-4246-A7D9-407852C3FFFB}"/>
                </a:ext>
              </a:extLst>
            </p:cNvPr>
            <p:cNvCxnSpPr>
              <a:cxnSpLocks/>
            </p:cNvCxnSpPr>
            <p:nvPr/>
          </p:nvCxnSpPr>
          <p:spPr>
            <a:xfrm>
              <a:off x="2302353" y="5633451"/>
              <a:ext cx="748458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005DBEF-E62A-FE4F-8679-D025FDDBA595}"/>
                </a:ext>
              </a:extLst>
            </p:cNvPr>
            <p:cNvCxnSpPr>
              <a:cxnSpLocks/>
            </p:cNvCxnSpPr>
            <p:nvPr/>
          </p:nvCxnSpPr>
          <p:spPr>
            <a:xfrm>
              <a:off x="2301085" y="5462001"/>
              <a:ext cx="0" cy="3429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85B110-6F65-0C46-8B73-31DB7D547697}"/>
                </a:ext>
              </a:extLst>
            </p:cNvPr>
            <p:cNvCxnSpPr>
              <a:cxnSpLocks/>
            </p:cNvCxnSpPr>
            <p:nvPr/>
          </p:nvCxnSpPr>
          <p:spPr>
            <a:xfrm>
              <a:off x="9786938" y="5462001"/>
              <a:ext cx="0" cy="3429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r>
              <a:rPr lang="en-US" dirty="0">
                <a:solidFill>
                  <a:schemeClr val="bg1"/>
                </a:solidFill>
              </a:rPr>
              <a:t>11</a:t>
            </a:r>
            <a:endParaRPr lang="en-US" dirty="0">
              <a:solidFill>
                <a:schemeClr val="bg1"/>
              </a:solidFill>
              <a:cs typeface="Calibri"/>
            </a:endParaRPr>
          </a:p>
        </p:txBody>
      </p:sp>
      <p:cxnSp>
        <p:nvCxnSpPr>
          <p:cNvPr id="55" name="Straight Connector 54">
            <a:extLst>
              <a:ext uri="{FF2B5EF4-FFF2-40B4-BE49-F238E27FC236}">
                <a16:creationId xmlns:a16="http://schemas.microsoft.com/office/drawing/2014/main" id="{C610DE9B-9A4D-A54F-A157-B1ABE2D1829E}"/>
              </a:ext>
            </a:extLst>
          </p:cNvPr>
          <p:cNvCxnSpPr>
            <a:cxnSpLocks/>
          </p:cNvCxnSpPr>
          <p:nvPr/>
        </p:nvCxnSpPr>
        <p:spPr>
          <a:xfrm flipH="1">
            <a:off x="9827765" y="2127068"/>
            <a:ext cx="363303"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74B7C4F-5CD9-2942-9058-BDA03F3F5DE2}"/>
              </a:ext>
            </a:extLst>
          </p:cNvPr>
          <p:cNvSpPr txBox="1"/>
          <p:nvPr/>
        </p:nvSpPr>
        <p:spPr>
          <a:xfrm>
            <a:off x="7598654" y="1947400"/>
            <a:ext cx="1689886" cy="646331"/>
          </a:xfrm>
          <a:prstGeom prst="rect">
            <a:avLst/>
          </a:prstGeom>
          <a:noFill/>
        </p:spPr>
        <p:txBody>
          <a:bodyPr wrap="none" rtlCol="0">
            <a:spAutoFit/>
          </a:bodyPr>
          <a:lstStyle/>
          <a:p>
            <a:pPr algn="ctr"/>
            <a:r>
              <a:rPr lang="en-US" dirty="0">
                <a:latin typeface="Georgia" panose="02040502050405020303" pitchFamily="18" charset="0"/>
              </a:rPr>
              <a:t>Encrypt victim</a:t>
            </a:r>
          </a:p>
          <a:p>
            <a:pPr algn="ctr"/>
            <a:r>
              <a:rPr lang="en-US" dirty="0">
                <a:latin typeface="Georgia" panose="02040502050405020303" pitchFamily="18" charset="0"/>
              </a:rPr>
              <a:t> data</a:t>
            </a:r>
          </a:p>
        </p:txBody>
      </p:sp>
      <p:sp>
        <p:nvSpPr>
          <p:cNvPr id="54" name="TextBox 53">
            <a:extLst>
              <a:ext uri="{FF2B5EF4-FFF2-40B4-BE49-F238E27FC236}">
                <a16:creationId xmlns:a16="http://schemas.microsoft.com/office/drawing/2014/main" id="{BDC35986-926A-5846-9C10-7E4A57AB9CD8}"/>
              </a:ext>
            </a:extLst>
          </p:cNvPr>
          <p:cNvSpPr txBox="1"/>
          <p:nvPr/>
        </p:nvSpPr>
        <p:spPr>
          <a:xfrm>
            <a:off x="10374742" y="991226"/>
            <a:ext cx="686406" cy="369332"/>
          </a:xfrm>
          <a:prstGeom prst="rect">
            <a:avLst/>
          </a:prstGeom>
          <a:noFill/>
        </p:spPr>
        <p:txBody>
          <a:bodyPr wrap="none" rtlCol="0">
            <a:spAutoFit/>
          </a:bodyPr>
          <a:lstStyle/>
          <a:p>
            <a:pPr algn="l"/>
            <a:r>
              <a:rPr lang="en-US" dirty="0">
                <a:latin typeface="Georgia" panose="02040502050405020303" pitchFamily="18" charset="0"/>
              </a:rPr>
              <a:t>Start</a:t>
            </a:r>
          </a:p>
        </p:txBody>
      </p:sp>
      <p:sp>
        <p:nvSpPr>
          <p:cNvPr id="58" name="TextBox 57">
            <a:extLst>
              <a:ext uri="{FF2B5EF4-FFF2-40B4-BE49-F238E27FC236}">
                <a16:creationId xmlns:a16="http://schemas.microsoft.com/office/drawing/2014/main" id="{522D7797-2409-A24C-8229-27A698E5A4C4}"/>
              </a:ext>
            </a:extLst>
          </p:cNvPr>
          <p:cNvSpPr txBox="1"/>
          <p:nvPr/>
        </p:nvSpPr>
        <p:spPr>
          <a:xfrm>
            <a:off x="10238635" y="5470343"/>
            <a:ext cx="604653" cy="369332"/>
          </a:xfrm>
          <a:prstGeom prst="rect">
            <a:avLst/>
          </a:prstGeom>
          <a:noFill/>
        </p:spPr>
        <p:txBody>
          <a:bodyPr wrap="none" rtlCol="0">
            <a:spAutoFit/>
          </a:bodyPr>
          <a:lstStyle/>
          <a:p>
            <a:pPr algn="l"/>
            <a:r>
              <a:rPr lang="en-US" dirty="0">
                <a:latin typeface="Georgia" panose="02040502050405020303" pitchFamily="18" charset="0"/>
              </a:rPr>
              <a:t>End</a:t>
            </a:r>
          </a:p>
        </p:txBody>
      </p:sp>
      <p:cxnSp>
        <p:nvCxnSpPr>
          <p:cNvPr id="60" name="Straight Connector 59">
            <a:extLst>
              <a:ext uri="{FF2B5EF4-FFF2-40B4-BE49-F238E27FC236}">
                <a16:creationId xmlns:a16="http://schemas.microsoft.com/office/drawing/2014/main" id="{0EC6E0FE-1D32-3A43-ACB8-833F27585E6C}"/>
              </a:ext>
            </a:extLst>
          </p:cNvPr>
          <p:cNvCxnSpPr>
            <a:cxnSpLocks/>
          </p:cNvCxnSpPr>
          <p:nvPr/>
        </p:nvCxnSpPr>
        <p:spPr>
          <a:xfrm flipH="1">
            <a:off x="9827765" y="3431987"/>
            <a:ext cx="363303"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88CCCC1-1DB0-F343-A221-74B413B3DD66}"/>
              </a:ext>
            </a:extLst>
          </p:cNvPr>
          <p:cNvCxnSpPr>
            <a:cxnSpLocks/>
          </p:cNvCxnSpPr>
          <p:nvPr/>
        </p:nvCxnSpPr>
        <p:spPr>
          <a:xfrm flipH="1">
            <a:off x="9815065" y="4384664"/>
            <a:ext cx="374733"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F91EA0E-D410-8D49-BC6C-FB9CD04AA279}"/>
              </a:ext>
            </a:extLst>
          </p:cNvPr>
          <p:cNvSpPr txBox="1"/>
          <p:nvPr/>
        </p:nvSpPr>
        <p:spPr>
          <a:xfrm>
            <a:off x="8362648" y="4156711"/>
            <a:ext cx="1452417" cy="646331"/>
          </a:xfrm>
          <a:prstGeom prst="rect">
            <a:avLst/>
          </a:prstGeom>
          <a:noFill/>
        </p:spPr>
        <p:txBody>
          <a:bodyPr wrap="square" rtlCol="0">
            <a:spAutoFit/>
          </a:bodyPr>
          <a:lstStyle/>
          <a:p>
            <a:pPr algn="ctr"/>
            <a:r>
              <a:rPr lang="en-US" dirty="0">
                <a:latin typeface="Georgia" panose="02040502050405020303" pitchFamily="18" charset="0"/>
              </a:rPr>
              <a:t>GC removes victim data</a:t>
            </a:r>
          </a:p>
        </p:txBody>
      </p:sp>
      <p:sp>
        <p:nvSpPr>
          <p:cNvPr id="66" name="TextBox 65">
            <a:extLst>
              <a:ext uri="{FF2B5EF4-FFF2-40B4-BE49-F238E27FC236}">
                <a16:creationId xmlns:a16="http://schemas.microsoft.com/office/drawing/2014/main" id="{99EFB9CF-956F-5941-9CD0-273B9F31A76B}"/>
              </a:ext>
            </a:extLst>
          </p:cNvPr>
          <p:cNvSpPr txBox="1"/>
          <p:nvPr/>
        </p:nvSpPr>
        <p:spPr>
          <a:xfrm>
            <a:off x="10156883" y="3228240"/>
            <a:ext cx="1890261" cy="369332"/>
          </a:xfrm>
          <a:prstGeom prst="rect">
            <a:avLst/>
          </a:prstGeom>
          <a:noFill/>
        </p:spPr>
        <p:txBody>
          <a:bodyPr wrap="none" rtlCol="0">
            <a:spAutoFit/>
          </a:bodyPr>
          <a:lstStyle/>
          <a:p>
            <a:pPr algn="ctr"/>
            <a:r>
              <a:rPr lang="en-US" dirty="0">
                <a:latin typeface="Georgia" panose="02040502050405020303" pitchFamily="18" charset="0"/>
              </a:rPr>
              <a:t>Trim victim data</a:t>
            </a:r>
          </a:p>
        </p:txBody>
      </p:sp>
      <p:pic>
        <p:nvPicPr>
          <p:cNvPr id="59" name="Picture 10">
            <a:extLst>
              <a:ext uri="{FF2B5EF4-FFF2-40B4-BE49-F238E27FC236}">
                <a16:creationId xmlns:a16="http://schemas.microsoft.com/office/drawing/2014/main" id="{1A2FB472-9CA0-E644-983D-740308E67441}"/>
              </a:ext>
            </a:extLst>
          </p:cNvPr>
          <p:cNvPicPr>
            <a:picLocks noChangeAspect="1" noChangeArrowheads="1"/>
          </p:cNvPicPr>
          <p:nvPr/>
        </p:nvPicPr>
        <p:blipFill>
          <a:blip r:embed="rId4"/>
          <a:srcRect/>
          <a:stretch/>
        </p:blipFill>
        <p:spPr bwMode="auto">
          <a:xfrm>
            <a:off x="8788814" y="3008567"/>
            <a:ext cx="670276" cy="65762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0172F9BF-B005-B14D-B28E-55BE8BC8A3D4}"/>
              </a:ext>
            </a:extLst>
          </p:cNvPr>
          <p:cNvCxnSpPr/>
          <p:nvPr/>
        </p:nvCxnSpPr>
        <p:spPr>
          <a:xfrm>
            <a:off x="1097949" y="1041474"/>
            <a:ext cx="0" cy="4315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995056A-7E7B-6349-A9BC-65FA0E85303C}"/>
              </a:ext>
            </a:extLst>
          </p:cNvPr>
          <p:cNvCxnSpPr/>
          <p:nvPr/>
        </p:nvCxnSpPr>
        <p:spPr>
          <a:xfrm>
            <a:off x="1954886" y="1067907"/>
            <a:ext cx="0" cy="43157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A5EF667-563E-C045-80BE-D5E73230EAC6}"/>
              </a:ext>
            </a:extLst>
          </p:cNvPr>
          <p:cNvCxnSpPr>
            <a:cxnSpLocks/>
          </p:cNvCxnSpPr>
          <p:nvPr/>
        </p:nvCxnSpPr>
        <p:spPr>
          <a:xfrm flipH="1">
            <a:off x="2338305" y="3376532"/>
            <a:ext cx="293637" cy="35160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Google Shape;100;p1">
            <a:extLst>
              <a:ext uri="{FF2B5EF4-FFF2-40B4-BE49-F238E27FC236}">
                <a16:creationId xmlns:a16="http://schemas.microsoft.com/office/drawing/2014/main" id="{670FBC29-EABB-D24B-BBAD-8D836D2E7155}"/>
              </a:ext>
            </a:extLst>
          </p:cNvPr>
          <p:cNvSpPr txBox="1"/>
          <p:nvPr/>
        </p:nvSpPr>
        <p:spPr>
          <a:xfrm>
            <a:off x="65436" y="143274"/>
            <a:ext cx="11541198"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Ransomware 2.0 : Trim Attack</a:t>
            </a:r>
            <a:endParaRPr lang="en-US" sz="4000" dirty="0">
              <a:solidFill>
                <a:schemeClr val="bg1"/>
              </a:solidFill>
              <a:latin typeface="Georgia"/>
              <a:ea typeface="Helvetica Neue Light"/>
              <a:cs typeface="Helvetica Neue Light"/>
            </a:endParaRPr>
          </a:p>
        </p:txBody>
      </p:sp>
      <p:sp>
        <p:nvSpPr>
          <p:cNvPr id="24" name="TextBox 23">
            <a:extLst>
              <a:ext uri="{FF2B5EF4-FFF2-40B4-BE49-F238E27FC236}">
                <a16:creationId xmlns:a16="http://schemas.microsoft.com/office/drawing/2014/main" id="{60170148-638C-B44D-B5B9-E92B29AC99BE}"/>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Tree>
    <p:extLst>
      <p:ext uri="{BB962C8B-B14F-4D97-AF65-F5344CB8AC3E}">
        <p14:creationId xmlns:p14="http://schemas.microsoft.com/office/powerpoint/2010/main" val="426920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28"/>
                                        </p:tgtEl>
                                        <p:attrNameLst>
                                          <p:attrName>style.visibility</p:attrName>
                                        </p:attrNameLst>
                                      </p:cBhvr>
                                      <p:to>
                                        <p:strVal val="hidden"/>
                                      </p:to>
                                    </p:set>
                                  </p:childTnLst>
                                </p:cTn>
                              </p:par>
                              <p:par>
                                <p:cTn id="23" presetID="9" presetClass="emph" presetSubtype="0" nodeType="withEffect">
                                  <p:stCondLst>
                                    <p:cond delay="0"/>
                                  </p:stCondLst>
                                  <p:childTnLst>
                                    <p:set>
                                      <p:cBhvr>
                                        <p:cTn id="24" dur="indefinite"/>
                                        <p:tgtEl>
                                          <p:spTgt spid="55"/>
                                        </p:tgtEl>
                                        <p:attrNameLst>
                                          <p:attrName>style.opacity</p:attrName>
                                        </p:attrNameLst>
                                      </p:cBhvr>
                                      <p:to>
                                        <p:strVal val="0.25"/>
                                      </p:to>
                                    </p:set>
                                    <p:animEffect filter="image" prLst="opacity: 0.25">
                                      <p:cBhvr rctx="IE">
                                        <p:cTn id="25" dur="indefinite"/>
                                        <p:tgtEl>
                                          <p:spTgt spid="55"/>
                                        </p:tgtEl>
                                      </p:cBhvr>
                                    </p:animEffect>
                                  </p:childTnLst>
                                </p:cTn>
                              </p:par>
                              <p:par>
                                <p:cTn id="26" presetID="9" presetClass="emph" presetSubtype="0" grpId="3" nodeType="withEffect">
                                  <p:stCondLst>
                                    <p:cond delay="0"/>
                                  </p:stCondLst>
                                  <p:childTnLst>
                                    <p:set>
                                      <p:cBhvr>
                                        <p:cTn id="27" dur="indefinite"/>
                                        <p:tgtEl>
                                          <p:spTgt spid="56"/>
                                        </p:tgtEl>
                                        <p:attrNameLst>
                                          <p:attrName>style.opacity</p:attrName>
                                        </p:attrNameLst>
                                      </p:cBhvr>
                                      <p:to>
                                        <p:strVal val="0.5"/>
                                      </p:to>
                                    </p:set>
                                    <p:animEffect filter="image" prLst="opacity: 0.5">
                                      <p:cBhvr rctx="IE">
                                        <p:cTn id="28" dur="indefinite"/>
                                        <p:tgtEl>
                                          <p:spTgt spid="5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9" presetClass="emph" presetSubtype="0" grpId="1" nodeType="withEffect">
                                  <p:stCondLst>
                                    <p:cond delay="0"/>
                                  </p:stCondLst>
                                  <p:childTnLst>
                                    <p:set>
                                      <p:cBhvr>
                                        <p:cTn id="36" dur="indefinite"/>
                                        <p:tgtEl>
                                          <p:spTgt spid="66"/>
                                        </p:tgtEl>
                                        <p:attrNameLst>
                                          <p:attrName>style.opacity</p:attrName>
                                        </p:attrNameLst>
                                      </p:cBhvr>
                                      <p:to>
                                        <p:strVal val="0.5"/>
                                      </p:to>
                                    </p:set>
                                    <p:animEffect filter="image" prLst="opacity: 0.5">
                                      <p:cBhvr rctx="IE">
                                        <p:cTn id="37" dur="indefinite"/>
                                        <p:tgtEl>
                                          <p:spTgt spid="66"/>
                                        </p:tgtEl>
                                      </p:cBhvr>
                                    </p:animEffect>
                                  </p:childTnLst>
                                </p:cTn>
                              </p:par>
                              <p:par>
                                <p:cTn id="38" presetID="9" presetClass="emph" presetSubtype="0" nodeType="withEffect">
                                  <p:stCondLst>
                                    <p:cond delay="0"/>
                                  </p:stCondLst>
                                  <p:childTnLst>
                                    <p:set>
                                      <p:cBhvr>
                                        <p:cTn id="39" dur="indefinite"/>
                                        <p:tgtEl>
                                          <p:spTgt spid="59"/>
                                        </p:tgtEl>
                                        <p:attrNameLst>
                                          <p:attrName>style.opacity</p:attrName>
                                        </p:attrNameLst>
                                      </p:cBhvr>
                                      <p:to>
                                        <p:strVal val="0.25"/>
                                      </p:to>
                                    </p:set>
                                    <p:animEffect filter="image" prLst="opacity: 0.25">
                                      <p:cBhvr rctx="IE">
                                        <p:cTn id="40" dur="indefinite"/>
                                        <p:tgtEl>
                                          <p:spTgt spid="59"/>
                                        </p:tgtEl>
                                      </p:cBhvr>
                                    </p:animEffect>
                                  </p:childTnLst>
                                </p:cTn>
                              </p:par>
                              <p:par>
                                <p:cTn id="41" presetID="9" presetClass="emph" presetSubtype="0" nodeType="withEffect">
                                  <p:stCondLst>
                                    <p:cond delay="0"/>
                                  </p:stCondLst>
                                  <p:childTnLst>
                                    <p:set>
                                      <p:cBhvr>
                                        <p:cTn id="42" dur="indefinite"/>
                                        <p:tgtEl>
                                          <p:spTgt spid="60"/>
                                        </p:tgtEl>
                                        <p:attrNameLst>
                                          <p:attrName>style.opacity</p:attrName>
                                        </p:attrNameLst>
                                      </p:cBhvr>
                                      <p:to>
                                        <p:strVal val="0.25"/>
                                      </p:to>
                                    </p:set>
                                    <p:animEffect filter="image" prLst="opacity: 0.25">
                                      <p:cBhvr rctx="IE">
                                        <p:cTn id="43" dur="indefinite"/>
                                        <p:tgtEl>
                                          <p:spTgt spid="60"/>
                                        </p:tgtEl>
                                      </p:cBhvr>
                                    </p:animEffect>
                                  </p:childTnLst>
                                </p:cTn>
                              </p:par>
                              <p:par>
                                <p:cTn id="44" presetID="1" presetClass="exit" presetSubtype="0" fill="hold" nodeType="withEffect">
                                  <p:stCondLst>
                                    <p:cond delay="0"/>
                                  </p:stCondLst>
                                  <p:childTnLst>
                                    <p:set>
                                      <p:cBhvr>
                                        <p:cTn id="45" dur="1" fill="hold">
                                          <p:stCondLst>
                                            <p:cond delay="0"/>
                                          </p:stCondLst>
                                        </p:cTn>
                                        <p:tgtEl>
                                          <p:spTgt spid="29"/>
                                        </p:tgtEl>
                                        <p:attrNameLst>
                                          <p:attrName>style.visibility</p:attrName>
                                        </p:attrNameLst>
                                      </p:cBhvr>
                                      <p:to>
                                        <p:strVal val="hidden"/>
                                      </p:to>
                                    </p:set>
                                  </p:childTnLst>
                                </p:cTn>
                              </p:par>
                              <p:par>
                                <p:cTn id="46" presetID="1" presetClass="entr" presetSubtype="0" fill="hold" nodeType="withEffect">
                                  <p:stCondLst>
                                    <p:cond delay="0"/>
                                  </p:stCondLst>
                                  <p:childTnLst>
                                    <p:set>
                                      <p:cBhvr>
                                        <p:cTn id="47" dur="1" fill="hold">
                                          <p:stCondLst>
                                            <p:cond delay="0"/>
                                          </p:stCondLst>
                                        </p:cTn>
                                        <p:tgtEl>
                                          <p:spTgt spid="30"/>
                                        </p:tgtEl>
                                        <p:attrNameLst>
                                          <p:attrName>style.visibility</p:attrName>
                                        </p:attrNameLst>
                                      </p:cBhvr>
                                      <p:to>
                                        <p:strVal val="visible"/>
                                      </p:to>
                                    </p:set>
                                  </p:childTnLst>
                                </p:cTn>
                              </p:par>
                              <p:par>
                                <p:cTn id="48" presetID="1" presetClass="exit" presetSubtype="0" fill="hold" nodeType="withEffect">
                                  <p:stCondLst>
                                    <p:cond delay="0"/>
                                  </p:stCondLst>
                                  <p:childTnLst>
                                    <p:set>
                                      <p:cBhvr>
                                        <p:cTn id="49" dur="1" fill="hold">
                                          <p:stCondLst>
                                            <p:cond delay="0"/>
                                          </p:stCondLst>
                                        </p:cTn>
                                        <p:tgtEl>
                                          <p:spTgt spid="30"/>
                                        </p:tgtEl>
                                        <p:attrNameLst>
                                          <p:attrName>style.visibility</p:attrName>
                                        </p:attrNameLst>
                                      </p:cBhvr>
                                      <p:to>
                                        <p:strVal val="hidden"/>
                                      </p:to>
                                    </p:set>
                                  </p:childTnLst>
                                </p:cTn>
                              </p:par>
                              <p:par>
                                <p:cTn id="50" presetID="9" presetClass="emph" presetSubtype="0" nodeType="withEffect">
                                  <p:stCondLst>
                                    <p:cond delay="0"/>
                                  </p:stCondLst>
                                  <p:childTnLst>
                                    <p:set>
                                      <p:cBhvr>
                                        <p:cTn id="51" dur="indefinite"/>
                                        <p:tgtEl>
                                          <p:spTgt spid="61"/>
                                        </p:tgtEl>
                                        <p:attrNameLst>
                                          <p:attrName>style.opacity</p:attrName>
                                        </p:attrNameLst>
                                      </p:cBhvr>
                                      <p:to>
                                        <p:strVal val="0.25"/>
                                      </p:to>
                                    </p:set>
                                    <p:animEffect filter="image" prLst="opacity: 0.25">
                                      <p:cBhvr rctx="IE">
                                        <p:cTn id="52" dur="indefinite"/>
                                        <p:tgtEl>
                                          <p:spTgt spid="61"/>
                                        </p:tgtEl>
                                      </p:cBhvr>
                                    </p:animEffect>
                                  </p:childTnLst>
                                </p:cTn>
                              </p:par>
                              <p:par>
                                <p:cTn id="53" presetID="9" presetClass="emph" presetSubtype="0" grpId="1" nodeType="withEffect">
                                  <p:stCondLst>
                                    <p:cond delay="0"/>
                                  </p:stCondLst>
                                  <p:childTnLst>
                                    <p:set>
                                      <p:cBhvr>
                                        <p:cTn id="54" dur="indefinite"/>
                                        <p:tgtEl>
                                          <p:spTgt spid="63"/>
                                        </p:tgtEl>
                                        <p:attrNameLst>
                                          <p:attrName>style.opacity</p:attrName>
                                        </p:attrNameLst>
                                      </p:cBhvr>
                                      <p:to>
                                        <p:strVal val="0.5"/>
                                      </p:to>
                                    </p:set>
                                    <p:animEffect filter="image" prLst="opacity: 0.5">
                                      <p:cBhvr rctx="IE">
                                        <p:cTn id="55" dur="indefinite"/>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2"/>
      <p:bldP spid="56" grpId="3"/>
      <p:bldP spid="63" grpId="0"/>
      <p:bldP spid="63" grpId="1"/>
      <p:bldP spid="66" grpId="0"/>
      <p:bldP spid="66" grpId="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41</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rPr>
              <a:t>Managing Stale Data</a:t>
            </a:r>
          </a:p>
        </p:txBody>
      </p:sp>
      <p:sp>
        <p:nvSpPr>
          <p:cNvPr id="33" name="Rectangle 32">
            <a:extLst>
              <a:ext uri="{FF2B5EF4-FFF2-40B4-BE49-F238E27FC236}">
                <a16:creationId xmlns:a16="http://schemas.microsoft.com/office/drawing/2014/main" id="{310B681B-069B-C34D-9E76-4C4A8827D2A9}"/>
              </a:ext>
            </a:extLst>
          </p:cNvPr>
          <p:cNvSpPr/>
          <p:nvPr/>
        </p:nvSpPr>
        <p:spPr>
          <a:xfrm>
            <a:off x="841079" y="3236538"/>
            <a:ext cx="2084615"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C27D1B0-CB54-A34C-85FE-63D453DA0D7E}"/>
              </a:ext>
            </a:extLst>
          </p:cNvPr>
          <p:cNvSpPr/>
          <p:nvPr/>
        </p:nvSpPr>
        <p:spPr>
          <a:xfrm>
            <a:off x="841080" y="2400240"/>
            <a:ext cx="2084615" cy="2066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07627C1-A322-C443-9AA4-E4A7FB94B521}"/>
              </a:ext>
            </a:extLst>
          </p:cNvPr>
          <p:cNvSpPr/>
          <p:nvPr/>
        </p:nvSpPr>
        <p:spPr>
          <a:xfrm>
            <a:off x="841079" y="2401782"/>
            <a:ext cx="2084615"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A</a:t>
            </a:r>
          </a:p>
        </p:txBody>
      </p:sp>
      <p:sp>
        <p:nvSpPr>
          <p:cNvPr id="37" name="Rectangle 36">
            <a:extLst>
              <a:ext uri="{FF2B5EF4-FFF2-40B4-BE49-F238E27FC236}">
                <a16:creationId xmlns:a16="http://schemas.microsoft.com/office/drawing/2014/main" id="{988E6BAF-C09D-914B-B87F-E24D8CBFC98E}"/>
              </a:ext>
            </a:extLst>
          </p:cNvPr>
          <p:cNvSpPr/>
          <p:nvPr/>
        </p:nvSpPr>
        <p:spPr>
          <a:xfrm>
            <a:off x="841079" y="4042718"/>
            <a:ext cx="2084615"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00122B48-41A9-B34A-AD05-9F2C768FDBE9}"/>
              </a:ext>
            </a:extLst>
          </p:cNvPr>
          <p:cNvSpPr txBox="1"/>
          <p:nvPr/>
        </p:nvSpPr>
        <p:spPr>
          <a:xfrm>
            <a:off x="1730940" y="3256959"/>
            <a:ext cx="348172" cy="369332"/>
          </a:xfrm>
          <a:prstGeom prst="rect">
            <a:avLst/>
          </a:prstGeom>
          <a:noFill/>
        </p:spPr>
        <p:txBody>
          <a:bodyPr wrap="none" rtlCol="0">
            <a:spAutoFit/>
          </a:bodyPr>
          <a:lstStyle/>
          <a:p>
            <a:r>
              <a:rPr lang="en-US" dirty="0">
                <a:latin typeface="Georgia" panose="02040502050405020303" pitchFamily="18" charset="0"/>
              </a:rPr>
              <a:t>X</a:t>
            </a:r>
          </a:p>
        </p:txBody>
      </p:sp>
      <p:sp>
        <p:nvSpPr>
          <p:cNvPr id="40" name="Rectangle 39">
            <a:extLst>
              <a:ext uri="{FF2B5EF4-FFF2-40B4-BE49-F238E27FC236}">
                <a16:creationId xmlns:a16="http://schemas.microsoft.com/office/drawing/2014/main" id="{669B14B7-B2F1-364A-AA72-DCBA09410E7E}"/>
              </a:ext>
            </a:extLst>
          </p:cNvPr>
          <p:cNvSpPr/>
          <p:nvPr/>
        </p:nvSpPr>
        <p:spPr>
          <a:xfrm>
            <a:off x="836314" y="4052238"/>
            <a:ext cx="2084615"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6B4357F-E654-6D47-BA87-4D838C0399FD}"/>
              </a:ext>
            </a:extLst>
          </p:cNvPr>
          <p:cNvSpPr txBox="1"/>
          <p:nvPr/>
        </p:nvSpPr>
        <p:spPr>
          <a:xfrm>
            <a:off x="1738956" y="4082895"/>
            <a:ext cx="397866" cy="369332"/>
          </a:xfrm>
          <a:prstGeom prst="rect">
            <a:avLst/>
          </a:prstGeom>
          <a:noFill/>
        </p:spPr>
        <p:txBody>
          <a:bodyPr wrap="none" rtlCol="0">
            <a:spAutoFit/>
          </a:bodyPr>
          <a:lstStyle/>
          <a:p>
            <a:r>
              <a:rPr lang="en-US" dirty="0">
                <a:latin typeface="Georgia" panose="02040502050405020303" pitchFamily="18" charset="0"/>
              </a:rPr>
              <a:t>X’</a:t>
            </a:r>
          </a:p>
        </p:txBody>
      </p:sp>
      <p:sp>
        <p:nvSpPr>
          <p:cNvPr id="48" name="TextBox 47">
            <a:extLst>
              <a:ext uri="{FF2B5EF4-FFF2-40B4-BE49-F238E27FC236}">
                <a16:creationId xmlns:a16="http://schemas.microsoft.com/office/drawing/2014/main" id="{35C3BDF4-D89E-FB40-9DED-43E50141329A}"/>
              </a:ext>
            </a:extLst>
          </p:cNvPr>
          <p:cNvSpPr txBox="1"/>
          <p:nvPr/>
        </p:nvSpPr>
        <p:spPr>
          <a:xfrm>
            <a:off x="1196383" y="1985542"/>
            <a:ext cx="1364476" cy="369332"/>
          </a:xfrm>
          <a:prstGeom prst="rect">
            <a:avLst/>
          </a:prstGeom>
          <a:noFill/>
        </p:spPr>
        <p:txBody>
          <a:bodyPr wrap="none" rtlCol="0">
            <a:spAutoFit/>
          </a:bodyPr>
          <a:lstStyle/>
          <a:p>
            <a:pPr algn="l"/>
            <a:r>
              <a:rPr lang="en-US" dirty="0">
                <a:latin typeface="Georgia" panose="02040502050405020303" pitchFamily="18" charset="0"/>
              </a:rPr>
              <a:t>Flash Block</a:t>
            </a:r>
          </a:p>
        </p:txBody>
      </p:sp>
      <p:sp>
        <p:nvSpPr>
          <p:cNvPr id="49" name="Rectangle 48">
            <a:extLst>
              <a:ext uri="{FF2B5EF4-FFF2-40B4-BE49-F238E27FC236}">
                <a16:creationId xmlns:a16="http://schemas.microsoft.com/office/drawing/2014/main" id="{C959CCD4-F698-464C-A963-15D953C48AD4}"/>
              </a:ext>
            </a:extLst>
          </p:cNvPr>
          <p:cNvSpPr/>
          <p:nvPr/>
        </p:nvSpPr>
        <p:spPr>
          <a:xfrm>
            <a:off x="2649044" y="4908043"/>
            <a:ext cx="791145"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OOB</a:t>
            </a:r>
          </a:p>
        </p:txBody>
      </p:sp>
      <p:sp>
        <p:nvSpPr>
          <p:cNvPr id="4" name="TextBox 3">
            <a:extLst>
              <a:ext uri="{FF2B5EF4-FFF2-40B4-BE49-F238E27FC236}">
                <a16:creationId xmlns:a16="http://schemas.microsoft.com/office/drawing/2014/main" id="{0AFE558E-0A10-084D-8DD3-7CA6C7713E96}"/>
              </a:ext>
            </a:extLst>
          </p:cNvPr>
          <p:cNvSpPr txBox="1"/>
          <p:nvPr/>
        </p:nvSpPr>
        <p:spPr>
          <a:xfrm>
            <a:off x="1154351" y="4920842"/>
            <a:ext cx="671979" cy="369332"/>
          </a:xfrm>
          <a:prstGeom prst="rect">
            <a:avLst/>
          </a:prstGeom>
          <a:noFill/>
        </p:spPr>
        <p:txBody>
          <a:bodyPr wrap="none" rtlCol="0">
            <a:spAutoFit/>
          </a:bodyPr>
          <a:lstStyle/>
          <a:p>
            <a:pPr algn="l"/>
            <a:r>
              <a:rPr lang="en-US" dirty="0">
                <a:latin typeface="Georgia" panose="02040502050405020303" pitchFamily="18" charset="0"/>
              </a:rPr>
              <a:t>Data</a:t>
            </a:r>
          </a:p>
        </p:txBody>
      </p:sp>
      <p:sp>
        <p:nvSpPr>
          <p:cNvPr id="50" name="Rectangle 49">
            <a:extLst>
              <a:ext uri="{FF2B5EF4-FFF2-40B4-BE49-F238E27FC236}">
                <a16:creationId xmlns:a16="http://schemas.microsoft.com/office/drawing/2014/main" id="{2F825776-1342-B640-9E55-79A269428F52}"/>
              </a:ext>
            </a:extLst>
          </p:cNvPr>
          <p:cNvSpPr/>
          <p:nvPr/>
        </p:nvSpPr>
        <p:spPr>
          <a:xfrm>
            <a:off x="576432" y="4908044"/>
            <a:ext cx="2084615"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B57CF4B-C577-CB4C-BAD2-1BB9254F4758}"/>
              </a:ext>
            </a:extLst>
          </p:cNvPr>
          <p:cNvCxnSpPr>
            <a:cxnSpLocks/>
          </p:cNvCxnSpPr>
          <p:nvPr/>
        </p:nvCxnSpPr>
        <p:spPr>
          <a:xfrm flipH="1">
            <a:off x="576432" y="4473225"/>
            <a:ext cx="259882" cy="43481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0B975C8-CF35-3F4F-9288-E450249D3F13}"/>
              </a:ext>
            </a:extLst>
          </p:cNvPr>
          <p:cNvCxnSpPr>
            <a:cxnSpLocks/>
          </p:cNvCxnSpPr>
          <p:nvPr/>
        </p:nvCxnSpPr>
        <p:spPr>
          <a:xfrm>
            <a:off x="2920929" y="4473225"/>
            <a:ext cx="519260" cy="42810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856B033D-CF78-5847-B546-BF95D3352204}"/>
              </a:ext>
            </a:extLst>
          </p:cNvPr>
          <p:cNvSpPr/>
          <p:nvPr/>
        </p:nvSpPr>
        <p:spPr>
          <a:xfrm>
            <a:off x="1693432" y="5624503"/>
            <a:ext cx="791145"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LPA</a:t>
            </a:r>
          </a:p>
        </p:txBody>
      </p:sp>
      <p:sp>
        <p:nvSpPr>
          <p:cNvPr id="53" name="Rectangle 52">
            <a:extLst>
              <a:ext uri="{FF2B5EF4-FFF2-40B4-BE49-F238E27FC236}">
                <a16:creationId xmlns:a16="http://schemas.microsoft.com/office/drawing/2014/main" id="{5A50B814-4EA1-C343-B86B-956D739250A3}"/>
              </a:ext>
            </a:extLst>
          </p:cNvPr>
          <p:cNvSpPr/>
          <p:nvPr/>
        </p:nvSpPr>
        <p:spPr>
          <a:xfrm>
            <a:off x="3844594" y="5624724"/>
            <a:ext cx="791145"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PPA</a:t>
            </a:r>
          </a:p>
        </p:txBody>
      </p:sp>
      <p:sp>
        <p:nvSpPr>
          <p:cNvPr id="54" name="Rectangle 53">
            <a:extLst>
              <a:ext uri="{FF2B5EF4-FFF2-40B4-BE49-F238E27FC236}">
                <a16:creationId xmlns:a16="http://schemas.microsoft.com/office/drawing/2014/main" id="{7C8C3CAB-3008-AF45-BCD8-BB21E7D934AA}"/>
              </a:ext>
            </a:extLst>
          </p:cNvPr>
          <p:cNvSpPr/>
          <p:nvPr/>
        </p:nvSpPr>
        <p:spPr>
          <a:xfrm>
            <a:off x="2495813" y="5627433"/>
            <a:ext cx="1337545"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Timestamp</a:t>
            </a:r>
          </a:p>
        </p:txBody>
      </p:sp>
      <p:cxnSp>
        <p:nvCxnSpPr>
          <p:cNvPr id="55" name="Straight Connector 54">
            <a:extLst>
              <a:ext uri="{FF2B5EF4-FFF2-40B4-BE49-F238E27FC236}">
                <a16:creationId xmlns:a16="http://schemas.microsoft.com/office/drawing/2014/main" id="{D44F3BA1-7ECD-594A-BAD2-A8103D8C59A4}"/>
              </a:ext>
            </a:extLst>
          </p:cNvPr>
          <p:cNvCxnSpPr>
            <a:cxnSpLocks/>
          </p:cNvCxnSpPr>
          <p:nvPr/>
        </p:nvCxnSpPr>
        <p:spPr>
          <a:xfrm flipH="1">
            <a:off x="1730940" y="5341829"/>
            <a:ext cx="930107" cy="282673"/>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6C65D73-AE84-4E4B-BAE9-769FBF673C83}"/>
              </a:ext>
            </a:extLst>
          </p:cNvPr>
          <p:cNvCxnSpPr>
            <a:cxnSpLocks/>
          </p:cNvCxnSpPr>
          <p:nvPr/>
        </p:nvCxnSpPr>
        <p:spPr>
          <a:xfrm>
            <a:off x="3452192" y="5329030"/>
            <a:ext cx="1161075" cy="273966"/>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7C9E06B-E87B-AC46-A4F1-272A868B9AD0}"/>
              </a:ext>
            </a:extLst>
          </p:cNvPr>
          <p:cNvSpPr/>
          <p:nvPr/>
        </p:nvSpPr>
        <p:spPr>
          <a:xfrm>
            <a:off x="3522846" y="1867301"/>
            <a:ext cx="1799925" cy="818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9B41941-14C8-FD4D-8028-0CE4F6A4D9F8}"/>
              </a:ext>
            </a:extLst>
          </p:cNvPr>
          <p:cNvSpPr txBox="1"/>
          <p:nvPr/>
        </p:nvSpPr>
        <p:spPr>
          <a:xfrm>
            <a:off x="3532472" y="1549667"/>
            <a:ext cx="1568058" cy="369332"/>
          </a:xfrm>
          <a:prstGeom prst="rect">
            <a:avLst/>
          </a:prstGeom>
          <a:noFill/>
        </p:spPr>
        <p:txBody>
          <a:bodyPr wrap="none" rtlCol="0">
            <a:spAutoFit/>
          </a:bodyPr>
          <a:lstStyle/>
          <a:p>
            <a:pPr algn="l"/>
            <a:r>
              <a:rPr lang="en-US" dirty="0">
                <a:latin typeface="Georgia" panose="02040502050405020303" pitchFamily="18" charset="0"/>
              </a:rPr>
              <a:t>Bloom Filters</a:t>
            </a:r>
          </a:p>
        </p:txBody>
      </p:sp>
      <p:cxnSp>
        <p:nvCxnSpPr>
          <p:cNvPr id="22" name="Straight Connector 21">
            <a:extLst>
              <a:ext uri="{FF2B5EF4-FFF2-40B4-BE49-F238E27FC236}">
                <a16:creationId xmlns:a16="http://schemas.microsoft.com/office/drawing/2014/main" id="{66A0DFDB-E6DC-4644-B2AF-80ECBD620A48}"/>
              </a:ext>
            </a:extLst>
          </p:cNvPr>
          <p:cNvCxnSpPr>
            <a:cxnSpLocks/>
          </p:cNvCxnSpPr>
          <p:nvPr/>
        </p:nvCxnSpPr>
        <p:spPr>
          <a:xfrm>
            <a:off x="3782728" y="1867301"/>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81AE925-BB0E-5F41-9CFB-7BE9F901A93C}"/>
              </a:ext>
            </a:extLst>
          </p:cNvPr>
          <p:cNvCxnSpPr>
            <a:cxnSpLocks/>
          </p:cNvCxnSpPr>
          <p:nvPr/>
        </p:nvCxnSpPr>
        <p:spPr>
          <a:xfrm>
            <a:off x="4032729" y="1867301"/>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F4D7C34-FA18-BA45-8E73-9205636B7C7C}"/>
              </a:ext>
            </a:extLst>
          </p:cNvPr>
          <p:cNvCxnSpPr>
            <a:cxnSpLocks/>
          </p:cNvCxnSpPr>
          <p:nvPr/>
        </p:nvCxnSpPr>
        <p:spPr>
          <a:xfrm>
            <a:off x="4262094" y="1867301"/>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EF26691-9C08-5E4B-8AE5-372B21836158}"/>
              </a:ext>
            </a:extLst>
          </p:cNvPr>
          <p:cNvCxnSpPr>
            <a:cxnSpLocks/>
          </p:cNvCxnSpPr>
          <p:nvPr/>
        </p:nvCxnSpPr>
        <p:spPr>
          <a:xfrm>
            <a:off x="4505285" y="1867301"/>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E59052A-4165-EB40-9B75-8BEC81428793}"/>
              </a:ext>
            </a:extLst>
          </p:cNvPr>
          <p:cNvCxnSpPr>
            <a:cxnSpLocks/>
          </p:cNvCxnSpPr>
          <p:nvPr/>
        </p:nvCxnSpPr>
        <p:spPr>
          <a:xfrm>
            <a:off x="4764690" y="1867301"/>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1DD5ABD-5939-774E-8675-91C9602679DB}"/>
              </a:ext>
            </a:extLst>
          </p:cNvPr>
          <p:cNvCxnSpPr>
            <a:cxnSpLocks/>
          </p:cNvCxnSpPr>
          <p:nvPr/>
        </p:nvCxnSpPr>
        <p:spPr>
          <a:xfrm>
            <a:off x="5030579" y="1867301"/>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606976AB-50DA-C443-A6E7-BB4C9E86B2DB}"/>
              </a:ext>
            </a:extLst>
          </p:cNvPr>
          <p:cNvCxnSpPr>
            <a:cxnSpLocks/>
            <a:endCxn id="17" idx="2"/>
          </p:cNvCxnSpPr>
          <p:nvPr/>
        </p:nvCxnSpPr>
        <p:spPr>
          <a:xfrm flipV="1">
            <a:off x="2920929" y="2685448"/>
            <a:ext cx="1501880" cy="663665"/>
          </a:xfrm>
          <a:prstGeom prst="bentConnector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29FB023-F3B6-764B-8D71-3D6A4312767C}"/>
              </a:ext>
            </a:extLst>
          </p:cNvPr>
          <p:cNvSpPr txBox="1"/>
          <p:nvPr/>
        </p:nvSpPr>
        <p:spPr>
          <a:xfrm>
            <a:off x="3360726" y="2992464"/>
            <a:ext cx="622286" cy="369332"/>
          </a:xfrm>
          <a:prstGeom prst="rect">
            <a:avLst/>
          </a:prstGeom>
          <a:noFill/>
        </p:spPr>
        <p:txBody>
          <a:bodyPr wrap="none" rtlCol="0">
            <a:spAutoFit/>
          </a:bodyPr>
          <a:lstStyle/>
          <a:p>
            <a:pPr algn="l"/>
            <a:r>
              <a:rPr lang="en-US" dirty="0">
                <a:latin typeface="Georgia" panose="02040502050405020303" pitchFamily="18" charset="0"/>
              </a:rPr>
              <a:t>PPA</a:t>
            </a:r>
          </a:p>
        </p:txBody>
      </p:sp>
      <p:grpSp>
        <p:nvGrpSpPr>
          <p:cNvPr id="87" name="Group 86">
            <a:extLst>
              <a:ext uri="{FF2B5EF4-FFF2-40B4-BE49-F238E27FC236}">
                <a16:creationId xmlns:a16="http://schemas.microsoft.com/office/drawing/2014/main" id="{760EA73C-D488-3E40-B2DC-07555ECBC15B}"/>
              </a:ext>
            </a:extLst>
          </p:cNvPr>
          <p:cNvGrpSpPr/>
          <p:nvPr/>
        </p:nvGrpSpPr>
        <p:grpSpPr>
          <a:xfrm>
            <a:off x="2920929" y="3433378"/>
            <a:ext cx="2981044" cy="829619"/>
            <a:chOff x="2935495" y="3392825"/>
            <a:chExt cx="3074182" cy="829619"/>
          </a:xfrm>
        </p:grpSpPr>
        <p:cxnSp>
          <p:nvCxnSpPr>
            <p:cNvPr id="64" name="Elbow Connector 63">
              <a:extLst>
                <a:ext uri="{FF2B5EF4-FFF2-40B4-BE49-F238E27FC236}">
                  <a16:creationId xmlns:a16="http://schemas.microsoft.com/office/drawing/2014/main" id="{75C81274-0247-5C42-B0E8-F0C9B7DABF76}"/>
                </a:ext>
              </a:extLst>
            </p:cNvPr>
            <p:cNvCxnSpPr>
              <a:cxnSpLocks/>
              <a:stCxn id="35" idx="3"/>
              <a:endCxn id="108" idx="1"/>
            </p:cNvCxnSpPr>
            <p:nvPr/>
          </p:nvCxnSpPr>
          <p:spPr>
            <a:xfrm>
              <a:off x="2940410" y="3392825"/>
              <a:ext cx="3069267" cy="829619"/>
            </a:xfrm>
            <a:prstGeom prst="bentConnector3">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77FD012D-38D8-764E-8793-D078306890E9}"/>
                </a:ext>
              </a:extLst>
            </p:cNvPr>
            <p:cNvCxnSpPr>
              <a:cxnSpLocks/>
              <a:stCxn id="40" idx="3"/>
              <a:endCxn id="108" idx="1"/>
            </p:cNvCxnSpPr>
            <p:nvPr/>
          </p:nvCxnSpPr>
          <p:spPr>
            <a:xfrm>
              <a:off x="2935495" y="4222179"/>
              <a:ext cx="3074182" cy="265"/>
            </a:xfrm>
            <a:prstGeom prst="bentConnector3">
              <a:avLst>
                <a:gd name="adj1" fmla="val 5000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8" name="TextBox 87">
            <a:extLst>
              <a:ext uri="{FF2B5EF4-FFF2-40B4-BE49-F238E27FC236}">
                <a16:creationId xmlns:a16="http://schemas.microsoft.com/office/drawing/2014/main" id="{3198F685-E6A8-F04E-9C7E-929A7DA26FEA}"/>
              </a:ext>
            </a:extLst>
          </p:cNvPr>
          <p:cNvSpPr txBox="1"/>
          <p:nvPr/>
        </p:nvSpPr>
        <p:spPr>
          <a:xfrm>
            <a:off x="3706068" y="4307187"/>
            <a:ext cx="2130711" cy="369332"/>
          </a:xfrm>
          <a:prstGeom prst="rect">
            <a:avLst/>
          </a:prstGeom>
          <a:noFill/>
        </p:spPr>
        <p:txBody>
          <a:bodyPr wrap="none" rtlCol="0">
            <a:spAutoFit/>
          </a:bodyPr>
          <a:lstStyle/>
          <a:p>
            <a:pPr algn="l"/>
            <a:r>
              <a:rPr lang="en-US" dirty="0">
                <a:latin typeface="Georgia" panose="02040502050405020303" pitchFamily="18" charset="0"/>
              </a:rPr>
              <a:t>Delta Compression</a:t>
            </a:r>
          </a:p>
        </p:txBody>
      </p:sp>
      <p:sp>
        <p:nvSpPr>
          <p:cNvPr id="89" name="Rectangle 88">
            <a:extLst>
              <a:ext uri="{FF2B5EF4-FFF2-40B4-BE49-F238E27FC236}">
                <a16:creationId xmlns:a16="http://schemas.microsoft.com/office/drawing/2014/main" id="{8CB5FA44-2375-6C45-9010-1D5822184BE4}"/>
              </a:ext>
            </a:extLst>
          </p:cNvPr>
          <p:cNvSpPr/>
          <p:nvPr/>
        </p:nvSpPr>
        <p:spPr>
          <a:xfrm>
            <a:off x="5947537" y="4003824"/>
            <a:ext cx="991899" cy="498956"/>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4E5BAF09-D2E9-4D43-B06C-F1214F194021}"/>
              </a:ext>
            </a:extLst>
          </p:cNvPr>
          <p:cNvSpPr/>
          <p:nvPr/>
        </p:nvSpPr>
        <p:spPr>
          <a:xfrm>
            <a:off x="4266141" y="1864850"/>
            <a:ext cx="239144" cy="818146"/>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E40D8295-42C3-7A49-BA46-8793DC38F6C5}"/>
              </a:ext>
            </a:extLst>
          </p:cNvPr>
          <p:cNvSpPr txBox="1"/>
          <p:nvPr/>
        </p:nvSpPr>
        <p:spPr>
          <a:xfrm>
            <a:off x="8225973" y="3684047"/>
            <a:ext cx="1276311" cy="369332"/>
          </a:xfrm>
          <a:prstGeom prst="rect">
            <a:avLst/>
          </a:prstGeom>
          <a:noFill/>
        </p:spPr>
        <p:txBody>
          <a:bodyPr wrap="none" rtlCol="0">
            <a:spAutoFit/>
          </a:bodyPr>
          <a:lstStyle/>
          <a:p>
            <a:pPr algn="l"/>
            <a:r>
              <a:rPr lang="en-US" dirty="0">
                <a:latin typeface="Georgia" panose="02040502050405020303" pitchFamily="18" charset="0"/>
              </a:rPr>
              <a:t>Delta Page</a:t>
            </a:r>
          </a:p>
        </p:txBody>
      </p:sp>
      <p:grpSp>
        <p:nvGrpSpPr>
          <p:cNvPr id="97" name="Group 96">
            <a:extLst>
              <a:ext uri="{FF2B5EF4-FFF2-40B4-BE49-F238E27FC236}">
                <a16:creationId xmlns:a16="http://schemas.microsoft.com/office/drawing/2014/main" id="{C109733C-8161-2B41-9914-E9FF99934BCD}"/>
              </a:ext>
            </a:extLst>
          </p:cNvPr>
          <p:cNvGrpSpPr/>
          <p:nvPr/>
        </p:nvGrpSpPr>
        <p:grpSpPr>
          <a:xfrm>
            <a:off x="2941948" y="5960796"/>
            <a:ext cx="471142" cy="408573"/>
            <a:chOff x="1815231" y="6001807"/>
            <a:chExt cx="471142" cy="408573"/>
          </a:xfrm>
        </p:grpSpPr>
        <p:sp>
          <p:nvSpPr>
            <p:cNvPr id="95" name="TextBox 94">
              <a:extLst>
                <a:ext uri="{FF2B5EF4-FFF2-40B4-BE49-F238E27FC236}">
                  <a16:creationId xmlns:a16="http://schemas.microsoft.com/office/drawing/2014/main" id="{CD1D3BF7-21DA-444E-A4D7-7F0818CFB31D}"/>
                </a:ext>
              </a:extLst>
            </p:cNvPr>
            <p:cNvSpPr txBox="1"/>
            <p:nvPr/>
          </p:nvSpPr>
          <p:spPr>
            <a:xfrm>
              <a:off x="1951025" y="6041048"/>
              <a:ext cx="335348" cy="369332"/>
            </a:xfrm>
            <a:prstGeom prst="rect">
              <a:avLst/>
            </a:prstGeom>
            <a:noFill/>
          </p:spPr>
          <p:txBody>
            <a:bodyPr wrap="none" rtlCol="0">
              <a:spAutoFit/>
            </a:bodyPr>
            <a:lstStyle/>
            <a:p>
              <a:pPr algn="l"/>
              <a:r>
                <a:rPr lang="en-US" dirty="0">
                  <a:latin typeface="Georgia" panose="02040502050405020303" pitchFamily="18" charset="0"/>
                </a:rPr>
                <a:t>B</a:t>
              </a:r>
            </a:p>
          </p:txBody>
        </p:sp>
        <p:sp>
          <p:nvSpPr>
            <p:cNvPr id="96" name="TextBox 95">
              <a:extLst>
                <a:ext uri="{FF2B5EF4-FFF2-40B4-BE49-F238E27FC236}">
                  <a16:creationId xmlns:a16="http://schemas.microsoft.com/office/drawing/2014/main" id="{FE7B4F3D-F078-5744-94AC-FF6C8920FE79}"/>
                </a:ext>
              </a:extLst>
            </p:cNvPr>
            <p:cNvSpPr txBox="1"/>
            <p:nvPr/>
          </p:nvSpPr>
          <p:spPr>
            <a:xfrm>
              <a:off x="1815231" y="6001807"/>
              <a:ext cx="314510" cy="369332"/>
            </a:xfrm>
            <a:prstGeom prst="rect">
              <a:avLst/>
            </a:prstGeom>
            <a:noFill/>
          </p:spPr>
          <p:txBody>
            <a:bodyPr wrap="none" rtlCol="0">
              <a:spAutoFit/>
            </a:bodyPr>
            <a:lstStyle/>
            <a:p>
              <a:pPr algn="l"/>
              <a:r>
                <a:rPr lang="en-US" dirty="0">
                  <a:latin typeface="Georgia" panose="02040502050405020303" pitchFamily="18" charset="0"/>
                </a:rPr>
                <a:t>4</a:t>
              </a:r>
            </a:p>
          </p:txBody>
        </p:sp>
      </p:grpSp>
      <p:grpSp>
        <p:nvGrpSpPr>
          <p:cNvPr id="98" name="Group 97">
            <a:extLst>
              <a:ext uri="{FF2B5EF4-FFF2-40B4-BE49-F238E27FC236}">
                <a16:creationId xmlns:a16="http://schemas.microsoft.com/office/drawing/2014/main" id="{9D470036-656B-7A4F-8847-9BD991935BB2}"/>
              </a:ext>
            </a:extLst>
          </p:cNvPr>
          <p:cNvGrpSpPr/>
          <p:nvPr/>
        </p:nvGrpSpPr>
        <p:grpSpPr>
          <a:xfrm>
            <a:off x="3936472" y="5969584"/>
            <a:ext cx="471142" cy="408573"/>
            <a:chOff x="1635116" y="6001807"/>
            <a:chExt cx="471142" cy="408573"/>
          </a:xfrm>
        </p:grpSpPr>
        <p:sp>
          <p:nvSpPr>
            <p:cNvPr id="99" name="TextBox 98">
              <a:extLst>
                <a:ext uri="{FF2B5EF4-FFF2-40B4-BE49-F238E27FC236}">
                  <a16:creationId xmlns:a16="http://schemas.microsoft.com/office/drawing/2014/main" id="{8ACACD06-A59A-BC4A-9093-04F211F4556D}"/>
                </a:ext>
              </a:extLst>
            </p:cNvPr>
            <p:cNvSpPr txBox="1"/>
            <p:nvPr/>
          </p:nvSpPr>
          <p:spPr>
            <a:xfrm>
              <a:off x="1770910" y="6041048"/>
              <a:ext cx="335348" cy="369332"/>
            </a:xfrm>
            <a:prstGeom prst="rect">
              <a:avLst/>
            </a:prstGeom>
            <a:noFill/>
          </p:spPr>
          <p:txBody>
            <a:bodyPr wrap="none" rtlCol="0">
              <a:spAutoFit/>
            </a:bodyPr>
            <a:lstStyle/>
            <a:p>
              <a:pPr algn="l"/>
              <a:r>
                <a:rPr lang="en-US" dirty="0">
                  <a:latin typeface="Georgia" panose="02040502050405020303" pitchFamily="18" charset="0"/>
                </a:rPr>
                <a:t>B</a:t>
              </a:r>
            </a:p>
          </p:txBody>
        </p:sp>
        <p:sp>
          <p:nvSpPr>
            <p:cNvPr id="100" name="TextBox 99">
              <a:extLst>
                <a:ext uri="{FF2B5EF4-FFF2-40B4-BE49-F238E27FC236}">
                  <a16:creationId xmlns:a16="http://schemas.microsoft.com/office/drawing/2014/main" id="{A97053D2-8742-0E41-B99A-4AF8A2059BCB}"/>
                </a:ext>
              </a:extLst>
            </p:cNvPr>
            <p:cNvSpPr txBox="1"/>
            <p:nvPr/>
          </p:nvSpPr>
          <p:spPr>
            <a:xfrm>
              <a:off x="1635116" y="6001807"/>
              <a:ext cx="314510" cy="369332"/>
            </a:xfrm>
            <a:prstGeom prst="rect">
              <a:avLst/>
            </a:prstGeom>
            <a:noFill/>
          </p:spPr>
          <p:txBody>
            <a:bodyPr wrap="none" rtlCol="0">
              <a:spAutoFit/>
            </a:bodyPr>
            <a:lstStyle/>
            <a:p>
              <a:pPr algn="l"/>
              <a:r>
                <a:rPr lang="en-US" dirty="0">
                  <a:latin typeface="Georgia" panose="02040502050405020303" pitchFamily="18" charset="0"/>
                </a:rPr>
                <a:t>4</a:t>
              </a:r>
            </a:p>
          </p:txBody>
        </p:sp>
      </p:grpSp>
      <p:grpSp>
        <p:nvGrpSpPr>
          <p:cNvPr id="101" name="Group 100">
            <a:extLst>
              <a:ext uri="{FF2B5EF4-FFF2-40B4-BE49-F238E27FC236}">
                <a16:creationId xmlns:a16="http://schemas.microsoft.com/office/drawing/2014/main" id="{23AE04F6-4798-5C49-9F88-E4336AC388B7}"/>
              </a:ext>
            </a:extLst>
          </p:cNvPr>
          <p:cNvGrpSpPr/>
          <p:nvPr/>
        </p:nvGrpSpPr>
        <p:grpSpPr>
          <a:xfrm>
            <a:off x="1772336" y="5957447"/>
            <a:ext cx="471142" cy="408573"/>
            <a:chOff x="1676681" y="6001807"/>
            <a:chExt cx="471142" cy="408573"/>
          </a:xfrm>
        </p:grpSpPr>
        <p:sp>
          <p:nvSpPr>
            <p:cNvPr id="102" name="TextBox 101">
              <a:extLst>
                <a:ext uri="{FF2B5EF4-FFF2-40B4-BE49-F238E27FC236}">
                  <a16:creationId xmlns:a16="http://schemas.microsoft.com/office/drawing/2014/main" id="{5A755131-41FA-144C-8D67-618A65D90ED5}"/>
                </a:ext>
              </a:extLst>
            </p:cNvPr>
            <p:cNvSpPr txBox="1"/>
            <p:nvPr/>
          </p:nvSpPr>
          <p:spPr>
            <a:xfrm>
              <a:off x="1812475" y="6041048"/>
              <a:ext cx="335348" cy="369332"/>
            </a:xfrm>
            <a:prstGeom prst="rect">
              <a:avLst/>
            </a:prstGeom>
            <a:noFill/>
          </p:spPr>
          <p:txBody>
            <a:bodyPr wrap="none" rtlCol="0">
              <a:spAutoFit/>
            </a:bodyPr>
            <a:lstStyle/>
            <a:p>
              <a:pPr algn="l"/>
              <a:r>
                <a:rPr lang="en-US" dirty="0">
                  <a:latin typeface="Georgia" panose="02040502050405020303" pitchFamily="18" charset="0"/>
                </a:rPr>
                <a:t>B</a:t>
              </a:r>
            </a:p>
          </p:txBody>
        </p:sp>
        <p:sp>
          <p:nvSpPr>
            <p:cNvPr id="103" name="TextBox 102">
              <a:extLst>
                <a:ext uri="{FF2B5EF4-FFF2-40B4-BE49-F238E27FC236}">
                  <a16:creationId xmlns:a16="http://schemas.microsoft.com/office/drawing/2014/main" id="{1FCDD82F-E3F9-3046-8E07-E6DF64EEA747}"/>
                </a:ext>
              </a:extLst>
            </p:cNvPr>
            <p:cNvSpPr txBox="1"/>
            <p:nvPr/>
          </p:nvSpPr>
          <p:spPr>
            <a:xfrm>
              <a:off x="1676681" y="6001807"/>
              <a:ext cx="314510" cy="369332"/>
            </a:xfrm>
            <a:prstGeom prst="rect">
              <a:avLst/>
            </a:prstGeom>
            <a:noFill/>
          </p:spPr>
          <p:txBody>
            <a:bodyPr wrap="none" rtlCol="0">
              <a:spAutoFit/>
            </a:bodyPr>
            <a:lstStyle/>
            <a:p>
              <a:pPr algn="l"/>
              <a:r>
                <a:rPr lang="en-US" dirty="0">
                  <a:latin typeface="Georgia" panose="02040502050405020303" pitchFamily="18" charset="0"/>
                </a:rPr>
                <a:t>4</a:t>
              </a:r>
            </a:p>
          </p:txBody>
        </p:sp>
      </p:grpSp>
      <p:sp>
        <p:nvSpPr>
          <p:cNvPr id="108" name="TextBox 107">
            <a:extLst>
              <a:ext uri="{FF2B5EF4-FFF2-40B4-BE49-F238E27FC236}">
                <a16:creationId xmlns:a16="http://schemas.microsoft.com/office/drawing/2014/main" id="{1D94C951-AFA3-CB41-ACD0-724879D30EBB}"/>
              </a:ext>
            </a:extLst>
          </p:cNvPr>
          <p:cNvSpPr txBox="1"/>
          <p:nvPr/>
        </p:nvSpPr>
        <p:spPr>
          <a:xfrm>
            <a:off x="5901973" y="4078331"/>
            <a:ext cx="1037463" cy="369332"/>
          </a:xfrm>
          <a:prstGeom prst="rect">
            <a:avLst/>
          </a:prstGeom>
          <a:noFill/>
        </p:spPr>
        <p:txBody>
          <a:bodyPr wrap="none" rtlCol="0">
            <a:spAutoFit/>
          </a:bodyPr>
          <a:lstStyle/>
          <a:p>
            <a:pPr algn="l"/>
            <a:r>
              <a:rPr lang="en-US" dirty="0">
                <a:latin typeface="Georgia" panose="02040502050405020303" pitchFamily="18" charset="0"/>
              </a:rPr>
              <a:t># Deltas</a:t>
            </a:r>
          </a:p>
        </p:txBody>
      </p:sp>
      <p:sp>
        <p:nvSpPr>
          <p:cNvPr id="109" name="Rectangle 108">
            <a:extLst>
              <a:ext uri="{FF2B5EF4-FFF2-40B4-BE49-F238E27FC236}">
                <a16:creationId xmlns:a16="http://schemas.microsoft.com/office/drawing/2014/main" id="{B703F4AA-FEBA-4C4C-9D40-6825BDEB038C}"/>
              </a:ext>
            </a:extLst>
          </p:cNvPr>
          <p:cNvSpPr/>
          <p:nvPr/>
        </p:nvSpPr>
        <p:spPr>
          <a:xfrm>
            <a:off x="6941712" y="4003824"/>
            <a:ext cx="991899" cy="498956"/>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1D821AC5-CD8F-8E40-9C5C-37DCA3EAD4E5}"/>
              </a:ext>
            </a:extLst>
          </p:cNvPr>
          <p:cNvSpPr txBox="1"/>
          <p:nvPr/>
        </p:nvSpPr>
        <p:spPr>
          <a:xfrm>
            <a:off x="6939436" y="4078331"/>
            <a:ext cx="898003" cy="369332"/>
          </a:xfrm>
          <a:prstGeom prst="rect">
            <a:avLst/>
          </a:prstGeom>
          <a:noFill/>
        </p:spPr>
        <p:txBody>
          <a:bodyPr wrap="none" rtlCol="0">
            <a:spAutoFit/>
          </a:bodyPr>
          <a:lstStyle/>
          <a:p>
            <a:pPr algn="l"/>
            <a:r>
              <a:rPr lang="en-US" dirty="0">
                <a:latin typeface="Georgia" panose="02040502050405020303" pitchFamily="18" charset="0"/>
              </a:rPr>
              <a:t>Offsets</a:t>
            </a:r>
          </a:p>
        </p:txBody>
      </p:sp>
      <p:sp>
        <p:nvSpPr>
          <p:cNvPr id="111" name="Rectangle 110">
            <a:extLst>
              <a:ext uri="{FF2B5EF4-FFF2-40B4-BE49-F238E27FC236}">
                <a16:creationId xmlns:a16="http://schemas.microsoft.com/office/drawing/2014/main" id="{E0A0669E-9A6D-C84C-A1C3-2739B31E313E}"/>
              </a:ext>
            </a:extLst>
          </p:cNvPr>
          <p:cNvSpPr/>
          <p:nvPr/>
        </p:nvSpPr>
        <p:spPr>
          <a:xfrm>
            <a:off x="7926568" y="4004089"/>
            <a:ext cx="669139" cy="49895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D56D988A-4AE0-AA48-B289-E5DE03EDCFAF}"/>
              </a:ext>
            </a:extLst>
          </p:cNvPr>
          <p:cNvSpPr txBox="1"/>
          <p:nvPr/>
        </p:nvSpPr>
        <p:spPr>
          <a:xfrm>
            <a:off x="7975024" y="4078331"/>
            <a:ext cx="620683" cy="369332"/>
          </a:xfrm>
          <a:prstGeom prst="rect">
            <a:avLst/>
          </a:prstGeom>
          <a:noFill/>
        </p:spPr>
        <p:txBody>
          <a:bodyPr wrap="none" rtlCol="0">
            <a:spAutoFit/>
          </a:bodyPr>
          <a:lstStyle/>
          <a:p>
            <a:pPr algn="l"/>
            <a:r>
              <a:rPr lang="en-US" dirty="0">
                <a:latin typeface="Georgia" panose="02040502050405020303" pitchFamily="18" charset="0"/>
              </a:rPr>
              <a:t>LPA</a:t>
            </a:r>
          </a:p>
        </p:txBody>
      </p:sp>
      <p:sp>
        <p:nvSpPr>
          <p:cNvPr id="113" name="Rectangle 112">
            <a:extLst>
              <a:ext uri="{FF2B5EF4-FFF2-40B4-BE49-F238E27FC236}">
                <a16:creationId xmlns:a16="http://schemas.microsoft.com/office/drawing/2014/main" id="{951C7E7D-D449-AA47-A98B-FE098A9FB001}"/>
              </a:ext>
            </a:extLst>
          </p:cNvPr>
          <p:cNvSpPr/>
          <p:nvPr/>
        </p:nvSpPr>
        <p:spPr>
          <a:xfrm>
            <a:off x="8595707" y="4003824"/>
            <a:ext cx="669139" cy="49895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ABED0420-ADDF-8A48-B33C-48C2583DC7A2}"/>
              </a:ext>
            </a:extLst>
          </p:cNvPr>
          <p:cNvSpPr txBox="1"/>
          <p:nvPr/>
        </p:nvSpPr>
        <p:spPr>
          <a:xfrm>
            <a:off x="8644163" y="4078066"/>
            <a:ext cx="622286" cy="369332"/>
          </a:xfrm>
          <a:prstGeom prst="rect">
            <a:avLst/>
          </a:prstGeom>
          <a:noFill/>
        </p:spPr>
        <p:txBody>
          <a:bodyPr wrap="none" rtlCol="0">
            <a:spAutoFit/>
          </a:bodyPr>
          <a:lstStyle/>
          <a:p>
            <a:pPr algn="l"/>
            <a:r>
              <a:rPr lang="en-US" dirty="0">
                <a:latin typeface="Georgia" panose="02040502050405020303" pitchFamily="18" charset="0"/>
              </a:rPr>
              <a:t>PPA</a:t>
            </a:r>
          </a:p>
        </p:txBody>
      </p:sp>
      <p:sp>
        <p:nvSpPr>
          <p:cNvPr id="115" name="Rectangle 114">
            <a:extLst>
              <a:ext uri="{FF2B5EF4-FFF2-40B4-BE49-F238E27FC236}">
                <a16:creationId xmlns:a16="http://schemas.microsoft.com/office/drawing/2014/main" id="{14C4E7CF-AF9C-0E4C-8BD3-831C7F5886DB}"/>
              </a:ext>
            </a:extLst>
          </p:cNvPr>
          <p:cNvSpPr/>
          <p:nvPr/>
        </p:nvSpPr>
        <p:spPr>
          <a:xfrm>
            <a:off x="9264846" y="3999936"/>
            <a:ext cx="669139" cy="49895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A2AC66D4-3BFC-AD4A-B5F2-F4BC22A959AE}"/>
              </a:ext>
            </a:extLst>
          </p:cNvPr>
          <p:cNvSpPr txBox="1"/>
          <p:nvPr/>
        </p:nvSpPr>
        <p:spPr>
          <a:xfrm>
            <a:off x="9357692" y="4083056"/>
            <a:ext cx="457176" cy="369332"/>
          </a:xfrm>
          <a:prstGeom prst="rect">
            <a:avLst/>
          </a:prstGeom>
          <a:noFill/>
        </p:spPr>
        <p:txBody>
          <a:bodyPr wrap="none" rtlCol="0">
            <a:spAutoFit/>
          </a:bodyPr>
          <a:lstStyle/>
          <a:p>
            <a:pPr algn="l"/>
            <a:r>
              <a:rPr lang="en-US" dirty="0">
                <a:latin typeface="Georgia" panose="02040502050405020303" pitchFamily="18" charset="0"/>
              </a:rPr>
              <a:t>TS</a:t>
            </a:r>
          </a:p>
        </p:txBody>
      </p:sp>
      <p:sp>
        <p:nvSpPr>
          <p:cNvPr id="117" name="Rectangle 116">
            <a:extLst>
              <a:ext uri="{FF2B5EF4-FFF2-40B4-BE49-F238E27FC236}">
                <a16:creationId xmlns:a16="http://schemas.microsoft.com/office/drawing/2014/main" id="{444AFDAD-7875-B440-9E54-4BBC790CEAC3}"/>
              </a:ext>
            </a:extLst>
          </p:cNvPr>
          <p:cNvSpPr/>
          <p:nvPr/>
        </p:nvSpPr>
        <p:spPr>
          <a:xfrm>
            <a:off x="9933985" y="3999936"/>
            <a:ext cx="669139" cy="49895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B9FC60B0-CE06-9F42-8E38-89D6ECCA0913}"/>
              </a:ext>
            </a:extLst>
          </p:cNvPr>
          <p:cNvSpPr txBox="1"/>
          <p:nvPr/>
        </p:nvSpPr>
        <p:spPr>
          <a:xfrm>
            <a:off x="9994296" y="4083056"/>
            <a:ext cx="534121" cy="369332"/>
          </a:xfrm>
          <a:prstGeom prst="rect">
            <a:avLst/>
          </a:prstGeom>
          <a:noFill/>
        </p:spPr>
        <p:txBody>
          <a:bodyPr wrap="none" rtlCol="0">
            <a:spAutoFit/>
          </a:bodyPr>
          <a:lstStyle/>
          <a:p>
            <a:pPr algn="l"/>
            <a:r>
              <a:rPr lang="en-US" dirty="0">
                <a:latin typeface="Georgia" panose="02040502050405020303" pitchFamily="18" charset="0"/>
              </a:rPr>
              <a:t>Ref</a:t>
            </a:r>
          </a:p>
        </p:txBody>
      </p:sp>
      <p:sp>
        <p:nvSpPr>
          <p:cNvPr id="119" name="Rectangle 118">
            <a:extLst>
              <a:ext uri="{FF2B5EF4-FFF2-40B4-BE49-F238E27FC236}">
                <a16:creationId xmlns:a16="http://schemas.microsoft.com/office/drawing/2014/main" id="{5A07E991-4043-0B46-A91F-B67FFEB1093F}"/>
              </a:ext>
            </a:extLst>
          </p:cNvPr>
          <p:cNvSpPr/>
          <p:nvPr/>
        </p:nvSpPr>
        <p:spPr>
          <a:xfrm>
            <a:off x="10603124" y="4000357"/>
            <a:ext cx="669139" cy="49895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5F2A607F-2D9E-7A4C-81DA-C9B19BDC6B23}"/>
              </a:ext>
            </a:extLst>
          </p:cNvPr>
          <p:cNvSpPr txBox="1"/>
          <p:nvPr/>
        </p:nvSpPr>
        <p:spPr>
          <a:xfrm>
            <a:off x="10571246" y="4076158"/>
            <a:ext cx="732893" cy="369332"/>
          </a:xfrm>
          <a:prstGeom prst="rect">
            <a:avLst/>
          </a:prstGeom>
          <a:noFill/>
        </p:spPr>
        <p:txBody>
          <a:bodyPr wrap="none" rtlCol="0">
            <a:spAutoFit/>
          </a:bodyPr>
          <a:lstStyle/>
          <a:p>
            <a:pPr algn="l"/>
            <a:r>
              <a:rPr lang="en-US" dirty="0">
                <a:latin typeface="Georgia" panose="02040502050405020303" pitchFamily="18" charset="0"/>
              </a:rPr>
              <a:t>Delta</a:t>
            </a:r>
          </a:p>
        </p:txBody>
      </p:sp>
      <p:sp>
        <p:nvSpPr>
          <p:cNvPr id="121" name="Rectangle 120">
            <a:extLst>
              <a:ext uri="{FF2B5EF4-FFF2-40B4-BE49-F238E27FC236}">
                <a16:creationId xmlns:a16="http://schemas.microsoft.com/office/drawing/2014/main" id="{24EA7D22-03B5-C040-B614-A58F120A4E8F}"/>
              </a:ext>
            </a:extLst>
          </p:cNvPr>
          <p:cNvSpPr/>
          <p:nvPr/>
        </p:nvSpPr>
        <p:spPr>
          <a:xfrm>
            <a:off x="11270660" y="3999936"/>
            <a:ext cx="669139" cy="49895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232F12AE-BD5F-C543-B6D3-8FF022858990}"/>
              </a:ext>
            </a:extLst>
          </p:cNvPr>
          <p:cNvSpPr txBox="1"/>
          <p:nvPr/>
        </p:nvSpPr>
        <p:spPr>
          <a:xfrm>
            <a:off x="11407447" y="4064070"/>
            <a:ext cx="372218" cy="369332"/>
          </a:xfrm>
          <a:prstGeom prst="rect">
            <a:avLst/>
          </a:prstGeom>
          <a:noFill/>
        </p:spPr>
        <p:txBody>
          <a:bodyPr wrap="none" rtlCol="0">
            <a:spAutoFit/>
          </a:bodyPr>
          <a:lstStyle/>
          <a:p>
            <a:pPr algn="l"/>
            <a:r>
              <a:rPr lang="en-US" dirty="0">
                <a:latin typeface="Georgia" panose="02040502050405020303" pitchFamily="18" charset="0"/>
              </a:rPr>
              <a:t>…</a:t>
            </a:r>
          </a:p>
        </p:txBody>
      </p:sp>
      <p:pic>
        <p:nvPicPr>
          <p:cNvPr id="7170" name="Picture 2" descr="Encryption - Free computer icons">
            <a:extLst>
              <a:ext uri="{FF2B5EF4-FFF2-40B4-BE49-F238E27FC236}">
                <a16:creationId xmlns:a16="http://schemas.microsoft.com/office/drawing/2014/main" id="{97705E2D-F1DD-F94F-8557-A7169784F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528" y="1865278"/>
            <a:ext cx="1398358" cy="1398358"/>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a:extLst>
              <a:ext uri="{FF2B5EF4-FFF2-40B4-BE49-F238E27FC236}">
                <a16:creationId xmlns:a16="http://schemas.microsoft.com/office/drawing/2014/main" id="{C9B3351C-0BA2-E446-B733-DB1F40DDE4FF}"/>
              </a:ext>
            </a:extLst>
          </p:cNvPr>
          <p:cNvSpPr txBox="1"/>
          <p:nvPr/>
        </p:nvSpPr>
        <p:spPr>
          <a:xfrm>
            <a:off x="9264846" y="2400240"/>
            <a:ext cx="1324402" cy="369332"/>
          </a:xfrm>
          <a:prstGeom prst="rect">
            <a:avLst/>
          </a:prstGeom>
          <a:noFill/>
        </p:spPr>
        <p:txBody>
          <a:bodyPr wrap="none" rtlCol="0">
            <a:spAutoFit/>
          </a:bodyPr>
          <a:lstStyle/>
          <a:p>
            <a:pPr algn="l"/>
            <a:r>
              <a:rPr lang="en-US" dirty="0">
                <a:latin typeface="Georgia" panose="02040502050405020303" pitchFamily="18" charset="0"/>
              </a:rPr>
              <a:t>Encryption</a:t>
            </a:r>
          </a:p>
        </p:txBody>
      </p:sp>
      <p:cxnSp>
        <p:nvCxnSpPr>
          <p:cNvPr id="127" name="Straight Connector 126">
            <a:extLst>
              <a:ext uri="{FF2B5EF4-FFF2-40B4-BE49-F238E27FC236}">
                <a16:creationId xmlns:a16="http://schemas.microsoft.com/office/drawing/2014/main" id="{5A7BBE7D-83BE-8341-A626-5CF765905FDF}"/>
              </a:ext>
            </a:extLst>
          </p:cNvPr>
          <p:cNvCxnSpPr>
            <a:cxnSpLocks/>
          </p:cNvCxnSpPr>
          <p:nvPr/>
        </p:nvCxnSpPr>
        <p:spPr>
          <a:xfrm flipH="1">
            <a:off x="5956503" y="3177074"/>
            <a:ext cx="2018521" cy="817346"/>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DEC14DF-2739-A84C-A477-8E7F8A931C41}"/>
              </a:ext>
            </a:extLst>
          </p:cNvPr>
          <p:cNvCxnSpPr>
            <a:cxnSpLocks/>
          </p:cNvCxnSpPr>
          <p:nvPr/>
        </p:nvCxnSpPr>
        <p:spPr>
          <a:xfrm>
            <a:off x="9238575" y="3167405"/>
            <a:ext cx="2701224" cy="816033"/>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173" name="Up Arrow 7172">
            <a:extLst>
              <a:ext uri="{FF2B5EF4-FFF2-40B4-BE49-F238E27FC236}">
                <a16:creationId xmlns:a16="http://schemas.microsoft.com/office/drawing/2014/main" id="{B28F9E68-F766-4542-B977-692C0A30E31C}"/>
              </a:ext>
            </a:extLst>
          </p:cNvPr>
          <p:cNvSpPr/>
          <p:nvPr/>
        </p:nvSpPr>
        <p:spPr>
          <a:xfrm>
            <a:off x="8478676" y="1083263"/>
            <a:ext cx="376843" cy="742950"/>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74" name="TextBox 7173">
            <a:extLst>
              <a:ext uri="{FF2B5EF4-FFF2-40B4-BE49-F238E27FC236}">
                <a16:creationId xmlns:a16="http://schemas.microsoft.com/office/drawing/2014/main" id="{B78E8C00-C49E-B74F-B5C6-82B953E09826}"/>
              </a:ext>
            </a:extLst>
          </p:cNvPr>
          <p:cNvSpPr txBox="1"/>
          <p:nvPr/>
        </p:nvSpPr>
        <p:spPr>
          <a:xfrm>
            <a:off x="8855519" y="1134494"/>
            <a:ext cx="2786340" cy="646331"/>
          </a:xfrm>
          <a:prstGeom prst="rect">
            <a:avLst/>
          </a:prstGeom>
          <a:noFill/>
        </p:spPr>
        <p:txBody>
          <a:bodyPr wrap="none" rtlCol="0">
            <a:spAutoFit/>
          </a:bodyPr>
          <a:lstStyle/>
          <a:p>
            <a:pPr algn="ctr"/>
            <a:r>
              <a:rPr lang="en-US" dirty="0">
                <a:latin typeface="Georgia" panose="02040502050405020303" pitchFamily="18" charset="0"/>
              </a:rPr>
              <a:t>Transfer to remote server</a:t>
            </a:r>
          </a:p>
          <a:p>
            <a:pPr algn="ctr"/>
            <a:r>
              <a:rPr lang="en-US" dirty="0">
                <a:latin typeface="Georgia" panose="02040502050405020303" pitchFamily="18" charset="0"/>
              </a:rPr>
              <a:t>during idle cycles</a:t>
            </a:r>
          </a:p>
        </p:txBody>
      </p:sp>
      <p:grpSp>
        <p:nvGrpSpPr>
          <p:cNvPr id="136" name="Group 135">
            <a:extLst>
              <a:ext uri="{FF2B5EF4-FFF2-40B4-BE49-F238E27FC236}">
                <a16:creationId xmlns:a16="http://schemas.microsoft.com/office/drawing/2014/main" id="{7F289350-5DAF-2640-AE5F-82EAA0F406E2}"/>
              </a:ext>
            </a:extLst>
          </p:cNvPr>
          <p:cNvGrpSpPr/>
          <p:nvPr/>
        </p:nvGrpSpPr>
        <p:grpSpPr>
          <a:xfrm>
            <a:off x="8039791" y="4409629"/>
            <a:ext cx="471142" cy="408573"/>
            <a:chOff x="1676681" y="6001807"/>
            <a:chExt cx="471142" cy="408573"/>
          </a:xfrm>
        </p:grpSpPr>
        <p:sp>
          <p:nvSpPr>
            <p:cNvPr id="137" name="TextBox 136">
              <a:extLst>
                <a:ext uri="{FF2B5EF4-FFF2-40B4-BE49-F238E27FC236}">
                  <a16:creationId xmlns:a16="http://schemas.microsoft.com/office/drawing/2014/main" id="{DBEB2E0E-575C-A840-96C8-59B856D5B93E}"/>
                </a:ext>
              </a:extLst>
            </p:cNvPr>
            <p:cNvSpPr txBox="1"/>
            <p:nvPr/>
          </p:nvSpPr>
          <p:spPr>
            <a:xfrm>
              <a:off x="1812475" y="6041048"/>
              <a:ext cx="335348" cy="369332"/>
            </a:xfrm>
            <a:prstGeom prst="rect">
              <a:avLst/>
            </a:prstGeom>
            <a:noFill/>
          </p:spPr>
          <p:txBody>
            <a:bodyPr wrap="none" rtlCol="0">
              <a:spAutoFit/>
            </a:bodyPr>
            <a:lstStyle/>
            <a:p>
              <a:pPr algn="l"/>
              <a:r>
                <a:rPr lang="en-US" dirty="0">
                  <a:latin typeface="Georgia" panose="02040502050405020303" pitchFamily="18" charset="0"/>
                </a:rPr>
                <a:t>B</a:t>
              </a:r>
            </a:p>
          </p:txBody>
        </p:sp>
        <p:sp>
          <p:nvSpPr>
            <p:cNvPr id="138" name="TextBox 137">
              <a:extLst>
                <a:ext uri="{FF2B5EF4-FFF2-40B4-BE49-F238E27FC236}">
                  <a16:creationId xmlns:a16="http://schemas.microsoft.com/office/drawing/2014/main" id="{22BF93B3-535E-CA4E-9ED5-38B191A28702}"/>
                </a:ext>
              </a:extLst>
            </p:cNvPr>
            <p:cNvSpPr txBox="1"/>
            <p:nvPr/>
          </p:nvSpPr>
          <p:spPr>
            <a:xfrm>
              <a:off x="1676681" y="6001807"/>
              <a:ext cx="314510" cy="369332"/>
            </a:xfrm>
            <a:prstGeom prst="rect">
              <a:avLst/>
            </a:prstGeom>
            <a:noFill/>
          </p:spPr>
          <p:txBody>
            <a:bodyPr wrap="none" rtlCol="0">
              <a:spAutoFit/>
            </a:bodyPr>
            <a:lstStyle/>
            <a:p>
              <a:pPr algn="l"/>
              <a:r>
                <a:rPr lang="en-US" dirty="0">
                  <a:latin typeface="Georgia" panose="02040502050405020303" pitchFamily="18" charset="0"/>
                </a:rPr>
                <a:t>4</a:t>
              </a:r>
            </a:p>
          </p:txBody>
        </p:sp>
      </p:grpSp>
      <p:grpSp>
        <p:nvGrpSpPr>
          <p:cNvPr id="139" name="Group 138">
            <a:extLst>
              <a:ext uri="{FF2B5EF4-FFF2-40B4-BE49-F238E27FC236}">
                <a16:creationId xmlns:a16="http://schemas.microsoft.com/office/drawing/2014/main" id="{5D73EE15-3AF6-8646-8FF0-52F48FD5E046}"/>
              </a:ext>
            </a:extLst>
          </p:cNvPr>
          <p:cNvGrpSpPr/>
          <p:nvPr/>
        </p:nvGrpSpPr>
        <p:grpSpPr>
          <a:xfrm>
            <a:off x="8719735" y="4433402"/>
            <a:ext cx="471142" cy="408573"/>
            <a:chOff x="1676681" y="6001807"/>
            <a:chExt cx="471142" cy="408573"/>
          </a:xfrm>
        </p:grpSpPr>
        <p:sp>
          <p:nvSpPr>
            <p:cNvPr id="140" name="TextBox 139">
              <a:extLst>
                <a:ext uri="{FF2B5EF4-FFF2-40B4-BE49-F238E27FC236}">
                  <a16:creationId xmlns:a16="http://schemas.microsoft.com/office/drawing/2014/main" id="{BBD5FAA9-6F24-5B40-8FC9-E2D78D92EEB9}"/>
                </a:ext>
              </a:extLst>
            </p:cNvPr>
            <p:cNvSpPr txBox="1"/>
            <p:nvPr/>
          </p:nvSpPr>
          <p:spPr>
            <a:xfrm>
              <a:off x="1812475" y="6041048"/>
              <a:ext cx="335348" cy="369332"/>
            </a:xfrm>
            <a:prstGeom prst="rect">
              <a:avLst/>
            </a:prstGeom>
            <a:noFill/>
          </p:spPr>
          <p:txBody>
            <a:bodyPr wrap="none" rtlCol="0">
              <a:spAutoFit/>
            </a:bodyPr>
            <a:lstStyle/>
            <a:p>
              <a:pPr algn="l"/>
              <a:r>
                <a:rPr lang="en-US" dirty="0">
                  <a:latin typeface="Georgia" panose="02040502050405020303" pitchFamily="18" charset="0"/>
                </a:rPr>
                <a:t>B</a:t>
              </a:r>
            </a:p>
          </p:txBody>
        </p:sp>
        <p:sp>
          <p:nvSpPr>
            <p:cNvPr id="141" name="TextBox 140">
              <a:extLst>
                <a:ext uri="{FF2B5EF4-FFF2-40B4-BE49-F238E27FC236}">
                  <a16:creationId xmlns:a16="http://schemas.microsoft.com/office/drawing/2014/main" id="{E5F4A679-596D-7140-A45D-A0C4F8DC357E}"/>
                </a:ext>
              </a:extLst>
            </p:cNvPr>
            <p:cNvSpPr txBox="1"/>
            <p:nvPr/>
          </p:nvSpPr>
          <p:spPr>
            <a:xfrm>
              <a:off x="1676681" y="6001807"/>
              <a:ext cx="314510" cy="369332"/>
            </a:xfrm>
            <a:prstGeom prst="rect">
              <a:avLst/>
            </a:prstGeom>
            <a:noFill/>
          </p:spPr>
          <p:txBody>
            <a:bodyPr wrap="none" rtlCol="0">
              <a:spAutoFit/>
            </a:bodyPr>
            <a:lstStyle/>
            <a:p>
              <a:pPr algn="l"/>
              <a:r>
                <a:rPr lang="en-US" dirty="0">
                  <a:latin typeface="Georgia" panose="02040502050405020303" pitchFamily="18" charset="0"/>
                </a:rPr>
                <a:t>4</a:t>
              </a:r>
            </a:p>
          </p:txBody>
        </p:sp>
      </p:grpSp>
      <p:grpSp>
        <p:nvGrpSpPr>
          <p:cNvPr id="142" name="Group 141">
            <a:extLst>
              <a:ext uri="{FF2B5EF4-FFF2-40B4-BE49-F238E27FC236}">
                <a16:creationId xmlns:a16="http://schemas.microsoft.com/office/drawing/2014/main" id="{EE0E3D0A-9DC7-7343-8167-FD1032385B1C}"/>
              </a:ext>
            </a:extLst>
          </p:cNvPr>
          <p:cNvGrpSpPr/>
          <p:nvPr/>
        </p:nvGrpSpPr>
        <p:grpSpPr>
          <a:xfrm>
            <a:off x="9376112" y="4437103"/>
            <a:ext cx="471142" cy="408573"/>
            <a:chOff x="1676681" y="6001807"/>
            <a:chExt cx="471142" cy="408573"/>
          </a:xfrm>
        </p:grpSpPr>
        <p:sp>
          <p:nvSpPr>
            <p:cNvPr id="143" name="TextBox 142">
              <a:extLst>
                <a:ext uri="{FF2B5EF4-FFF2-40B4-BE49-F238E27FC236}">
                  <a16:creationId xmlns:a16="http://schemas.microsoft.com/office/drawing/2014/main" id="{9C44F4A2-71F7-3148-9726-279C16012C8F}"/>
                </a:ext>
              </a:extLst>
            </p:cNvPr>
            <p:cNvSpPr txBox="1"/>
            <p:nvPr/>
          </p:nvSpPr>
          <p:spPr>
            <a:xfrm>
              <a:off x="1812475" y="6041048"/>
              <a:ext cx="335348" cy="369332"/>
            </a:xfrm>
            <a:prstGeom prst="rect">
              <a:avLst/>
            </a:prstGeom>
            <a:noFill/>
          </p:spPr>
          <p:txBody>
            <a:bodyPr wrap="none" rtlCol="0">
              <a:spAutoFit/>
            </a:bodyPr>
            <a:lstStyle/>
            <a:p>
              <a:pPr algn="l"/>
              <a:r>
                <a:rPr lang="en-US" dirty="0">
                  <a:latin typeface="Georgia" panose="02040502050405020303" pitchFamily="18" charset="0"/>
                </a:rPr>
                <a:t>B</a:t>
              </a:r>
            </a:p>
          </p:txBody>
        </p:sp>
        <p:sp>
          <p:nvSpPr>
            <p:cNvPr id="144" name="TextBox 143">
              <a:extLst>
                <a:ext uri="{FF2B5EF4-FFF2-40B4-BE49-F238E27FC236}">
                  <a16:creationId xmlns:a16="http://schemas.microsoft.com/office/drawing/2014/main" id="{5155D5F1-C16C-4A43-9A27-BEC130199B5B}"/>
                </a:ext>
              </a:extLst>
            </p:cNvPr>
            <p:cNvSpPr txBox="1"/>
            <p:nvPr/>
          </p:nvSpPr>
          <p:spPr>
            <a:xfrm>
              <a:off x="1676681" y="6001807"/>
              <a:ext cx="314510" cy="369332"/>
            </a:xfrm>
            <a:prstGeom prst="rect">
              <a:avLst/>
            </a:prstGeom>
            <a:noFill/>
          </p:spPr>
          <p:txBody>
            <a:bodyPr wrap="none" rtlCol="0">
              <a:spAutoFit/>
            </a:bodyPr>
            <a:lstStyle/>
            <a:p>
              <a:pPr algn="l"/>
              <a:r>
                <a:rPr lang="en-US" dirty="0">
                  <a:latin typeface="Georgia" panose="02040502050405020303" pitchFamily="18" charset="0"/>
                </a:rPr>
                <a:t>4</a:t>
              </a:r>
            </a:p>
          </p:txBody>
        </p:sp>
      </p:grpSp>
      <p:grpSp>
        <p:nvGrpSpPr>
          <p:cNvPr id="145" name="Group 144">
            <a:extLst>
              <a:ext uri="{FF2B5EF4-FFF2-40B4-BE49-F238E27FC236}">
                <a16:creationId xmlns:a16="http://schemas.microsoft.com/office/drawing/2014/main" id="{041AB205-C8A9-9E41-9645-71A43ED7CD51}"/>
              </a:ext>
            </a:extLst>
          </p:cNvPr>
          <p:cNvGrpSpPr/>
          <p:nvPr/>
        </p:nvGrpSpPr>
        <p:grpSpPr>
          <a:xfrm>
            <a:off x="10040451" y="4432816"/>
            <a:ext cx="471142" cy="408573"/>
            <a:chOff x="1676681" y="6001807"/>
            <a:chExt cx="471142" cy="408573"/>
          </a:xfrm>
        </p:grpSpPr>
        <p:sp>
          <p:nvSpPr>
            <p:cNvPr id="146" name="TextBox 145">
              <a:extLst>
                <a:ext uri="{FF2B5EF4-FFF2-40B4-BE49-F238E27FC236}">
                  <a16:creationId xmlns:a16="http://schemas.microsoft.com/office/drawing/2014/main" id="{6144FEB9-3436-3749-A90D-921AD6FF6AC8}"/>
                </a:ext>
              </a:extLst>
            </p:cNvPr>
            <p:cNvSpPr txBox="1"/>
            <p:nvPr/>
          </p:nvSpPr>
          <p:spPr>
            <a:xfrm>
              <a:off x="1812475" y="6041048"/>
              <a:ext cx="335348" cy="369332"/>
            </a:xfrm>
            <a:prstGeom prst="rect">
              <a:avLst/>
            </a:prstGeom>
            <a:noFill/>
          </p:spPr>
          <p:txBody>
            <a:bodyPr wrap="none" rtlCol="0">
              <a:spAutoFit/>
            </a:bodyPr>
            <a:lstStyle/>
            <a:p>
              <a:pPr algn="l"/>
              <a:r>
                <a:rPr lang="en-US" dirty="0">
                  <a:latin typeface="Georgia" panose="02040502050405020303" pitchFamily="18" charset="0"/>
                </a:rPr>
                <a:t>B</a:t>
              </a:r>
            </a:p>
          </p:txBody>
        </p:sp>
        <p:sp>
          <p:nvSpPr>
            <p:cNvPr id="147" name="TextBox 146">
              <a:extLst>
                <a:ext uri="{FF2B5EF4-FFF2-40B4-BE49-F238E27FC236}">
                  <a16:creationId xmlns:a16="http://schemas.microsoft.com/office/drawing/2014/main" id="{71CB9ECD-430E-6F4B-8C4F-ACBD4694D9D7}"/>
                </a:ext>
              </a:extLst>
            </p:cNvPr>
            <p:cNvSpPr txBox="1"/>
            <p:nvPr/>
          </p:nvSpPr>
          <p:spPr>
            <a:xfrm>
              <a:off x="1676681" y="6001807"/>
              <a:ext cx="314510" cy="369332"/>
            </a:xfrm>
            <a:prstGeom prst="rect">
              <a:avLst/>
            </a:prstGeom>
            <a:noFill/>
          </p:spPr>
          <p:txBody>
            <a:bodyPr wrap="none" rtlCol="0">
              <a:spAutoFit/>
            </a:bodyPr>
            <a:lstStyle/>
            <a:p>
              <a:pPr algn="l"/>
              <a:r>
                <a:rPr lang="en-US" dirty="0">
                  <a:latin typeface="Georgia" panose="02040502050405020303" pitchFamily="18" charset="0"/>
                </a:rPr>
                <a:t>4</a:t>
              </a:r>
            </a:p>
          </p:txBody>
        </p:sp>
      </p:grpSp>
      <p:grpSp>
        <p:nvGrpSpPr>
          <p:cNvPr id="148" name="Group 147">
            <a:extLst>
              <a:ext uri="{FF2B5EF4-FFF2-40B4-BE49-F238E27FC236}">
                <a16:creationId xmlns:a16="http://schemas.microsoft.com/office/drawing/2014/main" id="{C190DFAF-5C2D-C846-9902-52289D25D1FD}"/>
              </a:ext>
            </a:extLst>
          </p:cNvPr>
          <p:cNvGrpSpPr/>
          <p:nvPr/>
        </p:nvGrpSpPr>
        <p:grpSpPr>
          <a:xfrm>
            <a:off x="6178638" y="4504784"/>
            <a:ext cx="428278" cy="394285"/>
            <a:chOff x="1676681" y="6001807"/>
            <a:chExt cx="428278" cy="394285"/>
          </a:xfrm>
        </p:grpSpPr>
        <p:sp>
          <p:nvSpPr>
            <p:cNvPr id="149" name="TextBox 148">
              <a:extLst>
                <a:ext uri="{FF2B5EF4-FFF2-40B4-BE49-F238E27FC236}">
                  <a16:creationId xmlns:a16="http://schemas.microsoft.com/office/drawing/2014/main" id="{F429DBA2-FA80-4948-9068-544B2D4F9C34}"/>
                </a:ext>
              </a:extLst>
            </p:cNvPr>
            <p:cNvSpPr txBox="1"/>
            <p:nvPr/>
          </p:nvSpPr>
          <p:spPr>
            <a:xfrm>
              <a:off x="1769611" y="6026760"/>
              <a:ext cx="335348" cy="369332"/>
            </a:xfrm>
            <a:prstGeom prst="rect">
              <a:avLst/>
            </a:prstGeom>
            <a:noFill/>
          </p:spPr>
          <p:txBody>
            <a:bodyPr wrap="none" rtlCol="0">
              <a:spAutoFit/>
            </a:bodyPr>
            <a:lstStyle/>
            <a:p>
              <a:pPr algn="l"/>
              <a:r>
                <a:rPr lang="en-US" dirty="0">
                  <a:latin typeface="Georgia" panose="02040502050405020303" pitchFamily="18" charset="0"/>
                </a:rPr>
                <a:t>B</a:t>
              </a:r>
            </a:p>
          </p:txBody>
        </p:sp>
        <p:sp>
          <p:nvSpPr>
            <p:cNvPr id="150" name="TextBox 149">
              <a:extLst>
                <a:ext uri="{FF2B5EF4-FFF2-40B4-BE49-F238E27FC236}">
                  <a16:creationId xmlns:a16="http://schemas.microsoft.com/office/drawing/2014/main" id="{24CD923D-E707-8C49-B8C0-5771D56BBF76}"/>
                </a:ext>
              </a:extLst>
            </p:cNvPr>
            <p:cNvSpPr txBox="1"/>
            <p:nvPr/>
          </p:nvSpPr>
          <p:spPr>
            <a:xfrm>
              <a:off x="1676681" y="6001807"/>
              <a:ext cx="284052" cy="369332"/>
            </a:xfrm>
            <a:prstGeom prst="rect">
              <a:avLst/>
            </a:prstGeom>
            <a:noFill/>
          </p:spPr>
          <p:txBody>
            <a:bodyPr wrap="none" rtlCol="0">
              <a:spAutoFit/>
            </a:bodyPr>
            <a:lstStyle/>
            <a:p>
              <a:pPr algn="l"/>
              <a:r>
                <a:rPr lang="en-US" dirty="0">
                  <a:latin typeface="Georgia" panose="02040502050405020303" pitchFamily="18" charset="0"/>
                </a:rPr>
                <a:t>1</a:t>
              </a:r>
            </a:p>
          </p:txBody>
        </p:sp>
      </p:grpSp>
      <p:grpSp>
        <p:nvGrpSpPr>
          <p:cNvPr id="151" name="Group 150">
            <a:extLst>
              <a:ext uri="{FF2B5EF4-FFF2-40B4-BE49-F238E27FC236}">
                <a16:creationId xmlns:a16="http://schemas.microsoft.com/office/drawing/2014/main" id="{D4774D55-58C3-DA42-B60A-B7E7D25DFE92}"/>
              </a:ext>
            </a:extLst>
          </p:cNvPr>
          <p:cNvGrpSpPr/>
          <p:nvPr/>
        </p:nvGrpSpPr>
        <p:grpSpPr>
          <a:xfrm>
            <a:off x="7036281" y="4511897"/>
            <a:ext cx="628309" cy="372955"/>
            <a:chOff x="1519514" y="6041048"/>
            <a:chExt cx="628309" cy="372955"/>
          </a:xfrm>
        </p:grpSpPr>
        <p:sp>
          <p:nvSpPr>
            <p:cNvPr id="152" name="TextBox 151">
              <a:extLst>
                <a:ext uri="{FF2B5EF4-FFF2-40B4-BE49-F238E27FC236}">
                  <a16:creationId xmlns:a16="http://schemas.microsoft.com/office/drawing/2014/main" id="{B785BB4D-D5D0-364E-B7C3-7F20EAECBF2B}"/>
                </a:ext>
              </a:extLst>
            </p:cNvPr>
            <p:cNvSpPr txBox="1"/>
            <p:nvPr/>
          </p:nvSpPr>
          <p:spPr>
            <a:xfrm>
              <a:off x="1812475" y="6041048"/>
              <a:ext cx="335348" cy="369332"/>
            </a:xfrm>
            <a:prstGeom prst="rect">
              <a:avLst/>
            </a:prstGeom>
            <a:noFill/>
          </p:spPr>
          <p:txBody>
            <a:bodyPr wrap="none" rtlCol="0">
              <a:spAutoFit/>
            </a:bodyPr>
            <a:lstStyle/>
            <a:p>
              <a:pPr algn="l"/>
              <a:r>
                <a:rPr lang="en-US" dirty="0">
                  <a:latin typeface="Georgia" panose="02040502050405020303" pitchFamily="18" charset="0"/>
                </a:rPr>
                <a:t>B</a:t>
              </a:r>
            </a:p>
          </p:txBody>
        </p:sp>
        <p:sp>
          <p:nvSpPr>
            <p:cNvPr id="153" name="TextBox 152">
              <a:extLst>
                <a:ext uri="{FF2B5EF4-FFF2-40B4-BE49-F238E27FC236}">
                  <a16:creationId xmlns:a16="http://schemas.microsoft.com/office/drawing/2014/main" id="{AB5FED4C-D557-E64D-8ECA-762237858E14}"/>
                </a:ext>
              </a:extLst>
            </p:cNvPr>
            <p:cNvSpPr txBox="1"/>
            <p:nvPr/>
          </p:nvSpPr>
          <p:spPr>
            <a:xfrm>
              <a:off x="1519514" y="6044671"/>
              <a:ext cx="452368" cy="369332"/>
            </a:xfrm>
            <a:prstGeom prst="rect">
              <a:avLst/>
            </a:prstGeom>
            <a:noFill/>
          </p:spPr>
          <p:txBody>
            <a:bodyPr wrap="none" rtlCol="0">
              <a:spAutoFit/>
            </a:bodyPr>
            <a:lstStyle/>
            <a:p>
              <a:pPr algn="l"/>
              <a:r>
                <a:rPr lang="en-US" dirty="0">
                  <a:latin typeface="Georgia" panose="02040502050405020303" pitchFamily="18" charset="0"/>
                </a:rPr>
                <a:t>48</a:t>
              </a:r>
            </a:p>
          </p:txBody>
        </p:sp>
      </p:grpSp>
      <p:sp>
        <p:nvSpPr>
          <p:cNvPr id="154" name="Rectangle 153">
            <a:extLst>
              <a:ext uri="{FF2B5EF4-FFF2-40B4-BE49-F238E27FC236}">
                <a16:creationId xmlns:a16="http://schemas.microsoft.com/office/drawing/2014/main" id="{B9BD5B87-BC86-F644-B292-80C3C5AB6ED9}"/>
              </a:ext>
            </a:extLst>
          </p:cNvPr>
          <p:cNvSpPr/>
          <p:nvPr/>
        </p:nvSpPr>
        <p:spPr>
          <a:xfrm>
            <a:off x="244734" y="1085607"/>
            <a:ext cx="429896"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a:extLst>
              <a:ext uri="{FF2B5EF4-FFF2-40B4-BE49-F238E27FC236}">
                <a16:creationId xmlns:a16="http://schemas.microsoft.com/office/drawing/2014/main" id="{8AAC1758-47F1-B040-9E3A-547C4E2F69CD}"/>
              </a:ext>
            </a:extLst>
          </p:cNvPr>
          <p:cNvSpPr txBox="1"/>
          <p:nvPr/>
        </p:nvSpPr>
        <p:spPr>
          <a:xfrm>
            <a:off x="723190" y="1111434"/>
            <a:ext cx="1184940" cy="369332"/>
          </a:xfrm>
          <a:prstGeom prst="rect">
            <a:avLst/>
          </a:prstGeom>
          <a:noFill/>
        </p:spPr>
        <p:txBody>
          <a:bodyPr wrap="none" rtlCol="0">
            <a:spAutoFit/>
          </a:bodyPr>
          <a:lstStyle/>
          <a:p>
            <a:r>
              <a:rPr lang="en-US" dirty="0">
                <a:latin typeface="Georgia" panose="02040502050405020303" pitchFamily="18" charset="0"/>
              </a:rPr>
              <a:t>Free Page</a:t>
            </a:r>
          </a:p>
        </p:txBody>
      </p:sp>
      <p:sp>
        <p:nvSpPr>
          <p:cNvPr id="156" name="Rectangle 155">
            <a:extLst>
              <a:ext uri="{FF2B5EF4-FFF2-40B4-BE49-F238E27FC236}">
                <a16:creationId xmlns:a16="http://schemas.microsoft.com/office/drawing/2014/main" id="{D883CF65-4B24-8345-9544-C982009DDB6D}"/>
              </a:ext>
            </a:extLst>
          </p:cNvPr>
          <p:cNvSpPr/>
          <p:nvPr/>
        </p:nvSpPr>
        <p:spPr>
          <a:xfrm>
            <a:off x="2128149" y="1081793"/>
            <a:ext cx="429896"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0DB79D49-C5DF-9A48-BB75-334E713CF24B}"/>
              </a:ext>
            </a:extLst>
          </p:cNvPr>
          <p:cNvSpPr txBox="1"/>
          <p:nvPr/>
        </p:nvSpPr>
        <p:spPr>
          <a:xfrm>
            <a:off x="2606608" y="1110369"/>
            <a:ext cx="1265090" cy="369332"/>
          </a:xfrm>
          <a:prstGeom prst="rect">
            <a:avLst/>
          </a:prstGeom>
          <a:noFill/>
        </p:spPr>
        <p:txBody>
          <a:bodyPr wrap="none" rtlCol="0">
            <a:spAutoFit/>
          </a:bodyPr>
          <a:lstStyle/>
          <a:p>
            <a:r>
              <a:rPr lang="en-US" dirty="0">
                <a:latin typeface="Georgia" panose="02040502050405020303" pitchFamily="18" charset="0"/>
              </a:rPr>
              <a:t>Valid Page</a:t>
            </a:r>
          </a:p>
        </p:txBody>
      </p:sp>
      <p:sp>
        <p:nvSpPr>
          <p:cNvPr id="158" name="Rectangle 157">
            <a:extLst>
              <a:ext uri="{FF2B5EF4-FFF2-40B4-BE49-F238E27FC236}">
                <a16:creationId xmlns:a16="http://schemas.microsoft.com/office/drawing/2014/main" id="{E46DE211-C1D7-CE4C-9216-B0C5C7E1EBB7}"/>
              </a:ext>
            </a:extLst>
          </p:cNvPr>
          <p:cNvSpPr/>
          <p:nvPr/>
        </p:nvSpPr>
        <p:spPr>
          <a:xfrm>
            <a:off x="3914562" y="1085752"/>
            <a:ext cx="429896"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xtBox 158">
            <a:extLst>
              <a:ext uri="{FF2B5EF4-FFF2-40B4-BE49-F238E27FC236}">
                <a16:creationId xmlns:a16="http://schemas.microsoft.com/office/drawing/2014/main" id="{1187C058-ADAF-5D41-9A0A-BDCBFA3A961F}"/>
              </a:ext>
            </a:extLst>
          </p:cNvPr>
          <p:cNvSpPr txBox="1"/>
          <p:nvPr/>
        </p:nvSpPr>
        <p:spPr>
          <a:xfrm>
            <a:off x="4393021" y="1114328"/>
            <a:ext cx="1452642" cy="369332"/>
          </a:xfrm>
          <a:prstGeom prst="rect">
            <a:avLst/>
          </a:prstGeom>
          <a:noFill/>
        </p:spPr>
        <p:txBody>
          <a:bodyPr wrap="none" rtlCol="0">
            <a:spAutoFit/>
          </a:bodyPr>
          <a:lstStyle/>
          <a:p>
            <a:r>
              <a:rPr lang="en-US" dirty="0">
                <a:latin typeface="Georgia" panose="02040502050405020303" pitchFamily="18" charset="0"/>
              </a:rPr>
              <a:t>Invalid Page</a:t>
            </a:r>
          </a:p>
        </p:txBody>
      </p:sp>
      <p:sp>
        <p:nvSpPr>
          <p:cNvPr id="104" name="TextBox 103">
            <a:extLst>
              <a:ext uri="{FF2B5EF4-FFF2-40B4-BE49-F238E27FC236}">
                <a16:creationId xmlns:a16="http://schemas.microsoft.com/office/drawing/2014/main" id="{4F6BF7ED-DB76-544A-A959-E2B6084B4BA1}"/>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Tree>
    <p:extLst>
      <p:ext uri="{BB962C8B-B14F-4D97-AF65-F5344CB8AC3E}">
        <p14:creationId xmlns:p14="http://schemas.microsoft.com/office/powerpoint/2010/main" val="162761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mph" presetSubtype="2" fill="hold" nodeType="withEffect">
                                  <p:stCondLst>
                                    <p:cond delay="0"/>
                                  </p:stCondLst>
                                  <p:childTnLst>
                                    <p:animClr clrSpc="rgb" dir="cw">
                                      <p:cBhvr>
                                        <p:cTn id="10" dur="500" fill="hold"/>
                                        <p:tgtEl>
                                          <p:spTgt spid="33"/>
                                        </p:tgtEl>
                                        <p:attrNameLst>
                                          <p:attrName>fillcolor</p:attrName>
                                        </p:attrNameLst>
                                      </p:cBhvr>
                                      <p:to>
                                        <a:schemeClr val="bg2"/>
                                      </p:to>
                                    </p:animClr>
                                    <p:set>
                                      <p:cBhvr>
                                        <p:cTn id="11" dur="500" fill="hold"/>
                                        <p:tgtEl>
                                          <p:spTgt spid="33"/>
                                        </p:tgtEl>
                                        <p:attrNameLst>
                                          <p:attrName>fill.type</p:attrName>
                                        </p:attrNameLst>
                                      </p:cBhvr>
                                      <p:to>
                                        <p:strVal val="solid"/>
                                      </p:to>
                                    </p:set>
                                    <p:set>
                                      <p:cBhvr>
                                        <p:cTn id="12" dur="500" fill="hold"/>
                                        <p:tgtEl>
                                          <p:spTgt spid="33"/>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up)">
                                      <p:cBhvr>
                                        <p:cTn id="17" dur="500"/>
                                        <p:tgtEl>
                                          <p:spTgt spid="51"/>
                                        </p:tgtEl>
                                      </p:cBhvr>
                                    </p:animEffect>
                                  </p:childTnLst>
                                </p:cTn>
                              </p:par>
                              <p:par>
                                <p:cTn id="18" presetID="22" presetClass="entr" presetSubtype="1"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49"/>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5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wipe(up)">
                                      <p:cBhvr>
                                        <p:cTn id="34" dur="500"/>
                                        <p:tgtEl>
                                          <p:spTgt spid="55"/>
                                        </p:tgtEl>
                                      </p:cBhvr>
                                    </p:animEffect>
                                  </p:childTnLst>
                                </p:cTn>
                              </p:par>
                              <p:par>
                                <p:cTn id="35" presetID="22" presetClass="entr" presetSubtype="1"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up)">
                                      <p:cBhvr>
                                        <p:cTn id="37" dur="500"/>
                                        <p:tgtEl>
                                          <p:spTgt spid="57"/>
                                        </p:tgtEl>
                                      </p:cBhvr>
                                    </p:animEffec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53"/>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76"/>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77"/>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7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91"/>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79"/>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8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87"/>
                                        </p:tgtEl>
                                        <p:attrNameLst>
                                          <p:attrName>style.visibility</p:attrName>
                                        </p:attrNameLst>
                                      </p:cBhvr>
                                      <p:to>
                                        <p:strVal val="visible"/>
                                      </p:to>
                                    </p:set>
                                    <p:animEffect transition="in" filter="wipe(left)">
                                      <p:cBhvr>
                                        <p:cTn id="82" dur="500"/>
                                        <p:tgtEl>
                                          <p:spTgt spid="87"/>
                                        </p:tgtEl>
                                      </p:cBhvr>
                                    </p:animEffect>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8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88"/>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92"/>
                                        </p:tgtEl>
                                        <p:attrNameLst>
                                          <p:attrName>style.visibility</p:attrName>
                                        </p:attrNameLst>
                                      </p:cBhvr>
                                      <p:to>
                                        <p:strVal val="visible"/>
                                      </p:to>
                                    </p:set>
                                  </p:childTnLst>
                                </p:cTn>
                              </p:par>
                              <p:par>
                                <p:cTn id="90" presetID="1" presetClass="entr" presetSubtype="0" fill="hold" grpId="1" nodeType="withEffect">
                                  <p:stCondLst>
                                    <p:cond delay="0"/>
                                  </p:stCondLst>
                                  <p:childTnLst>
                                    <p:set>
                                      <p:cBhvr>
                                        <p:cTn id="91" dur="1" fill="hold">
                                          <p:stCondLst>
                                            <p:cond delay="0"/>
                                          </p:stCondLst>
                                        </p:cTn>
                                        <p:tgtEl>
                                          <p:spTgt spid="89"/>
                                        </p:tgtEl>
                                        <p:attrNameLst>
                                          <p:attrName>style.visibility</p:attrName>
                                        </p:attrNameLst>
                                      </p:cBhvr>
                                      <p:to>
                                        <p:strVal val="visible"/>
                                      </p:to>
                                    </p:set>
                                  </p:childTnLst>
                                </p:cTn>
                              </p:par>
                            </p:childTnLst>
                          </p:cTn>
                        </p:par>
                        <p:par>
                          <p:cTn id="92" fill="hold">
                            <p:stCondLst>
                              <p:cond delay="500"/>
                            </p:stCondLst>
                            <p:childTnLst>
                              <p:par>
                                <p:cTn id="93" presetID="1" presetClass="entr" presetSubtype="0" fill="hold" grpId="0" nodeType="afterEffect">
                                  <p:stCondLst>
                                    <p:cond delay="0"/>
                                  </p:stCondLst>
                                  <p:childTnLst>
                                    <p:set>
                                      <p:cBhvr>
                                        <p:cTn id="94" dur="1" fill="hold">
                                          <p:stCondLst>
                                            <p:cond delay="0"/>
                                          </p:stCondLst>
                                        </p:cTn>
                                        <p:tgtEl>
                                          <p:spTgt spid="109"/>
                                        </p:tgtEl>
                                        <p:attrNameLst>
                                          <p:attrName>style.visibility</p:attrName>
                                        </p:attrNameLst>
                                      </p:cBhvr>
                                      <p:to>
                                        <p:strVal val="visible"/>
                                      </p:to>
                                    </p:set>
                                  </p:childTnLst>
                                </p:cTn>
                              </p:par>
                              <p:par>
                                <p:cTn id="95" presetID="1" presetClass="entr" presetSubtype="0" fill="hold" grpId="1" nodeType="withEffect">
                                  <p:stCondLst>
                                    <p:cond delay="0"/>
                                  </p:stCondLst>
                                  <p:childTnLst>
                                    <p:set>
                                      <p:cBhvr>
                                        <p:cTn id="96" dur="1" fill="hold">
                                          <p:stCondLst>
                                            <p:cond delay="0"/>
                                          </p:stCondLst>
                                        </p:cTn>
                                        <p:tgtEl>
                                          <p:spTgt spid="109"/>
                                        </p:tgtEl>
                                        <p:attrNameLst>
                                          <p:attrName>style.visibility</p:attrName>
                                        </p:attrNameLst>
                                      </p:cBhvr>
                                      <p:to>
                                        <p:strVal val="visible"/>
                                      </p:to>
                                    </p:set>
                                  </p:childTnLst>
                                </p:cTn>
                              </p:par>
                            </p:childTnLst>
                          </p:cTn>
                        </p:par>
                        <p:par>
                          <p:cTn id="97" fill="hold">
                            <p:stCondLst>
                              <p:cond delay="500"/>
                            </p:stCondLst>
                            <p:childTnLst>
                              <p:par>
                                <p:cTn id="98" presetID="1" presetClass="entr" presetSubtype="0" fill="hold" grpId="0" nodeType="afterEffect">
                                  <p:stCondLst>
                                    <p:cond delay="0"/>
                                  </p:stCondLst>
                                  <p:childTnLst>
                                    <p:set>
                                      <p:cBhvr>
                                        <p:cTn id="99" dur="1" fill="hold">
                                          <p:stCondLst>
                                            <p:cond delay="0"/>
                                          </p:stCondLst>
                                        </p:cTn>
                                        <p:tgtEl>
                                          <p:spTgt spid="111"/>
                                        </p:tgtEl>
                                        <p:attrNameLst>
                                          <p:attrName>style.visibility</p:attrName>
                                        </p:attrNameLst>
                                      </p:cBhvr>
                                      <p:to>
                                        <p:strVal val="visible"/>
                                      </p:to>
                                    </p:set>
                                  </p:childTnLst>
                                </p:cTn>
                              </p:par>
                              <p:par>
                                <p:cTn id="100" presetID="1" presetClass="entr" presetSubtype="0" fill="hold" grpId="1" nodeType="withEffect">
                                  <p:stCondLst>
                                    <p:cond delay="0"/>
                                  </p:stCondLst>
                                  <p:childTnLst>
                                    <p:set>
                                      <p:cBhvr>
                                        <p:cTn id="101" dur="1" fill="hold">
                                          <p:stCondLst>
                                            <p:cond delay="0"/>
                                          </p:stCondLst>
                                        </p:cTn>
                                        <p:tgtEl>
                                          <p:spTgt spid="111"/>
                                        </p:tgtEl>
                                        <p:attrNameLst>
                                          <p:attrName>style.visibility</p:attrName>
                                        </p:attrNameLst>
                                      </p:cBhvr>
                                      <p:to>
                                        <p:strVal val="visible"/>
                                      </p:to>
                                    </p:set>
                                  </p:childTnLst>
                                </p:cTn>
                              </p:par>
                            </p:childTnLst>
                          </p:cTn>
                        </p:par>
                        <p:par>
                          <p:cTn id="102" fill="hold">
                            <p:stCondLst>
                              <p:cond delay="500"/>
                            </p:stCondLst>
                            <p:childTnLst>
                              <p:par>
                                <p:cTn id="103" presetID="1" presetClass="entr" presetSubtype="0" fill="hold" grpId="0" nodeType="afterEffect">
                                  <p:stCondLst>
                                    <p:cond delay="0"/>
                                  </p:stCondLst>
                                  <p:childTnLst>
                                    <p:set>
                                      <p:cBhvr>
                                        <p:cTn id="104" dur="1" fill="hold">
                                          <p:stCondLst>
                                            <p:cond delay="0"/>
                                          </p:stCondLst>
                                        </p:cTn>
                                        <p:tgtEl>
                                          <p:spTgt spid="113"/>
                                        </p:tgtEl>
                                        <p:attrNameLst>
                                          <p:attrName>style.visibility</p:attrName>
                                        </p:attrNameLst>
                                      </p:cBhvr>
                                      <p:to>
                                        <p:strVal val="visible"/>
                                      </p:to>
                                    </p:set>
                                  </p:childTnLst>
                                </p:cTn>
                              </p:par>
                              <p:par>
                                <p:cTn id="105" presetID="1" presetClass="entr" presetSubtype="0" fill="hold" grpId="1" nodeType="withEffect">
                                  <p:stCondLst>
                                    <p:cond delay="0"/>
                                  </p:stCondLst>
                                  <p:childTnLst>
                                    <p:set>
                                      <p:cBhvr>
                                        <p:cTn id="106" dur="1" fill="hold">
                                          <p:stCondLst>
                                            <p:cond delay="0"/>
                                          </p:stCondLst>
                                        </p:cTn>
                                        <p:tgtEl>
                                          <p:spTgt spid="113"/>
                                        </p:tgtEl>
                                        <p:attrNameLst>
                                          <p:attrName>style.visibility</p:attrName>
                                        </p:attrNameLst>
                                      </p:cBhvr>
                                      <p:to>
                                        <p:strVal val="visible"/>
                                      </p:to>
                                    </p:set>
                                  </p:childTnLst>
                                </p:cTn>
                              </p:par>
                            </p:childTnLst>
                          </p:cTn>
                        </p:par>
                        <p:par>
                          <p:cTn id="107" fill="hold">
                            <p:stCondLst>
                              <p:cond delay="500"/>
                            </p:stCondLst>
                            <p:childTnLst>
                              <p:par>
                                <p:cTn id="108" presetID="1" presetClass="entr" presetSubtype="0" fill="hold" grpId="0" nodeType="afterEffect">
                                  <p:stCondLst>
                                    <p:cond delay="0"/>
                                  </p:stCondLst>
                                  <p:childTnLst>
                                    <p:set>
                                      <p:cBhvr>
                                        <p:cTn id="109" dur="1" fill="hold">
                                          <p:stCondLst>
                                            <p:cond delay="0"/>
                                          </p:stCondLst>
                                        </p:cTn>
                                        <p:tgtEl>
                                          <p:spTgt spid="115"/>
                                        </p:tgtEl>
                                        <p:attrNameLst>
                                          <p:attrName>style.visibility</p:attrName>
                                        </p:attrNameLst>
                                      </p:cBhvr>
                                      <p:to>
                                        <p:strVal val="visible"/>
                                      </p:to>
                                    </p:set>
                                  </p:childTnLst>
                                </p:cTn>
                              </p:par>
                              <p:par>
                                <p:cTn id="110" presetID="1" presetClass="entr" presetSubtype="0" fill="hold" grpId="1" nodeType="withEffect">
                                  <p:stCondLst>
                                    <p:cond delay="0"/>
                                  </p:stCondLst>
                                  <p:childTnLst>
                                    <p:set>
                                      <p:cBhvr>
                                        <p:cTn id="111" dur="1" fill="hold">
                                          <p:stCondLst>
                                            <p:cond delay="0"/>
                                          </p:stCondLst>
                                        </p:cTn>
                                        <p:tgtEl>
                                          <p:spTgt spid="115"/>
                                        </p:tgtEl>
                                        <p:attrNameLst>
                                          <p:attrName>style.visibility</p:attrName>
                                        </p:attrNameLst>
                                      </p:cBhvr>
                                      <p:to>
                                        <p:strVal val="visible"/>
                                      </p:to>
                                    </p:set>
                                  </p:childTnLst>
                                </p:cTn>
                              </p:par>
                            </p:childTnLst>
                          </p:cTn>
                        </p:par>
                        <p:par>
                          <p:cTn id="112" fill="hold">
                            <p:stCondLst>
                              <p:cond delay="500"/>
                            </p:stCondLst>
                            <p:childTnLst>
                              <p:par>
                                <p:cTn id="113" presetID="1" presetClass="entr" presetSubtype="0" fill="hold" grpId="0" nodeType="afterEffect">
                                  <p:stCondLst>
                                    <p:cond delay="0"/>
                                  </p:stCondLst>
                                  <p:childTnLst>
                                    <p:set>
                                      <p:cBhvr>
                                        <p:cTn id="114" dur="1" fill="hold">
                                          <p:stCondLst>
                                            <p:cond delay="0"/>
                                          </p:stCondLst>
                                        </p:cTn>
                                        <p:tgtEl>
                                          <p:spTgt spid="117"/>
                                        </p:tgtEl>
                                        <p:attrNameLst>
                                          <p:attrName>style.visibility</p:attrName>
                                        </p:attrNameLst>
                                      </p:cBhvr>
                                      <p:to>
                                        <p:strVal val="visible"/>
                                      </p:to>
                                    </p:set>
                                  </p:childTnLst>
                                </p:cTn>
                              </p:par>
                              <p:par>
                                <p:cTn id="115" presetID="1" presetClass="entr" presetSubtype="0" fill="hold" grpId="1" nodeType="withEffect">
                                  <p:stCondLst>
                                    <p:cond delay="0"/>
                                  </p:stCondLst>
                                  <p:childTnLst>
                                    <p:set>
                                      <p:cBhvr>
                                        <p:cTn id="116" dur="1" fill="hold">
                                          <p:stCondLst>
                                            <p:cond delay="0"/>
                                          </p:stCondLst>
                                        </p:cTn>
                                        <p:tgtEl>
                                          <p:spTgt spid="117"/>
                                        </p:tgtEl>
                                        <p:attrNameLst>
                                          <p:attrName>style.visibility</p:attrName>
                                        </p:attrNameLst>
                                      </p:cBhvr>
                                      <p:to>
                                        <p:strVal val="visible"/>
                                      </p:to>
                                    </p:set>
                                  </p:childTnLst>
                                </p:cTn>
                              </p:par>
                            </p:childTnLst>
                          </p:cTn>
                        </p:par>
                        <p:par>
                          <p:cTn id="117" fill="hold">
                            <p:stCondLst>
                              <p:cond delay="500"/>
                            </p:stCondLst>
                            <p:childTnLst>
                              <p:par>
                                <p:cTn id="118" presetID="1" presetClass="entr" presetSubtype="0" fill="hold" grpId="0" nodeType="afterEffect">
                                  <p:stCondLst>
                                    <p:cond delay="0"/>
                                  </p:stCondLst>
                                  <p:childTnLst>
                                    <p:set>
                                      <p:cBhvr>
                                        <p:cTn id="119" dur="1" fill="hold">
                                          <p:stCondLst>
                                            <p:cond delay="0"/>
                                          </p:stCondLst>
                                        </p:cTn>
                                        <p:tgtEl>
                                          <p:spTgt spid="119"/>
                                        </p:tgtEl>
                                        <p:attrNameLst>
                                          <p:attrName>style.visibility</p:attrName>
                                        </p:attrNameLst>
                                      </p:cBhvr>
                                      <p:to>
                                        <p:strVal val="visible"/>
                                      </p:to>
                                    </p:set>
                                  </p:childTnLst>
                                </p:cTn>
                              </p:par>
                              <p:par>
                                <p:cTn id="120" presetID="1" presetClass="entr" presetSubtype="0" fill="hold" grpId="1" nodeType="withEffect">
                                  <p:stCondLst>
                                    <p:cond delay="0"/>
                                  </p:stCondLst>
                                  <p:childTnLst>
                                    <p:set>
                                      <p:cBhvr>
                                        <p:cTn id="121" dur="1" fill="hold">
                                          <p:stCondLst>
                                            <p:cond delay="0"/>
                                          </p:stCondLst>
                                        </p:cTn>
                                        <p:tgtEl>
                                          <p:spTgt spid="119"/>
                                        </p:tgtEl>
                                        <p:attrNameLst>
                                          <p:attrName>style.visibility</p:attrName>
                                        </p:attrNameLst>
                                      </p:cBhvr>
                                      <p:to>
                                        <p:strVal val="visible"/>
                                      </p:to>
                                    </p:set>
                                  </p:childTnLst>
                                </p:cTn>
                              </p:par>
                            </p:childTnLst>
                          </p:cTn>
                        </p:par>
                        <p:par>
                          <p:cTn id="122" fill="hold">
                            <p:stCondLst>
                              <p:cond delay="500"/>
                            </p:stCondLst>
                            <p:childTnLst>
                              <p:par>
                                <p:cTn id="123" presetID="1" presetClass="entr" presetSubtype="0" fill="hold" grpId="0" nodeType="afterEffect">
                                  <p:stCondLst>
                                    <p:cond delay="0"/>
                                  </p:stCondLst>
                                  <p:childTnLst>
                                    <p:set>
                                      <p:cBhvr>
                                        <p:cTn id="124" dur="1" fill="hold">
                                          <p:stCondLst>
                                            <p:cond delay="0"/>
                                          </p:stCondLst>
                                        </p:cTn>
                                        <p:tgtEl>
                                          <p:spTgt spid="121"/>
                                        </p:tgtEl>
                                        <p:attrNameLst>
                                          <p:attrName>style.visibility</p:attrName>
                                        </p:attrNameLst>
                                      </p:cBhvr>
                                      <p:to>
                                        <p:strVal val="visible"/>
                                      </p:to>
                                    </p:set>
                                  </p:childTnLst>
                                </p:cTn>
                              </p:par>
                              <p:par>
                                <p:cTn id="125" presetID="1" presetClass="entr" presetSubtype="0" fill="hold" grpId="1" nodeType="withEffect">
                                  <p:stCondLst>
                                    <p:cond delay="0"/>
                                  </p:stCondLst>
                                  <p:childTnLst>
                                    <p:set>
                                      <p:cBhvr>
                                        <p:cTn id="126" dur="1" fill="hold">
                                          <p:stCondLst>
                                            <p:cond delay="0"/>
                                          </p:stCondLst>
                                        </p:cTn>
                                        <p:tgtEl>
                                          <p:spTgt spid="12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0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10"/>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12"/>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1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16"/>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1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2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22"/>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36"/>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39"/>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42"/>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45"/>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48"/>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51"/>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22" presetClass="entr" presetSubtype="4" fill="hold" nodeType="clickEffect">
                                  <p:stCondLst>
                                    <p:cond delay="0"/>
                                  </p:stCondLst>
                                  <p:childTnLst>
                                    <p:set>
                                      <p:cBhvr>
                                        <p:cTn id="158" dur="1" fill="hold">
                                          <p:stCondLst>
                                            <p:cond delay="0"/>
                                          </p:stCondLst>
                                        </p:cTn>
                                        <p:tgtEl>
                                          <p:spTgt spid="127"/>
                                        </p:tgtEl>
                                        <p:attrNameLst>
                                          <p:attrName>style.visibility</p:attrName>
                                        </p:attrNameLst>
                                      </p:cBhvr>
                                      <p:to>
                                        <p:strVal val="visible"/>
                                      </p:to>
                                    </p:set>
                                    <p:animEffect transition="in" filter="wipe(down)">
                                      <p:cBhvr>
                                        <p:cTn id="159" dur="500"/>
                                        <p:tgtEl>
                                          <p:spTgt spid="127"/>
                                        </p:tgtEl>
                                      </p:cBhvr>
                                    </p:animEffect>
                                  </p:childTnLst>
                                </p:cTn>
                              </p:par>
                              <p:par>
                                <p:cTn id="160" presetID="22" presetClass="entr" presetSubtype="4" fill="hold" nodeType="withEffect">
                                  <p:stCondLst>
                                    <p:cond delay="0"/>
                                  </p:stCondLst>
                                  <p:childTnLst>
                                    <p:set>
                                      <p:cBhvr>
                                        <p:cTn id="161" dur="1" fill="hold">
                                          <p:stCondLst>
                                            <p:cond delay="0"/>
                                          </p:stCondLst>
                                        </p:cTn>
                                        <p:tgtEl>
                                          <p:spTgt spid="131"/>
                                        </p:tgtEl>
                                        <p:attrNameLst>
                                          <p:attrName>style.visibility</p:attrName>
                                        </p:attrNameLst>
                                      </p:cBhvr>
                                      <p:to>
                                        <p:strVal val="visible"/>
                                      </p:to>
                                    </p:set>
                                    <p:animEffect transition="in" filter="wipe(down)">
                                      <p:cBhvr>
                                        <p:cTn id="162" dur="500"/>
                                        <p:tgtEl>
                                          <p:spTgt spid="131"/>
                                        </p:tgtEl>
                                      </p:cBhvr>
                                    </p:animEffect>
                                  </p:childTnLst>
                                </p:cTn>
                              </p:par>
                            </p:childTnLst>
                          </p:cTn>
                        </p:par>
                        <p:par>
                          <p:cTn id="163" fill="hold">
                            <p:stCondLst>
                              <p:cond delay="500"/>
                            </p:stCondLst>
                            <p:childTnLst>
                              <p:par>
                                <p:cTn id="164" presetID="1" presetClass="entr" presetSubtype="0" fill="hold" grpId="0" nodeType="afterEffect">
                                  <p:stCondLst>
                                    <p:cond delay="0"/>
                                  </p:stCondLst>
                                  <p:childTnLst>
                                    <p:set>
                                      <p:cBhvr>
                                        <p:cTn id="165" dur="1" fill="hold">
                                          <p:stCondLst>
                                            <p:cond delay="0"/>
                                          </p:stCondLst>
                                        </p:cTn>
                                        <p:tgtEl>
                                          <p:spTgt spid="125"/>
                                        </p:tgtEl>
                                        <p:attrNameLst>
                                          <p:attrName>style.visibility</p:attrName>
                                        </p:attrNameLst>
                                      </p:cBhvr>
                                      <p:to>
                                        <p:strVal val="visible"/>
                                      </p:to>
                                    </p:set>
                                  </p:childTnLst>
                                </p:cTn>
                              </p:par>
                              <p:par>
                                <p:cTn id="166" presetID="1" presetClass="entr" presetSubtype="0" fill="hold" nodeType="withEffect">
                                  <p:stCondLst>
                                    <p:cond delay="0"/>
                                  </p:stCondLst>
                                  <p:childTnLst>
                                    <p:set>
                                      <p:cBhvr>
                                        <p:cTn id="167" dur="1" fill="hold">
                                          <p:stCondLst>
                                            <p:cond delay="0"/>
                                          </p:stCondLst>
                                        </p:cTn>
                                        <p:tgtEl>
                                          <p:spTgt spid="7170"/>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grpId="0" nodeType="clickEffect">
                                  <p:stCondLst>
                                    <p:cond delay="0"/>
                                  </p:stCondLst>
                                  <p:childTnLst>
                                    <p:set>
                                      <p:cBhvr>
                                        <p:cTn id="171" dur="1" fill="hold">
                                          <p:stCondLst>
                                            <p:cond delay="0"/>
                                          </p:stCondLst>
                                        </p:cTn>
                                        <p:tgtEl>
                                          <p:spTgt spid="7174"/>
                                        </p:tgtEl>
                                        <p:attrNameLst>
                                          <p:attrName>style.visibility</p:attrName>
                                        </p:attrNameLst>
                                      </p:cBhvr>
                                      <p:to>
                                        <p:strVal val="visible"/>
                                      </p:to>
                                    </p:set>
                                  </p:childTnLst>
                                </p:cTn>
                              </p:par>
                              <p:par>
                                <p:cTn id="172" presetID="22" presetClass="entr" presetSubtype="4" fill="hold" grpId="0" nodeType="withEffect">
                                  <p:stCondLst>
                                    <p:cond delay="0"/>
                                  </p:stCondLst>
                                  <p:childTnLst>
                                    <p:set>
                                      <p:cBhvr>
                                        <p:cTn id="173" dur="1" fill="hold">
                                          <p:stCondLst>
                                            <p:cond delay="0"/>
                                          </p:stCondLst>
                                        </p:cTn>
                                        <p:tgtEl>
                                          <p:spTgt spid="7173"/>
                                        </p:tgtEl>
                                        <p:attrNameLst>
                                          <p:attrName>style.visibility</p:attrName>
                                        </p:attrNameLst>
                                      </p:cBhvr>
                                      <p:to>
                                        <p:strVal val="visible"/>
                                      </p:to>
                                    </p:set>
                                    <p:animEffect transition="in" filter="wipe(down)">
                                      <p:cBhvr>
                                        <p:cTn id="174"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p:bldP spid="49" grpId="0" animBg="1"/>
      <p:bldP spid="4" grpId="0"/>
      <p:bldP spid="50" grpId="0" animBg="1"/>
      <p:bldP spid="52" grpId="0" animBg="1"/>
      <p:bldP spid="53" grpId="0" animBg="1"/>
      <p:bldP spid="54" grpId="0" animBg="1"/>
      <p:bldP spid="17" grpId="0" animBg="1"/>
      <p:bldP spid="19" grpId="0"/>
      <p:bldP spid="58" grpId="0"/>
      <p:bldP spid="88" grpId="0"/>
      <p:bldP spid="89" grpId="0" animBg="1"/>
      <p:bldP spid="89" grpId="1" animBg="1"/>
      <p:bldP spid="91" grpId="0" animBg="1"/>
      <p:bldP spid="92" grpId="0"/>
      <p:bldP spid="108" grpId="0"/>
      <p:bldP spid="109" grpId="0" animBg="1"/>
      <p:bldP spid="109" grpId="1" animBg="1"/>
      <p:bldP spid="110" grpId="0"/>
      <p:bldP spid="111" grpId="0" animBg="1"/>
      <p:bldP spid="111" grpId="1" animBg="1"/>
      <p:bldP spid="112" grpId="0"/>
      <p:bldP spid="113" grpId="0" animBg="1"/>
      <p:bldP spid="113" grpId="1" animBg="1"/>
      <p:bldP spid="114" grpId="0"/>
      <p:bldP spid="115" grpId="0" animBg="1"/>
      <p:bldP spid="115" grpId="1" animBg="1"/>
      <p:bldP spid="116" grpId="0"/>
      <p:bldP spid="117" grpId="0" animBg="1"/>
      <p:bldP spid="117" grpId="1" animBg="1"/>
      <p:bldP spid="118" grpId="0"/>
      <p:bldP spid="119" grpId="0" animBg="1"/>
      <p:bldP spid="119" grpId="1" animBg="1"/>
      <p:bldP spid="120" grpId="0"/>
      <p:bldP spid="121" grpId="0" animBg="1"/>
      <p:bldP spid="121" grpId="1" animBg="1"/>
      <p:bldP spid="122" grpId="0"/>
      <p:bldP spid="125" grpId="0"/>
      <p:bldP spid="7173" grpId="0" animBg="1"/>
      <p:bldP spid="7174"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cxnSp>
        <p:nvCxnSpPr>
          <p:cNvPr id="100" name="Elbow Connector 99">
            <a:extLst>
              <a:ext uri="{FF2B5EF4-FFF2-40B4-BE49-F238E27FC236}">
                <a16:creationId xmlns:a16="http://schemas.microsoft.com/office/drawing/2014/main" id="{CFE6B020-FB54-0744-B337-3481C73F3780}"/>
              </a:ext>
            </a:extLst>
          </p:cNvPr>
          <p:cNvCxnSpPr>
            <a:cxnSpLocks/>
            <a:endCxn id="7" idx="3"/>
          </p:cNvCxnSpPr>
          <p:nvPr/>
        </p:nvCxnSpPr>
        <p:spPr>
          <a:xfrm rot="10800000" flipV="1">
            <a:off x="2925696" y="1655288"/>
            <a:ext cx="2660493" cy="1778089"/>
          </a:xfrm>
          <a:prstGeom prst="bentConnector3">
            <a:avLst>
              <a:gd name="adj1" fmla="val -12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42</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rPr>
              <a:t>Hardware-Assisted Logging</a:t>
            </a:r>
          </a:p>
        </p:txBody>
      </p:sp>
      <p:sp>
        <p:nvSpPr>
          <p:cNvPr id="6" name="Rectangle 5">
            <a:extLst>
              <a:ext uri="{FF2B5EF4-FFF2-40B4-BE49-F238E27FC236}">
                <a16:creationId xmlns:a16="http://schemas.microsoft.com/office/drawing/2014/main" id="{F7F6A0FE-5B48-8B42-B07D-20EBE094AF57}"/>
              </a:ext>
            </a:extLst>
          </p:cNvPr>
          <p:cNvSpPr/>
          <p:nvPr/>
        </p:nvSpPr>
        <p:spPr>
          <a:xfrm>
            <a:off x="841079" y="3236538"/>
            <a:ext cx="2084615" cy="420987"/>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9B3837-A2DD-4647-B18E-EA781AB275D0}"/>
              </a:ext>
            </a:extLst>
          </p:cNvPr>
          <p:cNvSpPr/>
          <p:nvPr/>
        </p:nvSpPr>
        <p:spPr>
          <a:xfrm>
            <a:off x="841080" y="2400240"/>
            <a:ext cx="2084615" cy="2066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727A05-ADBE-E44D-9FAB-86B6EEBE0F64}"/>
              </a:ext>
            </a:extLst>
          </p:cNvPr>
          <p:cNvSpPr/>
          <p:nvPr/>
        </p:nvSpPr>
        <p:spPr>
          <a:xfrm>
            <a:off x="841079" y="2401782"/>
            <a:ext cx="2084615"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A</a:t>
            </a:r>
          </a:p>
        </p:txBody>
      </p:sp>
      <p:sp>
        <p:nvSpPr>
          <p:cNvPr id="9" name="Rectangle 8">
            <a:extLst>
              <a:ext uri="{FF2B5EF4-FFF2-40B4-BE49-F238E27FC236}">
                <a16:creationId xmlns:a16="http://schemas.microsoft.com/office/drawing/2014/main" id="{895B38C3-8B1C-0D42-B137-697D62A3BF05}"/>
              </a:ext>
            </a:extLst>
          </p:cNvPr>
          <p:cNvSpPr/>
          <p:nvPr/>
        </p:nvSpPr>
        <p:spPr>
          <a:xfrm>
            <a:off x="841079" y="4042718"/>
            <a:ext cx="2084615"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5749CDF-7C38-3C4C-82CE-F8AFC848BA79}"/>
              </a:ext>
            </a:extLst>
          </p:cNvPr>
          <p:cNvSpPr txBox="1"/>
          <p:nvPr/>
        </p:nvSpPr>
        <p:spPr>
          <a:xfrm>
            <a:off x="1730940" y="3256959"/>
            <a:ext cx="348172" cy="369332"/>
          </a:xfrm>
          <a:prstGeom prst="rect">
            <a:avLst/>
          </a:prstGeom>
          <a:noFill/>
        </p:spPr>
        <p:txBody>
          <a:bodyPr wrap="none" rtlCol="0">
            <a:spAutoFit/>
          </a:bodyPr>
          <a:lstStyle/>
          <a:p>
            <a:r>
              <a:rPr lang="en-US" dirty="0">
                <a:latin typeface="Georgia" panose="02040502050405020303" pitchFamily="18" charset="0"/>
              </a:rPr>
              <a:t>X</a:t>
            </a:r>
          </a:p>
        </p:txBody>
      </p:sp>
      <p:sp>
        <p:nvSpPr>
          <p:cNvPr id="11" name="Rectangle 10">
            <a:extLst>
              <a:ext uri="{FF2B5EF4-FFF2-40B4-BE49-F238E27FC236}">
                <a16:creationId xmlns:a16="http://schemas.microsoft.com/office/drawing/2014/main" id="{066EDF2C-3AC3-9E41-B046-4514C19EB807}"/>
              </a:ext>
            </a:extLst>
          </p:cNvPr>
          <p:cNvSpPr/>
          <p:nvPr/>
        </p:nvSpPr>
        <p:spPr>
          <a:xfrm>
            <a:off x="836314" y="4052238"/>
            <a:ext cx="2084615"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B7C273A-9851-304C-A23E-F5F4968D4565}"/>
              </a:ext>
            </a:extLst>
          </p:cNvPr>
          <p:cNvSpPr txBox="1"/>
          <p:nvPr/>
        </p:nvSpPr>
        <p:spPr>
          <a:xfrm>
            <a:off x="1738956" y="4082895"/>
            <a:ext cx="327334" cy="369332"/>
          </a:xfrm>
          <a:prstGeom prst="rect">
            <a:avLst/>
          </a:prstGeom>
          <a:noFill/>
        </p:spPr>
        <p:txBody>
          <a:bodyPr wrap="none" rtlCol="0">
            <a:spAutoFit/>
          </a:bodyPr>
          <a:lstStyle/>
          <a:p>
            <a:r>
              <a:rPr lang="en-US" dirty="0">
                <a:latin typeface="Georgia" panose="02040502050405020303" pitchFamily="18" charset="0"/>
              </a:rPr>
              <a:t>Y</a:t>
            </a:r>
          </a:p>
        </p:txBody>
      </p:sp>
      <p:sp>
        <p:nvSpPr>
          <p:cNvPr id="13" name="TextBox 12">
            <a:extLst>
              <a:ext uri="{FF2B5EF4-FFF2-40B4-BE49-F238E27FC236}">
                <a16:creationId xmlns:a16="http://schemas.microsoft.com/office/drawing/2014/main" id="{AE45F162-20ED-4E4F-91A3-C2791AFD87F6}"/>
              </a:ext>
            </a:extLst>
          </p:cNvPr>
          <p:cNvSpPr txBox="1"/>
          <p:nvPr/>
        </p:nvSpPr>
        <p:spPr>
          <a:xfrm>
            <a:off x="1196383" y="1985542"/>
            <a:ext cx="1364476" cy="369332"/>
          </a:xfrm>
          <a:prstGeom prst="rect">
            <a:avLst/>
          </a:prstGeom>
          <a:noFill/>
        </p:spPr>
        <p:txBody>
          <a:bodyPr wrap="none" rtlCol="0">
            <a:spAutoFit/>
          </a:bodyPr>
          <a:lstStyle/>
          <a:p>
            <a:pPr algn="l"/>
            <a:r>
              <a:rPr lang="en-US" dirty="0">
                <a:latin typeface="Georgia" panose="02040502050405020303" pitchFamily="18" charset="0"/>
              </a:rPr>
              <a:t>Flash Block</a:t>
            </a:r>
          </a:p>
        </p:txBody>
      </p:sp>
      <p:cxnSp>
        <p:nvCxnSpPr>
          <p:cNvPr id="14" name="Straight Connector 13">
            <a:extLst>
              <a:ext uri="{FF2B5EF4-FFF2-40B4-BE49-F238E27FC236}">
                <a16:creationId xmlns:a16="http://schemas.microsoft.com/office/drawing/2014/main" id="{79F4F1E8-BE45-4C49-BE08-16330D795619}"/>
              </a:ext>
            </a:extLst>
          </p:cNvPr>
          <p:cNvCxnSpPr>
            <a:cxnSpLocks/>
          </p:cNvCxnSpPr>
          <p:nvPr/>
        </p:nvCxnSpPr>
        <p:spPr>
          <a:xfrm flipH="1">
            <a:off x="529766" y="4473225"/>
            <a:ext cx="306548" cy="417549"/>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FA2787-AF2B-C94B-9468-510954AEBB46}"/>
              </a:ext>
            </a:extLst>
          </p:cNvPr>
          <p:cNvCxnSpPr>
            <a:cxnSpLocks/>
          </p:cNvCxnSpPr>
          <p:nvPr/>
        </p:nvCxnSpPr>
        <p:spPr>
          <a:xfrm>
            <a:off x="2920929" y="4452227"/>
            <a:ext cx="551144" cy="41571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09993A9-2EE4-DE49-B2A5-B181A10442FF}"/>
              </a:ext>
            </a:extLst>
          </p:cNvPr>
          <p:cNvSpPr/>
          <p:nvPr/>
        </p:nvSpPr>
        <p:spPr>
          <a:xfrm>
            <a:off x="529766" y="4884064"/>
            <a:ext cx="791145"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LPA</a:t>
            </a:r>
          </a:p>
        </p:txBody>
      </p:sp>
      <p:sp>
        <p:nvSpPr>
          <p:cNvPr id="17" name="Rectangle 16">
            <a:extLst>
              <a:ext uri="{FF2B5EF4-FFF2-40B4-BE49-F238E27FC236}">
                <a16:creationId xmlns:a16="http://schemas.microsoft.com/office/drawing/2014/main" id="{4F5C8321-846A-FD43-994B-5416B9BDB06B}"/>
              </a:ext>
            </a:extLst>
          </p:cNvPr>
          <p:cNvSpPr/>
          <p:nvPr/>
        </p:nvSpPr>
        <p:spPr>
          <a:xfrm>
            <a:off x="2680928" y="4884285"/>
            <a:ext cx="791145"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PPA</a:t>
            </a:r>
          </a:p>
        </p:txBody>
      </p:sp>
      <p:sp>
        <p:nvSpPr>
          <p:cNvPr id="19" name="Rectangle 18">
            <a:extLst>
              <a:ext uri="{FF2B5EF4-FFF2-40B4-BE49-F238E27FC236}">
                <a16:creationId xmlns:a16="http://schemas.microsoft.com/office/drawing/2014/main" id="{D16746DA-F445-E745-A17D-D15D63998C67}"/>
              </a:ext>
            </a:extLst>
          </p:cNvPr>
          <p:cNvSpPr/>
          <p:nvPr/>
        </p:nvSpPr>
        <p:spPr>
          <a:xfrm>
            <a:off x="1332147" y="4886994"/>
            <a:ext cx="1337545"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Timestamp</a:t>
            </a:r>
          </a:p>
        </p:txBody>
      </p:sp>
      <p:sp>
        <p:nvSpPr>
          <p:cNvPr id="22" name="Up Arrow 21">
            <a:extLst>
              <a:ext uri="{FF2B5EF4-FFF2-40B4-BE49-F238E27FC236}">
                <a16:creationId xmlns:a16="http://schemas.microsoft.com/office/drawing/2014/main" id="{5CBF6DB3-A651-4549-B944-AE31766445F1}"/>
              </a:ext>
            </a:extLst>
          </p:cNvPr>
          <p:cNvSpPr/>
          <p:nvPr/>
        </p:nvSpPr>
        <p:spPr>
          <a:xfrm>
            <a:off x="1702269" y="5331219"/>
            <a:ext cx="376843" cy="526656"/>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DC213862-8296-ED47-BD3F-1663DC9B9083}"/>
              </a:ext>
            </a:extLst>
          </p:cNvPr>
          <p:cNvSpPr txBox="1"/>
          <p:nvPr/>
        </p:nvSpPr>
        <p:spPr>
          <a:xfrm>
            <a:off x="195307" y="5891292"/>
            <a:ext cx="3366627" cy="369332"/>
          </a:xfrm>
          <a:prstGeom prst="rect">
            <a:avLst/>
          </a:prstGeom>
          <a:noFill/>
        </p:spPr>
        <p:txBody>
          <a:bodyPr wrap="none" rtlCol="0">
            <a:spAutoFit/>
          </a:bodyPr>
          <a:lstStyle/>
          <a:p>
            <a:pPr algn="l"/>
            <a:r>
              <a:rPr lang="en-US" dirty="0">
                <a:latin typeface="Georgia" panose="02040502050405020303" pitchFamily="18" charset="0"/>
              </a:rPr>
              <a:t>Store write timestamps in OOB</a:t>
            </a:r>
          </a:p>
        </p:txBody>
      </p:sp>
      <p:sp>
        <p:nvSpPr>
          <p:cNvPr id="23" name="Rounded Rectangle 16">
            <a:extLst>
              <a:ext uri="{FF2B5EF4-FFF2-40B4-BE49-F238E27FC236}">
                <a16:creationId xmlns:a16="http://schemas.microsoft.com/office/drawing/2014/main" id="{2FC185BE-0780-3E47-A2E6-842F25DDB7EF}"/>
              </a:ext>
            </a:extLst>
          </p:cNvPr>
          <p:cNvSpPr/>
          <p:nvPr/>
        </p:nvSpPr>
        <p:spPr>
          <a:xfrm>
            <a:off x="5390223" y="2400240"/>
            <a:ext cx="5960697" cy="1733883"/>
          </a:xfrm>
          <a:prstGeom prst="roundRect">
            <a:avLst/>
          </a:prstGeom>
          <a:solidFill>
            <a:srgbClr val="BE08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Georgia" panose="02040502050405020303" pitchFamily="18" charset="0"/>
              </a:rPr>
              <a:t>Can’t log</a:t>
            </a:r>
            <a:r>
              <a:rPr kumimoji="0" lang="en-US" sz="3600" b="0" i="0" u="none" strike="noStrike" kern="1200" cap="none" spc="0" normalizeH="0" noProof="0" dirty="0">
                <a:ln>
                  <a:noFill/>
                </a:ln>
                <a:solidFill>
                  <a:prstClr val="white"/>
                </a:solidFill>
                <a:effectLst/>
                <a:uLnTx/>
                <a:uFillTx/>
                <a:latin typeface="Georgia" panose="02040502050405020303" pitchFamily="18" charset="0"/>
              </a:rPr>
              <a:t> Read/Trim in OOB!</a:t>
            </a:r>
            <a:endParaRPr kumimoji="0" lang="en-US" sz="36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24" name="Rounded Rectangle 16">
            <a:extLst>
              <a:ext uri="{FF2B5EF4-FFF2-40B4-BE49-F238E27FC236}">
                <a16:creationId xmlns:a16="http://schemas.microsoft.com/office/drawing/2014/main" id="{4BC91108-4EEB-BF4C-B3E9-E285D2A7CB6B}"/>
              </a:ext>
            </a:extLst>
          </p:cNvPr>
          <p:cNvSpPr/>
          <p:nvPr/>
        </p:nvSpPr>
        <p:spPr>
          <a:xfrm>
            <a:off x="5034921" y="1027510"/>
            <a:ext cx="3380417" cy="64412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Georgia" panose="02040502050405020303" pitchFamily="18" charset="0"/>
              </a:rPr>
              <a:t>Read Operation</a:t>
            </a:r>
          </a:p>
        </p:txBody>
      </p:sp>
      <p:cxnSp>
        <p:nvCxnSpPr>
          <p:cNvPr id="25" name="Elbow Connector 24">
            <a:extLst>
              <a:ext uri="{FF2B5EF4-FFF2-40B4-BE49-F238E27FC236}">
                <a16:creationId xmlns:a16="http://schemas.microsoft.com/office/drawing/2014/main" id="{260FEAE4-F28C-1645-8EB6-BA0525FE97EB}"/>
              </a:ext>
            </a:extLst>
          </p:cNvPr>
          <p:cNvCxnSpPr>
            <a:cxnSpLocks/>
            <a:endCxn id="11" idx="3"/>
          </p:cNvCxnSpPr>
          <p:nvPr/>
        </p:nvCxnSpPr>
        <p:spPr>
          <a:xfrm rot="5400000">
            <a:off x="2860028" y="1732537"/>
            <a:ext cx="2591096" cy="2469294"/>
          </a:xfrm>
          <a:prstGeom prst="bentConnector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C66EF29-82C2-8847-AA0A-8705B8E3A7C7}"/>
              </a:ext>
            </a:extLst>
          </p:cNvPr>
          <p:cNvSpPr/>
          <p:nvPr/>
        </p:nvSpPr>
        <p:spPr>
          <a:xfrm>
            <a:off x="9665404" y="2504647"/>
            <a:ext cx="1799925" cy="818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9085614-E4D5-9A4F-95A8-B2B5C725C831}"/>
              </a:ext>
            </a:extLst>
          </p:cNvPr>
          <p:cNvSpPr txBox="1"/>
          <p:nvPr/>
        </p:nvSpPr>
        <p:spPr>
          <a:xfrm>
            <a:off x="9944766" y="2092910"/>
            <a:ext cx="1406154" cy="369332"/>
          </a:xfrm>
          <a:prstGeom prst="rect">
            <a:avLst/>
          </a:prstGeom>
          <a:noFill/>
        </p:spPr>
        <p:txBody>
          <a:bodyPr wrap="none" rtlCol="0">
            <a:spAutoFit/>
          </a:bodyPr>
          <a:lstStyle/>
          <a:p>
            <a:pPr algn="l"/>
            <a:r>
              <a:rPr lang="en-US" dirty="0">
                <a:latin typeface="Georgia" panose="02040502050405020303" pitchFamily="18" charset="0"/>
              </a:rPr>
              <a:t>Read Buffer</a:t>
            </a:r>
          </a:p>
        </p:txBody>
      </p:sp>
      <p:cxnSp>
        <p:nvCxnSpPr>
          <p:cNvPr id="32" name="Straight Connector 31">
            <a:extLst>
              <a:ext uri="{FF2B5EF4-FFF2-40B4-BE49-F238E27FC236}">
                <a16:creationId xmlns:a16="http://schemas.microsoft.com/office/drawing/2014/main" id="{CE318961-9C34-AE4A-BD65-800C877D7782}"/>
              </a:ext>
            </a:extLst>
          </p:cNvPr>
          <p:cNvCxnSpPr>
            <a:cxnSpLocks/>
          </p:cNvCxnSpPr>
          <p:nvPr/>
        </p:nvCxnSpPr>
        <p:spPr>
          <a:xfrm>
            <a:off x="9925286" y="2504647"/>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95410B-7104-7E4D-AD34-C1BF7CA24DE4}"/>
              </a:ext>
            </a:extLst>
          </p:cNvPr>
          <p:cNvCxnSpPr>
            <a:cxnSpLocks/>
          </p:cNvCxnSpPr>
          <p:nvPr/>
        </p:nvCxnSpPr>
        <p:spPr>
          <a:xfrm>
            <a:off x="10175287" y="2504647"/>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E77903D-67F4-B741-8287-8FF067A7324C}"/>
              </a:ext>
            </a:extLst>
          </p:cNvPr>
          <p:cNvCxnSpPr>
            <a:cxnSpLocks/>
          </p:cNvCxnSpPr>
          <p:nvPr/>
        </p:nvCxnSpPr>
        <p:spPr>
          <a:xfrm>
            <a:off x="10404652" y="2504647"/>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6B3F6B3-9AAA-F440-A443-BFDB8C5DA6E5}"/>
              </a:ext>
            </a:extLst>
          </p:cNvPr>
          <p:cNvCxnSpPr>
            <a:cxnSpLocks/>
          </p:cNvCxnSpPr>
          <p:nvPr/>
        </p:nvCxnSpPr>
        <p:spPr>
          <a:xfrm>
            <a:off x="10647843" y="2504647"/>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753053D-DA97-B04C-B147-E4C491277F6D}"/>
              </a:ext>
            </a:extLst>
          </p:cNvPr>
          <p:cNvCxnSpPr>
            <a:cxnSpLocks/>
          </p:cNvCxnSpPr>
          <p:nvPr/>
        </p:nvCxnSpPr>
        <p:spPr>
          <a:xfrm>
            <a:off x="10907248" y="2504647"/>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5594284-A670-E84E-BCE7-62095F8806EE}"/>
              </a:ext>
            </a:extLst>
          </p:cNvPr>
          <p:cNvCxnSpPr>
            <a:cxnSpLocks/>
          </p:cNvCxnSpPr>
          <p:nvPr/>
        </p:nvCxnSpPr>
        <p:spPr>
          <a:xfrm>
            <a:off x="11173137" y="2504647"/>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E70D17B-6638-984A-A381-6328DB110C65}"/>
              </a:ext>
            </a:extLst>
          </p:cNvPr>
          <p:cNvSpPr/>
          <p:nvPr/>
        </p:nvSpPr>
        <p:spPr>
          <a:xfrm>
            <a:off x="9676739" y="2501212"/>
            <a:ext cx="239144" cy="818146"/>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5A95A93-099C-5745-B955-E618FB79D47E}"/>
              </a:ext>
            </a:extLst>
          </p:cNvPr>
          <p:cNvSpPr/>
          <p:nvPr/>
        </p:nvSpPr>
        <p:spPr>
          <a:xfrm>
            <a:off x="9041750" y="3621732"/>
            <a:ext cx="791145"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LPA</a:t>
            </a:r>
          </a:p>
        </p:txBody>
      </p:sp>
      <p:sp>
        <p:nvSpPr>
          <p:cNvPr id="50" name="Rectangle 49">
            <a:extLst>
              <a:ext uri="{FF2B5EF4-FFF2-40B4-BE49-F238E27FC236}">
                <a16:creationId xmlns:a16="http://schemas.microsoft.com/office/drawing/2014/main" id="{E4219946-6436-3848-88DC-F6F8E73C9733}"/>
              </a:ext>
            </a:extLst>
          </p:cNvPr>
          <p:cNvSpPr/>
          <p:nvPr/>
        </p:nvSpPr>
        <p:spPr>
          <a:xfrm>
            <a:off x="9828188" y="3621731"/>
            <a:ext cx="1344944"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Timestamp</a:t>
            </a:r>
          </a:p>
        </p:txBody>
      </p:sp>
      <p:cxnSp>
        <p:nvCxnSpPr>
          <p:cNvPr id="52" name="Straight Connector 51">
            <a:extLst>
              <a:ext uri="{FF2B5EF4-FFF2-40B4-BE49-F238E27FC236}">
                <a16:creationId xmlns:a16="http://schemas.microsoft.com/office/drawing/2014/main" id="{A18359AC-FAE2-8D4F-888C-E0222829F6E1}"/>
              </a:ext>
            </a:extLst>
          </p:cNvPr>
          <p:cNvCxnSpPr>
            <a:cxnSpLocks/>
          </p:cNvCxnSpPr>
          <p:nvPr/>
        </p:nvCxnSpPr>
        <p:spPr>
          <a:xfrm flipH="1">
            <a:off x="9046149" y="3322157"/>
            <a:ext cx="630114" cy="30717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0CC0FA5-E3F6-9C47-8E0D-D9B6E03F059F}"/>
              </a:ext>
            </a:extLst>
          </p:cNvPr>
          <p:cNvCxnSpPr>
            <a:cxnSpLocks/>
          </p:cNvCxnSpPr>
          <p:nvPr/>
        </p:nvCxnSpPr>
        <p:spPr>
          <a:xfrm>
            <a:off x="9915883" y="3322157"/>
            <a:ext cx="1271486" cy="29957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99C88BE8-0456-1F45-ABA1-EDFCBC2EFB1A}"/>
              </a:ext>
            </a:extLst>
          </p:cNvPr>
          <p:cNvGrpSpPr/>
          <p:nvPr/>
        </p:nvGrpSpPr>
        <p:grpSpPr>
          <a:xfrm>
            <a:off x="10207937" y="3969112"/>
            <a:ext cx="471142" cy="408573"/>
            <a:chOff x="1635116" y="6001807"/>
            <a:chExt cx="471142" cy="408573"/>
          </a:xfrm>
        </p:grpSpPr>
        <p:sp>
          <p:nvSpPr>
            <p:cNvPr id="58" name="TextBox 57">
              <a:extLst>
                <a:ext uri="{FF2B5EF4-FFF2-40B4-BE49-F238E27FC236}">
                  <a16:creationId xmlns:a16="http://schemas.microsoft.com/office/drawing/2014/main" id="{6C7873DC-5F75-BB4E-8EAF-E8F2657AB040}"/>
                </a:ext>
              </a:extLst>
            </p:cNvPr>
            <p:cNvSpPr txBox="1"/>
            <p:nvPr/>
          </p:nvSpPr>
          <p:spPr>
            <a:xfrm>
              <a:off x="1770910" y="6041048"/>
              <a:ext cx="335348" cy="369332"/>
            </a:xfrm>
            <a:prstGeom prst="rect">
              <a:avLst/>
            </a:prstGeom>
            <a:noFill/>
          </p:spPr>
          <p:txBody>
            <a:bodyPr wrap="none" rtlCol="0">
              <a:spAutoFit/>
            </a:bodyPr>
            <a:lstStyle/>
            <a:p>
              <a:pPr algn="l"/>
              <a:r>
                <a:rPr lang="en-US" dirty="0">
                  <a:latin typeface="Georgia" panose="02040502050405020303" pitchFamily="18" charset="0"/>
                </a:rPr>
                <a:t>B</a:t>
              </a:r>
            </a:p>
          </p:txBody>
        </p:sp>
        <p:sp>
          <p:nvSpPr>
            <p:cNvPr id="59" name="TextBox 58">
              <a:extLst>
                <a:ext uri="{FF2B5EF4-FFF2-40B4-BE49-F238E27FC236}">
                  <a16:creationId xmlns:a16="http://schemas.microsoft.com/office/drawing/2014/main" id="{79347D37-A038-6445-87BD-576B6DC4420F}"/>
                </a:ext>
              </a:extLst>
            </p:cNvPr>
            <p:cNvSpPr txBox="1"/>
            <p:nvPr/>
          </p:nvSpPr>
          <p:spPr>
            <a:xfrm>
              <a:off x="1635116" y="6001807"/>
              <a:ext cx="314510" cy="369332"/>
            </a:xfrm>
            <a:prstGeom prst="rect">
              <a:avLst/>
            </a:prstGeom>
            <a:noFill/>
          </p:spPr>
          <p:txBody>
            <a:bodyPr wrap="none" rtlCol="0">
              <a:spAutoFit/>
            </a:bodyPr>
            <a:lstStyle/>
            <a:p>
              <a:pPr algn="l"/>
              <a:r>
                <a:rPr lang="en-US" dirty="0">
                  <a:latin typeface="Georgia" panose="02040502050405020303" pitchFamily="18" charset="0"/>
                </a:rPr>
                <a:t>4</a:t>
              </a:r>
            </a:p>
          </p:txBody>
        </p:sp>
      </p:grpSp>
      <p:grpSp>
        <p:nvGrpSpPr>
          <p:cNvPr id="60" name="Group 59">
            <a:extLst>
              <a:ext uri="{FF2B5EF4-FFF2-40B4-BE49-F238E27FC236}">
                <a16:creationId xmlns:a16="http://schemas.microsoft.com/office/drawing/2014/main" id="{018844ED-1549-094B-8D75-E15F38081EAC}"/>
              </a:ext>
            </a:extLst>
          </p:cNvPr>
          <p:cNvGrpSpPr/>
          <p:nvPr/>
        </p:nvGrpSpPr>
        <p:grpSpPr>
          <a:xfrm>
            <a:off x="9192094" y="3940388"/>
            <a:ext cx="471142" cy="408573"/>
            <a:chOff x="1676681" y="6001807"/>
            <a:chExt cx="471142" cy="408573"/>
          </a:xfrm>
        </p:grpSpPr>
        <p:sp>
          <p:nvSpPr>
            <p:cNvPr id="61" name="TextBox 60">
              <a:extLst>
                <a:ext uri="{FF2B5EF4-FFF2-40B4-BE49-F238E27FC236}">
                  <a16:creationId xmlns:a16="http://schemas.microsoft.com/office/drawing/2014/main" id="{F8717B85-A92B-1048-B247-A640187C97C4}"/>
                </a:ext>
              </a:extLst>
            </p:cNvPr>
            <p:cNvSpPr txBox="1"/>
            <p:nvPr/>
          </p:nvSpPr>
          <p:spPr>
            <a:xfrm>
              <a:off x="1812475" y="6041048"/>
              <a:ext cx="335348" cy="369332"/>
            </a:xfrm>
            <a:prstGeom prst="rect">
              <a:avLst/>
            </a:prstGeom>
            <a:noFill/>
          </p:spPr>
          <p:txBody>
            <a:bodyPr wrap="none" rtlCol="0">
              <a:spAutoFit/>
            </a:bodyPr>
            <a:lstStyle/>
            <a:p>
              <a:pPr algn="l"/>
              <a:r>
                <a:rPr lang="en-US" dirty="0">
                  <a:latin typeface="Georgia" panose="02040502050405020303" pitchFamily="18" charset="0"/>
                </a:rPr>
                <a:t>B</a:t>
              </a:r>
            </a:p>
          </p:txBody>
        </p:sp>
        <p:sp>
          <p:nvSpPr>
            <p:cNvPr id="62" name="TextBox 61">
              <a:extLst>
                <a:ext uri="{FF2B5EF4-FFF2-40B4-BE49-F238E27FC236}">
                  <a16:creationId xmlns:a16="http://schemas.microsoft.com/office/drawing/2014/main" id="{7E38CB1E-4C1C-CA44-8993-33CC0D5F2D90}"/>
                </a:ext>
              </a:extLst>
            </p:cNvPr>
            <p:cNvSpPr txBox="1"/>
            <p:nvPr/>
          </p:nvSpPr>
          <p:spPr>
            <a:xfrm>
              <a:off x="1676681" y="6001807"/>
              <a:ext cx="314510" cy="369332"/>
            </a:xfrm>
            <a:prstGeom prst="rect">
              <a:avLst/>
            </a:prstGeom>
            <a:noFill/>
          </p:spPr>
          <p:txBody>
            <a:bodyPr wrap="none" rtlCol="0">
              <a:spAutoFit/>
            </a:bodyPr>
            <a:lstStyle/>
            <a:p>
              <a:pPr algn="l"/>
              <a:r>
                <a:rPr lang="en-US" dirty="0">
                  <a:latin typeface="Georgia" panose="02040502050405020303" pitchFamily="18" charset="0"/>
                </a:rPr>
                <a:t>4</a:t>
              </a:r>
            </a:p>
          </p:txBody>
        </p:sp>
      </p:grpSp>
      <p:grpSp>
        <p:nvGrpSpPr>
          <p:cNvPr id="80" name="Group 79">
            <a:extLst>
              <a:ext uri="{FF2B5EF4-FFF2-40B4-BE49-F238E27FC236}">
                <a16:creationId xmlns:a16="http://schemas.microsoft.com/office/drawing/2014/main" id="{AC0B6618-C9E9-3C40-AC57-ADB0694AC77C}"/>
              </a:ext>
            </a:extLst>
          </p:cNvPr>
          <p:cNvGrpSpPr/>
          <p:nvPr/>
        </p:nvGrpSpPr>
        <p:grpSpPr>
          <a:xfrm>
            <a:off x="7488285" y="1671636"/>
            <a:ext cx="2308026" cy="855724"/>
            <a:chOff x="7488285" y="1671636"/>
            <a:chExt cx="2308026" cy="855724"/>
          </a:xfrm>
        </p:grpSpPr>
        <p:cxnSp>
          <p:nvCxnSpPr>
            <p:cNvPr id="39" name="Elbow Connector 38">
              <a:extLst>
                <a:ext uri="{FF2B5EF4-FFF2-40B4-BE49-F238E27FC236}">
                  <a16:creationId xmlns:a16="http://schemas.microsoft.com/office/drawing/2014/main" id="{9EC5847E-458D-3046-AC81-B4FB1926A9D3}"/>
                </a:ext>
              </a:extLst>
            </p:cNvPr>
            <p:cNvCxnSpPr>
              <a:cxnSpLocks/>
            </p:cNvCxnSpPr>
            <p:nvPr/>
          </p:nvCxnSpPr>
          <p:spPr>
            <a:xfrm>
              <a:off x="7488285" y="1889313"/>
              <a:ext cx="2308026" cy="638047"/>
            </a:xfrm>
            <a:prstGeom prst="bentConnector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868B445-9A4E-1B4F-A68B-B236A231244A}"/>
                </a:ext>
              </a:extLst>
            </p:cNvPr>
            <p:cNvCxnSpPr>
              <a:cxnSpLocks/>
            </p:cNvCxnSpPr>
            <p:nvPr/>
          </p:nvCxnSpPr>
          <p:spPr>
            <a:xfrm flipV="1">
              <a:off x="7488285" y="1671636"/>
              <a:ext cx="0" cy="2515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1" name="Rectangle 80">
            <a:extLst>
              <a:ext uri="{FF2B5EF4-FFF2-40B4-BE49-F238E27FC236}">
                <a16:creationId xmlns:a16="http://schemas.microsoft.com/office/drawing/2014/main" id="{8495F8C4-24C8-2346-B94B-8728B9E6323D}"/>
              </a:ext>
            </a:extLst>
          </p:cNvPr>
          <p:cNvSpPr/>
          <p:nvPr/>
        </p:nvSpPr>
        <p:spPr>
          <a:xfrm>
            <a:off x="9665404" y="4587667"/>
            <a:ext cx="1799925" cy="818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E4683577-4A94-3547-B1CD-67FE1920F5A6}"/>
              </a:ext>
            </a:extLst>
          </p:cNvPr>
          <p:cNvSpPr txBox="1"/>
          <p:nvPr/>
        </p:nvSpPr>
        <p:spPr>
          <a:xfrm>
            <a:off x="9925789" y="5424207"/>
            <a:ext cx="1390124" cy="369332"/>
          </a:xfrm>
          <a:prstGeom prst="rect">
            <a:avLst/>
          </a:prstGeom>
          <a:noFill/>
        </p:spPr>
        <p:txBody>
          <a:bodyPr wrap="none" rtlCol="0">
            <a:spAutoFit/>
          </a:bodyPr>
          <a:lstStyle/>
          <a:p>
            <a:pPr algn="l"/>
            <a:r>
              <a:rPr lang="en-US" dirty="0">
                <a:latin typeface="Georgia" panose="02040502050405020303" pitchFamily="18" charset="0"/>
              </a:rPr>
              <a:t>Trim Buffer</a:t>
            </a:r>
          </a:p>
        </p:txBody>
      </p:sp>
      <p:cxnSp>
        <p:nvCxnSpPr>
          <p:cNvPr id="83" name="Straight Connector 82">
            <a:extLst>
              <a:ext uri="{FF2B5EF4-FFF2-40B4-BE49-F238E27FC236}">
                <a16:creationId xmlns:a16="http://schemas.microsoft.com/office/drawing/2014/main" id="{72208475-26BE-454E-A23C-1C605AFA44DC}"/>
              </a:ext>
            </a:extLst>
          </p:cNvPr>
          <p:cNvCxnSpPr>
            <a:cxnSpLocks/>
          </p:cNvCxnSpPr>
          <p:nvPr/>
        </p:nvCxnSpPr>
        <p:spPr>
          <a:xfrm>
            <a:off x="9925286" y="4587667"/>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61BC8A7-6C69-7A43-93B7-A625D813A4B4}"/>
              </a:ext>
            </a:extLst>
          </p:cNvPr>
          <p:cNvCxnSpPr>
            <a:cxnSpLocks/>
          </p:cNvCxnSpPr>
          <p:nvPr/>
        </p:nvCxnSpPr>
        <p:spPr>
          <a:xfrm>
            <a:off x="10175287" y="4587667"/>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E45C612-F74D-044E-8568-26D066683EE8}"/>
              </a:ext>
            </a:extLst>
          </p:cNvPr>
          <p:cNvCxnSpPr>
            <a:cxnSpLocks/>
          </p:cNvCxnSpPr>
          <p:nvPr/>
        </p:nvCxnSpPr>
        <p:spPr>
          <a:xfrm>
            <a:off x="10404652" y="4587667"/>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6C1FB61-A63E-BB45-B73A-E6542256A0E3}"/>
              </a:ext>
            </a:extLst>
          </p:cNvPr>
          <p:cNvCxnSpPr>
            <a:cxnSpLocks/>
          </p:cNvCxnSpPr>
          <p:nvPr/>
        </p:nvCxnSpPr>
        <p:spPr>
          <a:xfrm>
            <a:off x="10647843" y="4587667"/>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6F8168D-E28C-4F44-9C67-E1BA6D44B7A5}"/>
              </a:ext>
            </a:extLst>
          </p:cNvPr>
          <p:cNvCxnSpPr>
            <a:cxnSpLocks/>
          </p:cNvCxnSpPr>
          <p:nvPr/>
        </p:nvCxnSpPr>
        <p:spPr>
          <a:xfrm>
            <a:off x="10907248" y="4587667"/>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B5580A8-763E-6D4D-88D4-25A0367333F8}"/>
              </a:ext>
            </a:extLst>
          </p:cNvPr>
          <p:cNvCxnSpPr>
            <a:cxnSpLocks/>
          </p:cNvCxnSpPr>
          <p:nvPr/>
        </p:nvCxnSpPr>
        <p:spPr>
          <a:xfrm>
            <a:off x="11173137" y="4587667"/>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B217AE83-3CB4-FD45-90C9-31B9E4298151}"/>
              </a:ext>
            </a:extLst>
          </p:cNvPr>
          <p:cNvSpPr/>
          <p:nvPr/>
        </p:nvSpPr>
        <p:spPr>
          <a:xfrm>
            <a:off x="9676739" y="4584232"/>
            <a:ext cx="239144" cy="818146"/>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5DEEEE97-97FF-884D-BC4C-617FF5ED69A3}"/>
              </a:ext>
            </a:extLst>
          </p:cNvPr>
          <p:cNvCxnSpPr>
            <a:cxnSpLocks/>
          </p:cNvCxnSpPr>
          <p:nvPr/>
        </p:nvCxnSpPr>
        <p:spPr>
          <a:xfrm>
            <a:off x="9076234" y="4067076"/>
            <a:ext cx="595322" cy="54412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F828C3A-499C-CE45-943D-4E665D699C6C}"/>
              </a:ext>
            </a:extLst>
          </p:cNvPr>
          <p:cNvCxnSpPr>
            <a:cxnSpLocks/>
          </p:cNvCxnSpPr>
          <p:nvPr/>
        </p:nvCxnSpPr>
        <p:spPr>
          <a:xfrm flipV="1">
            <a:off x="9925286" y="4042718"/>
            <a:ext cx="1262083" cy="541513"/>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8" name="Rounded Rectangle 16">
            <a:extLst>
              <a:ext uri="{FF2B5EF4-FFF2-40B4-BE49-F238E27FC236}">
                <a16:creationId xmlns:a16="http://schemas.microsoft.com/office/drawing/2014/main" id="{B426CAE7-D443-0647-AB7A-FCF35328D2FE}"/>
              </a:ext>
            </a:extLst>
          </p:cNvPr>
          <p:cNvSpPr/>
          <p:nvPr/>
        </p:nvSpPr>
        <p:spPr>
          <a:xfrm>
            <a:off x="5034921" y="1027510"/>
            <a:ext cx="3380417" cy="64412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Georgia" panose="02040502050405020303" pitchFamily="18" charset="0"/>
              </a:rPr>
              <a:t>Trim Operation</a:t>
            </a:r>
          </a:p>
        </p:txBody>
      </p:sp>
      <p:cxnSp>
        <p:nvCxnSpPr>
          <p:cNvPr id="106" name="Elbow Connector 105">
            <a:extLst>
              <a:ext uri="{FF2B5EF4-FFF2-40B4-BE49-F238E27FC236}">
                <a16:creationId xmlns:a16="http://schemas.microsoft.com/office/drawing/2014/main" id="{70AA3951-AD45-884B-991E-94E64AE8E5D9}"/>
              </a:ext>
            </a:extLst>
          </p:cNvPr>
          <p:cNvCxnSpPr>
            <a:cxnSpLocks/>
            <a:endCxn id="81" idx="1"/>
          </p:cNvCxnSpPr>
          <p:nvPr/>
        </p:nvCxnSpPr>
        <p:spPr>
          <a:xfrm rot="16200000" flipH="1">
            <a:off x="6954488" y="2285825"/>
            <a:ext cx="3359128" cy="2062704"/>
          </a:xfrm>
          <a:prstGeom prst="bentConnector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1576EFE6-8B0E-884F-A8A1-B6E725A01966}"/>
              </a:ext>
            </a:extLst>
          </p:cNvPr>
          <p:cNvSpPr/>
          <p:nvPr/>
        </p:nvSpPr>
        <p:spPr>
          <a:xfrm>
            <a:off x="244734" y="942727"/>
            <a:ext cx="429896"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D3549447-4298-BE4A-AC62-BA95164D514B}"/>
              </a:ext>
            </a:extLst>
          </p:cNvPr>
          <p:cNvSpPr txBox="1"/>
          <p:nvPr/>
        </p:nvSpPr>
        <p:spPr>
          <a:xfrm>
            <a:off x="723190" y="968554"/>
            <a:ext cx="1184940" cy="369332"/>
          </a:xfrm>
          <a:prstGeom prst="rect">
            <a:avLst/>
          </a:prstGeom>
          <a:noFill/>
        </p:spPr>
        <p:txBody>
          <a:bodyPr wrap="none" rtlCol="0">
            <a:spAutoFit/>
          </a:bodyPr>
          <a:lstStyle/>
          <a:p>
            <a:r>
              <a:rPr lang="en-US" dirty="0">
                <a:latin typeface="Georgia" panose="02040502050405020303" pitchFamily="18" charset="0"/>
              </a:rPr>
              <a:t>Free Page</a:t>
            </a:r>
          </a:p>
        </p:txBody>
      </p:sp>
      <p:sp>
        <p:nvSpPr>
          <p:cNvPr id="116" name="Rectangle 115">
            <a:extLst>
              <a:ext uri="{FF2B5EF4-FFF2-40B4-BE49-F238E27FC236}">
                <a16:creationId xmlns:a16="http://schemas.microsoft.com/office/drawing/2014/main" id="{25D7C7B6-D034-5747-8D7D-73BE0503BAB5}"/>
              </a:ext>
            </a:extLst>
          </p:cNvPr>
          <p:cNvSpPr/>
          <p:nvPr/>
        </p:nvSpPr>
        <p:spPr>
          <a:xfrm>
            <a:off x="2128149" y="938913"/>
            <a:ext cx="429896"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294FF471-0DB4-4F43-BEAD-035F1731574F}"/>
              </a:ext>
            </a:extLst>
          </p:cNvPr>
          <p:cNvSpPr txBox="1"/>
          <p:nvPr/>
        </p:nvSpPr>
        <p:spPr>
          <a:xfrm>
            <a:off x="2606608" y="967489"/>
            <a:ext cx="1265090" cy="369332"/>
          </a:xfrm>
          <a:prstGeom prst="rect">
            <a:avLst/>
          </a:prstGeom>
          <a:noFill/>
        </p:spPr>
        <p:txBody>
          <a:bodyPr wrap="none" rtlCol="0">
            <a:spAutoFit/>
          </a:bodyPr>
          <a:lstStyle/>
          <a:p>
            <a:r>
              <a:rPr lang="en-US" dirty="0">
                <a:latin typeface="Georgia" panose="02040502050405020303" pitchFamily="18" charset="0"/>
              </a:rPr>
              <a:t>Valid Page</a:t>
            </a:r>
          </a:p>
        </p:txBody>
      </p:sp>
      <p:sp>
        <p:nvSpPr>
          <p:cNvPr id="118" name="Rectangle 117">
            <a:extLst>
              <a:ext uri="{FF2B5EF4-FFF2-40B4-BE49-F238E27FC236}">
                <a16:creationId xmlns:a16="http://schemas.microsoft.com/office/drawing/2014/main" id="{BEFFBC87-8894-6549-B4A2-95EDF7E4DFB9}"/>
              </a:ext>
            </a:extLst>
          </p:cNvPr>
          <p:cNvSpPr/>
          <p:nvPr/>
        </p:nvSpPr>
        <p:spPr>
          <a:xfrm>
            <a:off x="242671" y="1471524"/>
            <a:ext cx="429896"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a:extLst>
              <a:ext uri="{FF2B5EF4-FFF2-40B4-BE49-F238E27FC236}">
                <a16:creationId xmlns:a16="http://schemas.microsoft.com/office/drawing/2014/main" id="{4817A242-3B7F-E043-82E3-2C7A6BD8A19C}"/>
              </a:ext>
            </a:extLst>
          </p:cNvPr>
          <p:cNvSpPr txBox="1"/>
          <p:nvPr/>
        </p:nvSpPr>
        <p:spPr>
          <a:xfrm>
            <a:off x="721130" y="1500100"/>
            <a:ext cx="1452642" cy="369332"/>
          </a:xfrm>
          <a:prstGeom prst="rect">
            <a:avLst/>
          </a:prstGeom>
          <a:noFill/>
        </p:spPr>
        <p:txBody>
          <a:bodyPr wrap="none" rtlCol="0">
            <a:spAutoFit/>
          </a:bodyPr>
          <a:lstStyle/>
          <a:p>
            <a:r>
              <a:rPr lang="en-US" dirty="0">
                <a:latin typeface="Georgia" panose="02040502050405020303" pitchFamily="18" charset="0"/>
              </a:rPr>
              <a:t>Invalid Page</a:t>
            </a:r>
          </a:p>
        </p:txBody>
      </p:sp>
      <p:sp>
        <p:nvSpPr>
          <p:cNvPr id="66" name="TextBox 65">
            <a:extLst>
              <a:ext uri="{FF2B5EF4-FFF2-40B4-BE49-F238E27FC236}">
                <a16:creationId xmlns:a16="http://schemas.microsoft.com/office/drawing/2014/main" id="{E8E18689-1D8A-E44C-9B79-8862552ED393}"/>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Tree>
    <p:extLst>
      <p:ext uri="{BB962C8B-B14F-4D97-AF65-F5344CB8AC3E}">
        <p14:creationId xmlns:p14="http://schemas.microsoft.com/office/powerpoint/2010/main" val="148373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up)">
                                      <p:cBhvr>
                                        <p:cTn id="51" dur="500"/>
                                        <p:tgtEl>
                                          <p:spTgt spid="52"/>
                                        </p:tgtEl>
                                      </p:cBhvr>
                                    </p:animEffect>
                                  </p:childTnLst>
                                </p:cTn>
                              </p:par>
                              <p:par>
                                <p:cTn id="52" presetID="22" presetClass="entr" presetSubtype="1"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up)">
                                      <p:cBhvr>
                                        <p:cTn id="54" dur="500"/>
                                        <p:tgtEl>
                                          <p:spTgt spid="53"/>
                                        </p:tgtEl>
                                      </p:cBhvr>
                                    </p:animEffect>
                                  </p:childTnLst>
                                </p:cTn>
                              </p:par>
                            </p:childTnLst>
                          </p:cTn>
                        </p:par>
                        <p:par>
                          <p:cTn id="55" fill="hold">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50"/>
                                        </p:tgtEl>
                                        <p:attrNameLst>
                                          <p:attrName>style.visibility</p:attrName>
                                        </p:attrNameLst>
                                      </p:cBhvr>
                                      <p:to>
                                        <p:strVal val="visible"/>
                                      </p:to>
                                    </p:set>
                                  </p:childTnLst>
                                </p:cTn>
                              </p:par>
                            </p:childTnLst>
                          </p:cTn>
                        </p:par>
                        <p:par>
                          <p:cTn id="58" fill="hold">
                            <p:stCondLst>
                              <p:cond delay="500"/>
                            </p:stCondLst>
                            <p:childTnLst>
                              <p:par>
                                <p:cTn id="59" presetID="1" presetClass="entr" presetSubtype="0" fill="hold" grpId="0" nodeType="after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3"/>
                                        </p:tgtEl>
                                        <p:attrNameLst>
                                          <p:attrName>style.visibility</p:attrName>
                                        </p:attrNameLst>
                                      </p:cBhvr>
                                      <p:to>
                                        <p:strVal val="visible"/>
                                      </p:to>
                                    </p:set>
                                  </p:childTnLst>
                                </p:cTn>
                              </p:par>
                              <p:par>
                                <p:cTn id="89" presetID="1" presetClass="exit" presetSubtype="0" fill="hold" nodeType="withEffect">
                                  <p:stCondLst>
                                    <p:cond delay="0"/>
                                  </p:stCondLst>
                                  <p:childTnLst>
                                    <p:set>
                                      <p:cBhvr>
                                        <p:cTn id="90" dur="1" fill="hold">
                                          <p:stCondLst>
                                            <p:cond delay="0"/>
                                          </p:stCondLst>
                                        </p:cTn>
                                        <p:tgtEl>
                                          <p:spTgt spid="80"/>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25"/>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53"/>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52"/>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24"/>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9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06"/>
                                        </p:tgtEl>
                                        <p:attrNameLst>
                                          <p:attrName>style.visibility</p:attrName>
                                        </p:attrNameLst>
                                      </p:cBhvr>
                                      <p:to>
                                        <p:strVal val="visible"/>
                                      </p:to>
                                    </p:set>
                                  </p:childTnLst>
                                </p:cTn>
                              </p:par>
                              <p:par>
                                <p:cTn id="105" presetID="1" presetClass="exit" presetSubtype="0" fill="hold" nodeType="withEffect">
                                  <p:stCondLst>
                                    <p:cond delay="0"/>
                                  </p:stCondLst>
                                  <p:childTnLst>
                                    <p:set>
                                      <p:cBhvr>
                                        <p:cTn id="106" dur="1" fill="hold">
                                          <p:stCondLst>
                                            <p:cond delay="0"/>
                                          </p:stCondLst>
                                        </p:cTn>
                                        <p:tgtEl>
                                          <p:spTgt spid="106"/>
                                        </p:tgtEl>
                                        <p:attrNameLst>
                                          <p:attrName>style.visibility</p:attrName>
                                        </p:attrNameLst>
                                      </p:cBhvr>
                                      <p:to>
                                        <p:strVal val="hidden"/>
                                      </p:to>
                                    </p:set>
                                  </p:childTnLst>
                                </p:cTn>
                              </p:par>
                              <p:par>
                                <p:cTn id="107" presetID="1" presetClass="entr" presetSubtype="0" fill="hold" nodeType="withEffect">
                                  <p:stCondLst>
                                    <p:cond delay="0"/>
                                  </p:stCondLst>
                                  <p:childTnLst>
                                    <p:set>
                                      <p:cBhvr>
                                        <p:cTn id="108"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 grpId="0"/>
      <p:bldP spid="2" grpId="1"/>
      <p:bldP spid="23" grpId="0" animBg="1"/>
      <p:bldP spid="23" grpId="1" animBg="1"/>
      <p:bldP spid="24" grpId="0" animBg="1"/>
      <p:bldP spid="24" grpId="1" animBg="1"/>
      <p:bldP spid="30" grpId="0" animBg="1"/>
      <p:bldP spid="31" grpId="0"/>
      <p:bldP spid="38" grpId="0" animBg="1"/>
      <p:bldP spid="49" grpId="0" animBg="1"/>
      <p:bldP spid="50" grpId="0" animBg="1"/>
      <p:bldP spid="81" grpId="0" animBg="1"/>
      <p:bldP spid="82" grpId="0"/>
      <p:bldP spid="89" grpId="0" animBg="1"/>
      <p:bldP spid="98"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cxnSp>
        <p:nvCxnSpPr>
          <p:cNvPr id="87" name="Elbow Connector 86">
            <a:extLst>
              <a:ext uri="{FF2B5EF4-FFF2-40B4-BE49-F238E27FC236}">
                <a16:creationId xmlns:a16="http://schemas.microsoft.com/office/drawing/2014/main" id="{92499E09-62F7-9940-ABA9-E55967483FE7}"/>
              </a:ext>
            </a:extLst>
          </p:cNvPr>
          <p:cNvCxnSpPr>
            <a:cxnSpLocks/>
            <a:endCxn id="77" idx="0"/>
          </p:cNvCxnSpPr>
          <p:nvPr/>
        </p:nvCxnSpPr>
        <p:spPr>
          <a:xfrm rot="16200000" flipH="1">
            <a:off x="8930928" y="2197738"/>
            <a:ext cx="2425984" cy="1147300"/>
          </a:xfrm>
          <a:prstGeom prst="bentConnector3">
            <a:avLst>
              <a:gd name="adj1" fmla="val 78269"/>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A08CBD7-4F2D-D045-B926-E5E7A12029CD}"/>
              </a:ext>
            </a:extLst>
          </p:cNvPr>
          <p:cNvCxnSpPr>
            <a:cxnSpLocks/>
            <a:endCxn id="61" idx="0"/>
          </p:cNvCxnSpPr>
          <p:nvPr/>
        </p:nvCxnSpPr>
        <p:spPr>
          <a:xfrm>
            <a:off x="10435963" y="1355459"/>
            <a:ext cx="0" cy="120429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2077DD21-1C2C-DA49-9E2A-11119309D8A9}"/>
              </a:ext>
            </a:extLst>
          </p:cNvPr>
          <p:cNvCxnSpPr>
            <a:cxnSpLocks/>
            <a:endCxn id="26" idx="3"/>
          </p:cNvCxnSpPr>
          <p:nvPr/>
        </p:nvCxnSpPr>
        <p:spPr>
          <a:xfrm rot="10800000" flipV="1">
            <a:off x="2516738" y="1674919"/>
            <a:ext cx="2954486" cy="2614611"/>
          </a:xfrm>
          <a:prstGeom prst="bentConnector3">
            <a:avLst>
              <a:gd name="adj1" fmla="val 1158"/>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43</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rPr>
              <a:t>Putting it All Together</a:t>
            </a:r>
          </a:p>
        </p:txBody>
      </p:sp>
      <p:sp>
        <p:nvSpPr>
          <p:cNvPr id="19" name="Rectangle 18">
            <a:extLst>
              <a:ext uri="{FF2B5EF4-FFF2-40B4-BE49-F238E27FC236}">
                <a16:creationId xmlns:a16="http://schemas.microsoft.com/office/drawing/2014/main" id="{F8E5219B-200D-594C-B434-B4A4E3023EAD}"/>
              </a:ext>
            </a:extLst>
          </p:cNvPr>
          <p:cNvSpPr/>
          <p:nvPr/>
        </p:nvSpPr>
        <p:spPr>
          <a:xfrm>
            <a:off x="436888" y="3263337"/>
            <a:ext cx="2084615"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342BA23-0730-8747-BC27-539B55983337}"/>
              </a:ext>
            </a:extLst>
          </p:cNvPr>
          <p:cNvSpPr/>
          <p:nvPr/>
        </p:nvSpPr>
        <p:spPr>
          <a:xfrm>
            <a:off x="436889" y="2427039"/>
            <a:ext cx="2084615" cy="2066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D061FE5-5434-1D41-8D9B-9B57F8EA9204}"/>
              </a:ext>
            </a:extLst>
          </p:cNvPr>
          <p:cNvSpPr/>
          <p:nvPr/>
        </p:nvSpPr>
        <p:spPr>
          <a:xfrm>
            <a:off x="436888" y="2428581"/>
            <a:ext cx="2084615"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A</a:t>
            </a:r>
          </a:p>
        </p:txBody>
      </p:sp>
      <p:sp>
        <p:nvSpPr>
          <p:cNvPr id="23" name="Rectangle 22">
            <a:extLst>
              <a:ext uri="{FF2B5EF4-FFF2-40B4-BE49-F238E27FC236}">
                <a16:creationId xmlns:a16="http://schemas.microsoft.com/office/drawing/2014/main" id="{F1175648-C7BF-5F41-9BF2-25F9BB97511E}"/>
              </a:ext>
            </a:extLst>
          </p:cNvPr>
          <p:cNvSpPr/>
          <p:nvPr/>
        </p:nvSpPr>
        <p:spPr>
          <a:xfrm>
            <a:off x="436888" y="4069517"/>
            <a:ext cx="2084615"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A3FC9C7-5B00-BF45-BF3F-7128419B1317}"/>
              </a:ext>
            </a:extLst>
          </p:cNvPr>
          <p:cNvSpPr/>
          <p:nvPr/>
        </p:nvSpPr>
        <p:spPr>
          <a:xfrm>
            <a:off x="432121" y="3258569"/>
            <a:ext cx="2084615"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B88C5A5-60A1-D743-A327-279D17547F6C}"/>
              </a:ext>
            </a:extLst>
          </p:cNvPr>
          <p:cNvSpPr txBox="1"/>
          <p:nvPr/>
        </p:nvSpPr>
        <p:spPr>
          <a:xfrm>
            <a:off x="1326749" y="3283758"/>
            <a:ext cx="348172" cy="369332"/>
          </a:xfrm>
          <a:prstGeom prst="rect">
            <a:avLst/>
          </a:prstGeom>
          <a:noFill/>
        </p:spPr>
        <p:txBody>
          <a:bodyPr wrap="none" rtlCol="0">
            <a:spAutoFit/>
          </a:bodyPr>
          <a:lstStyle/>
          <a:p>
            <a:r>
              <a:rPr lang="en-US" dirty="0">
                <a:latin typeface="Georgia" panose="02040502050405020303" pitchFamily="18" charset="0"/>
              </a:rPr>
              <a:t>X</a:t>
            </a:r>
          </a:p>
        </p:txBody>
      </p:sp>
      <p:sp>
        <p:nvSpPr>
          <p:cNvPr id="26" name="Rectangle 25">
            <a:extLst>
              <a:ext uri="{FF2B5EF4-FFF2-40B4-BE49-F238E27FC236}">
                <a16:creationId xmlns:a16="http://schemas.microsoft.com/office/drawing/2014/main" id="{8C0C75C4-7A1B-6F45-A6DA-226C35C90313}"/>
              </a:ext>
            </a:extLst>
          </p:cNvPr>
          <p:cNvSpPr/>
          <p:nvPr/>
        </p:nvSpPr>
        <p:spPr>
          <a:xfrm>
            <a:off x="432123" y="4079037"/>
            <a:ext cx="2084615"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29BEFC6-4A3E-4841-A216-98BD7F4C1029}"/>
              </a:ext>
            </a:extLst>
          </p:cNvPr>
          <p:cNvSpPr txBox="1"/>
          <p:nvPr/>
        </p:nvSpPr>
        <p:spPr>
          <a:xfrm>
            <a:off x="1334765" y="4109694"/>
            <a:ext cx="327334" cy="369332"/>
          </a:xfrm>
          <a:prstGeom prst="rect">
            <a:avLst/>
          </a:prstGeom>
          <a:noFill/>
        </p:spPr>
        <p:txBody>
          <a:bodyPr wrap="none" rtlCol="0">
            <a:spAutoFit/>
          </a:bodyPr>
          <a:lstStyle/>
          <a:p>
            <a:r>
              <a:rPr lang="en-US" dirty="0">
                <a:latin typeface="Georgia" panose="02040502050405020303" pitchFamily="18" charset="0"/>
              </a:rPr>
              <a:t>Y</a:t>
            </a:r>
          </a:p>
        </p:txBody>
      </p:sp>
      <p:sp>
        <p:nvSpPr>
          <p:cNvPr id="29" name="TextBox 28">
            <a:extLst>
              <a:ext uri="{FF2B5EF4-FFF2-40B4-BE49-F238E27FC236}">
                <a16:creationId xmlns:a16="http://schemas.microsoft.com/office/drawing/2014/main" id="{0D96A20E-08AC-434B-9CAF-095DDE5662F2}"/>
              </a:ext>
            </a:extLst>
          </p:cNvPr>
          <p:cNvSpPr txBox="1"/>
          <p:nvPr/>
        </p:nvSpPr>
        <p:spPr>
          <a:xfrm>
            <a:off x="792190" y="4498082"/>
            <a:ext cx="1364476" cy="369332"/>
          </a:xfrm>
          <a:prstGeom prst="rect">
            <a:avLst/>
          </a:prstGeom>
          <a:noFill/>
        </p:spPr>
        <p:txBody>
          <a:bodyPr wrap="none" rtlCol="0">
            <a:spAutoFit/>
          </a:bodyPr>
          <a:lstStyle/>
          <a:p>
            <a:pPr algn="l"/>
            <a:r>
              <a:rPr lang="en-US" dirty="0">
                <a:latin typeface="Georgia" panose="02040502050405020303" pitchFamily="18" charset="0"/>
              </a:rPr>
              <a:t>Flash Block</a:t>
            </a:r>
          </a:p>
        </p:txBody>
      </p:sp>
      <p:sp>
        <p:nvSpPr>
          <p:cNvPr id="30" name="Rounded Rectangle 16">
            <a:extLst>
              <a:ext uri="{FF2B5EF4-FFF2-40B4-BE49-F238E27FC236}">
                <a16:creationId xmlns:a16="http://schemas.microsoft.com/office/drawing/2014/main" id="{50469045-B5F0-5B4A-B938-34FD227C0662}"/>
              </a:ext>
            </a:extLst>
          </p:cNvPr>
          <p:cNvSpPr/>
          <p:nvPr/>
        </p:nvSpPr>
        <p:spPr>
          <a:xfrm>
            <a:off x="924167" y="1191656"/>
            <a:ext cx="2470779" cy="42098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Georgia" panose="02040502050405020303" pitchFamily="18" charset="0"/>
              </a:rPr>
              <a:t>Write Operation</a:t>
            </a:r>
          </a:p>
        </p:txBody>
      </p:sp>
      <p:cxnSp>
        <p:nvCxnSpPr>
          <p:cNvPr id="31" name="Straight Arrow Connector 30">
            <a:extLst>
              <a:ext uri="{FF2B5EF4-FFF2-40B4-BE49-F238E27FC236}">
                <a16:creationId xmlns:a16="http://schemas.microsoft.com/office/drawing/2014/main" id="{97B6EDBF-4EFD-B147-B412-A7931D3444A0}"/>
              </a:ext>
            </a:extLst>
          </p:cNvPr>
          <p:cNvCxnSpPr>
            <a:cxnSpLocks/>
          </p:cNvCxnSpPr>
          <p:nvPr/>
        </p:nvCxnSpPr>
        <p:spPr>
          <a:xfrm>
            <a:off x="2516736" y="3468424"/>
            <a:ext cx="1729339"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F2DF500-8B9D-C149-ADC7-EFB81C70A730}"/>
              </a:ext>
            </a:extLst>
          </p:cNvPr>
          <p:cNvSpPr txBox="1"/>
          <p:nvPr/>
        </p:nvSpPr>
        <p:spPr>
          <a:xfrm>
            <a:off x="2564781" y="2743245"/>
            <a:ext cx="1804019" cy="646331"/>
          </a:xfrm>
          <a:prstGeom prst="rect">
            <a:avLst/>
          </a:prstGeom>
          <a:noFill/>
        </p:spPr>
        <p:txBody>
          <a:bodyPr wrap="square" rtlCol="0">
            <a:spAutoFit/>
          </a:bodyPr>
          <a:lstStyle/>
          <a:p>
            <a:pPr algn="l"/>
            <a:r>
              <a:rPr lang="en-US" dirty="0">
                <a:latin typeface="Georgia" panose="02040502050405020303" pitchFamily="18" charset="0"/>
              </a:rPr>
              <a:t>Bloom Filter and LPA Chain</a:t>
            </a:r>
          </a:p>
        </p:txBody>
      </p:sp>
      <p:sp>
        <p:nvSpPr>
          <p:cNvPr id="33" name="Rounded Rectangle 16">
            <a:extLst>
              <a:ext uri="{FF2B5EF4-FFF2-40B4-BE49-F238E27FC236}">
                <a16:creationId xmlns:a16="http://schemas.microsoft.com/office/drawing/2014/main" id="{14B1935C-2CB1-7A4F-B184-DD9BD9DED32F}"/>
              </a:ext>
            </a:extLst>
          </p:cNvPr>
          <p:cNvSpPr/>
          <p:nvPr/>
        </p:nvSpPr>
        <p:spPr>
          <a:xfrm>
            <a:off x="4893328" y="1236042"/>
            <a:ext cx="2470779" cy="42098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Georgia" panose="02040502050405020303" pitchFamily="18" charset="0"/>
              </a:rPr>
              <a:t>Read Operation</a:t>
            </a:r>
          </a:p>
        </p:txBody>
      </p:sp>
      <p:sp>
        <p:nvSpPr>
          <p:cNvPr id="34" name="Rounded Rectangle 16">
            <a:extLst>
              <a:ext uri="{FF2B5EF4-FFF2-40B4-BE49-F238E27FC236}">
                <a16:creationId xmlns:a16="http://schemas.microsoft.com/office/drawing/2014/main" id="{FCCE8395-6EF6-5D49-B78F-8CAEE35B6FCB}"/>
              </a:ext>
            </a:extLst>
          </p:cNvPr>
          <p:cNvSpPr/>
          <p:nvPr/>
        </p:nvSpPr>
        <p:spPr>
          <a:xfrm>
            <a:off x="8880141" y="1191656"/>
            <a:ext cx="2470779" cy="42098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Georgia" panose="02040502050405020303" pitchFamily="18" charset="0"/>
              </a:rPr>
              <a:t>Trim Operation</a:t>
            </a:r>
          </a:p>
        </p:txBody>
      </p:sp>
      <p:sp>
        <p:nvSpPr>
          <p:cNvPr id="36" name="Rectangle 35">
            <a:extLst>
              <a:ext uri="{FF2B5EF4-FFF2-40B4-BE49-F238E27FC236}">
                <a16:creationId xmlns:a16="http://schemas.microsoft.com/office/drawing/2014/main" id="{E300BCDE-65B1-3B4E-B38E-2EE7C10FF38E}"/>
              </a:ext>
            </a:extLst>
          </p:cNvPr>
          <p:cNvSpPr/>
          <p:nvPr/>
        </p:nvSpPr>
        <p:spPr>
          <a:xfrm>
            <a:off x="6143081" y="2545250"/>
            <a:ext cx="1799925" cy="818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99713D30-9C5F-5249-98B1-B444F0BC0426}"/>
              </a:ext>
            </a:extLst>
          </p:cNvPr>
          <p:cNvSpPr txBox="1"/>
          <p:nvPr/>
        </p:nvSpPr>
        <p:spPr>
          <a:xfrm>
            <a:off x="6422443" y="2133513"/>
            <a:ext cx="1406154" cy="369332"/>
          </a:xfrm>
          <a:prstGeom prst="rect">
            <a:avLst/>
          </a:prstGeom>
          <a:noFill/>
        </p:spPr>
        <p:txBody>
          <a:bodyPr wrap="none" rtlCol="0">
            <a:spAutoFit/>
          </a:bodyPr>
          <a:lstStyle/>
          <a:p>
            <a:pPr algn="l"/>
            <a:r>
              <a:rPr lang="en-US" dirty="0">
                <a:latin typeface="Georgia" panose="02040502050405020303" pitchFamily="18" charset="0"/>
              </a:rPr>
              <a:t>Read Buffer</a:t>
            </a:r>
          </a:p>
        </p:txBody>
      </p:sp>
      <p:cxnSp>
        <p:nvCxnSpPr>
          <p:cNvPr id="38" name="Straight Connector 37">
            <a:extLst>
              <a:ext uri="{FF2B5EF4-FFF2-40B4-BE49-F238E27FC236}">
                <a16:creationId xmlns:a16="http://schemas.microsoft.com/office/drawing/2014/main" id="{08DA405F-9961-FC46-A1B0-19D97815AF4B}"/>
              </a:ext>
            </a:extLst>
          </p:cNvPr>
          <p:cNvCxnSpPr>
            <a:cxnSpLocks/>
          </p:cNvCxnSpPr>
          <p:nvPr/>
        </p:nvCxnSpPr>
        <p:spPr>
          <a:xfrm>
            <a:off x="6402963" y="2545250"/>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29BB3C-3FD3-B242-8ED3-B139AFE632CD}"/>
              </a:ext>
            </a:extLst>
          </p:cNvPr>
          <p:cNvCxnSpPr>
            <a:cxnSpLocks/>
          </p:cNvCxnSpPr>
          <p:nvPr/>
        </p:nvCxnSpPr>
        <p:spPr>
          <a:xfrm>
            <a:off x="6652964" y="2545250"/>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B8A8FAB-0D81-7E42-B944-A052733883C1}"/>
              </a:ext>
            </a:extLst>
          </p:cNvPr>
          <p:cNvCxnSpPr>
            <a:cxnSpLocks/>
          </p:cNvCxnSpPr>
          <p:nvPr/>
        </p:nvCxnSpPr>
        <p:spPr>
          <a:xfrm>
            <a:off x="6882329" y="2545250"/>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8937DC0-864F-3F49-A1E8-73134DDF2D33}"/>
              </a:ext>
            </a:extLst>
          </p:cNvPr>
          <p:cNvCxnSpPr>
            <a:cxnSpLocks/>
          </p:cNvCxnSpPr>
          <p:nvPr/>
        </p:nvCxnSpPr>
        <p:spPr>
          <a:xfrm>
            <a:off x="7125520" y="2545250"/>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3397BE9-08FA-9643-A912-9B8629F1F9C7}"/>
              </a:ext>
            </a:extLst>
          </p:cNvPr>
          <p:cNvCxnSpPr>
            <a:cxnSpLocks/>
          </p:cNvCxnSpPr>
          <p:nvPr/>
        </p:nvCxnSpPr>
        <p:spPr>
          <a:xfrm>
            <a:off x="7384925" y="2545250"/>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169EE4B-D1DF-EA4E-999D-AEAF22F90616}"/>
              </a:ext>
            </a:extLst>
          </p:cNvPr>
          <p:cNvCxnSpPr>
            <a:cxnSpLocks/>
          </p:cNvCxnSpPr>
          <p:nvPr/>
        </p:nvCxnSpPr>
        <p:spPr>
          <a:xfrm>
            <a:off x="7650814" y="2545250"/>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5FE7C6A1-F88E-CE4E-9094-A34B76667CF3}"/>
              </a:ext>
            </a:extLst>
          </p:cNvPr>
          <p:cNvSpPr/>
          <p:nvPr/>
        </p:nvSpPr>
        <p:spPr>
          <a:xfrm>
            <a:off x="6154416" y="2541815"/>
            <a:ext cx="239144" cy="818146"/>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385A40C-71A3-A74A-AF44-AC8A9C939EB7}"/>
              </a:ext>
            </a:extLst>
          </p:cNvPr>
          <p:cNvSpPr/>
          <p:nvPr/>
        </p:nvSpPr>
        <p:spPr>
          <a:xfrm>
            <a:off x="10305056" y="2563184"/>
            <a:ext cx="1799925" cy="818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4605F5C1-C8BC-7C4C-B8D0-27C096660C3D}"/>
              </a:ext>
            </a:extLst>
          </p:cNvPr>
          <p:cNvSpPr txBox="1"/>
          <p:nvPr/>
        </p:nvSpPr>
        <p:spPr>
          <a:xfrm>
            <a:off x="10655858" y="2151447"/>
            <a:ext cx="1390124" cy="369332"/>
          </a:xfrm>
          <a:prstGeom prst="rect">
            <a:avLst/>
          </a:prstGeom>
          <a:noFill/>
        </p:spPr>
        <p:txBody>
          <a:bodyPr wrap="none" rtlCol="0">
            <a:spAutoFit/>
          </a:bodyPr>
          <a:lstStyle/>
          <a:p>
            <a:pPr algn="l"/>
            <a:r>
              <a:rPr lang="en-US" dirty="0">
                <a:latin typeface="Georgia" panose="02040502050405020303" pitchFamily="18" charset="0"/>
              </a:rPr>
              <a:t>Trim Buffer</a:t>
            </a:r>
          </a:p>
        </p:txBody>
      </p:sp>
      <p:cxnSp>
        <p:nvCxnSpPr>
          <p:cNvPr id="55" name="Straight Connector 54">
            <a:extLst>
              <a:ext uri="{FF2B5EF4-FFF2-40B4-BE49-F238E27FC236}">
                <a16:creationId xmlns:a16="http://schemas.microsoft.com/office/drawing/2014/main" id="{32D43CE9-07A2-7C48-AC3B-CA536D82352D}"/>
              </a:ext>
            </a:extLst>
          </p:cNvPr>
          <p:cNvCxnSpPr>
            <a:cxnSpLocks/>
          </p:cNvCxnSpPr>
          <p:nvPr/>
        </p:nvCxnSpPr>
        <p:spPr>
          <a:xfrm>
            <a:off x="10564938" y="2563184"/>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EE08EDE-1A2A-914F-8500-33F96E242F20}"/>
              </a:ext>
            </a:extLst>
          </p:cNvPr>
          <p:cNvCxnSpPr>
            <a:cxnSpLocks/>
          </p:cNvCxnSpPr>
          <p:nvPr/>
        </p:nvCxnSpPr>
        <p:spPr>
          <a:xfrm>
            <a:off x="10814939" y="2563184"/>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5ADEADF-A07F-9949-A9D1-566B277D6D96}"/>
              </a:ext>
            </a:extLst>
          </p:cNvPr>
          <p:cNvCxnSpPr>
            <a:cxnSpLocks/>
          </p:cNvCxnSpPr>
          <p:nvPr/>
        </p:nvCxnSpPr>
        <p:spPr>
          <a:xfrm>
            <a:off x="11044304" y="2563184"/>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0A8D380-CBA7-954E-B9A5-7F2AA77E26E5}"/>
              </a:ext>
            </a:extLst>
          </p:cNvPr>
          <p:cNvCxnSpPr>
            <a:cxnSpLocks/>
          </p:cNvCxnSpPr>
          <p:nvPr/>
        </p:nvCxnSpPr>
        <p:spPr>
          <a:xfrm>
            <a:off x="11287495" y="2563184"/>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942A582-5BE8-1F48-BF09-1115A48D6D07}"/>
              </a:ext>
            </a:extLst>
          </p:cNvPr>
          <p:cNvCxnSpPr>
            <a:cxnSpLocks/>
          </p:cNvCxnSpPr>
          <p:nvPr/>
        </p:nvCxnSpPr>
        <p:spPr>
          <a:xfrm>
            <a:off x="11546900" y="2563184"/>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6239625-0F4A-694C-AB47-50C166A8F576}"/>
              </a:ext>
            </a:extLst>
          </p:cNvPr>
          <p:cNvCxnSpPr>
            <a:cxnSpLocks/>
          </p:cNvCxnSpPr>
          <p:nvPr/>
        </p:nvCxnSpPr>
        <p:spPr>
          <a:xfrm>
            <a:off x="11812789" y="2563184"/>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80B7A89-5957-354A-ABEC-E1F386FF5829}"/>
              </a:ext>
            </a:extLst>
          </p:cNvPr>
          <p:cNvSpPr/>
          <p:nvPr/>
        </p:nvSpPr>
        <p:spPr>
          <a:xfrm>
            <a:off x="10316391" y="2559749"/>
            <a:ext cx="239144" cy="818146"/>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07D9759-48B5-0B45-8C37-983207B6FD65}"/>
              </a:ext>
            </a:extLst>
          </p:cNvPr>
          <p:cNvSpPr/>
          <p:nvPr/>
        </p:nvSpPr>
        <p:spPr>
          <a:xfrm>
            <a:off x="7008390" y="4806879"/>
            <a:ext cx="2084615"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A43DF38-A6C3-584D-8A76-CE1CAF75B7BF}"/>
              </a:ext>
            </a:extLst>
          </p:cNvPr>
          <p:cNvSpPr/>
          <p:nvPr/>
        </p:nvSpPr>
        <p:spPr>
          <a:xfrm>
            <a:off x="7008391" y="3970581"/>
            <a:ext cx="2084615" cy="2066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C95B603-B9C4-D445-8BC3-2F63280047DB}"/>
              </a:ext>
            </a:extLst>
          </p:cNvPr>
          <p:cNvSpPr/>
          <p:nvPr/>
        </p:nvSpPr>
        <p:spPr>
          <a:xfrm>
            <a:off x="7008390" y="3972123"/>
            <a:ext cx="2084615"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A</a:t>
            </a:r>
          </a:p>
        </p:txBody>
      </p:sp>
      <p:sp>
        <p:nvSpPr>
          <p:cNvPr id="69" name="Rectangle 68">
            <a:extLst>
              <a:ext uri="{FF2B5EF4-FFF2-40B4-BE49-F238E27FC236}">
                <a16:creationId xmlns:a16="http://schemas.microsoft.com/office/drawing/2014/main" id="{757B7161-6171-CF42-9600-8E0AD0A8BF86}"/>
              </a:ext>
            </a:extLst>
          </p:cNvPr>
          <p:cNvSpPr/>
          <p:nvPr/>
        </p:nvSpPr>
        <p:spPr>
          <a:xfrm>
            <a:off x="7008390" y="5613059"/>
            <a:ext cx="2084615"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CA8F088A-F976-2146-84E2-CD4744F4399C}"/>
              </a:ext>
            </a:extLst>
          </p:cNvPr>
          <p:cNvSpPr/>
          <p:nvPr/>
        </p:nvSpPr>
        <p:spPr>
          <a:xfrm>
            <a:off x="7003623" y="4802111"/>
            <a:ext cx="2084615"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AB2B3C22-954A-8D43-90A9-DB1D45F935CA}"/>
              </a:ext>
            </a:extLst>
          </p:cNvPr>
          <p:cNvSpPr txBox="1"/>
          <p:nvPr/>
        </p:nvSpPr>
        <p:spPr>
          <a:xfrm>
            <a:off x="7898251" y="4827300"/>
            <a:ext cx="348172" cy="369332"/>
          </a:xfrm>
          <a:prstGeom prst="rect">
            <a:avLst/>
          </a:prstGeom>
          <a:noFill/>
        </p:spPr>
        <p:txBody>
          <a:bodyPr wrap="none" rtlCol="0">
            <a:spAutoFit/>
          </a:bodyPr>
          <a:lstStyle/>
          <a:p>
            <a:r>
              <a:rPr lang="en-US" dirty="0">
                <a:latin typeface="Georgia" panose="02040502050405020303" pitchFamily="18" charset="0"/>
              </a:rPr>
              <a:t>X</a:t>
            </a:r>
          </a:p>
        </p:txBody>
      </p:sp>
      <p:sp>
        <p:nvSpPr>
          <p:cNvPr id="72" name="Rectangle 71">
            <a:extLst>
              <a:ext uri="{FF2B5EF4-FFF2-40B4-BE49-F238E27FC236}">
                <a16:creationId xmlns:a16="http://schemas.microsoft.com/office/drawing/2014/main" id="{52D10DE6-0E4D-9147-A55A-A9E85102BF55}"/>
              </a:ext>
            </a:extLst>
          </p:cNvPr>
          <p:cNvSpPr/>
          <p:nvPr/>
        </p:nvSpPr>
        <p:spPr>
          <a:xfrm>
            <a:off x="7003625" y="5622579"/>
            <a:ext cx="2084615"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5C2F5E18-8D15-4B4A-91EF-3318477AECA9}"/>
              </a:ext>
            </a:extLst>
          </p:cNvPr>
          <p:cNvSpPr txBox="1"/>
          <p:nvPr/>
        </p:nvSpPr>
        <p:spPr>
          <a:xfrm>
            <a:off x="7906267" y="5653236"/>
            <a:ext cx="327334" cy="369332"/>
          </a:xfrm>
          <a:prstGeom prst="rect">
            <a:avLst/>
          </a:prstGeom>
          <a:noFill/>
        </p:spPr>
        <p:txBody>
          <a:bodyPr wrap="none" rtlCol="0">
            <a:spAutoFit/>
          </a:bodyPr>
          <a:lstStyle/>
          <a:p>
            <a:r>
              <a:rPr lang="en-US" dirty="0">
                <a:latin typeface="Georgia" panose="02040502050405020303" pitchFamily="18" charset="0"/>
              </a:rPr>
              <a:t>Y</a:t>
            </a:r>
          </a:p>
        </p:txBody>
      </p:sp>
      <p:sp>
        <p:nvSpPr>
          <p:cNvPr id="74" name="TextBox 73">
            <a:extLst>
              <a:ext uri="{FF2B5EF4-FFF2-40B4-BE49-F238E27FC236}">
                <a16:creationId xmlns:a16="http://schemas.microsoft.com/office/drawing/2014/main" id="{22F0DEE1-8134-0C42-816B-0F96C508FF4D}"/>
              </a:ext>
            </a:extLst>
          </p:cNvPr>
          <p:cNvSpPr txBox="1"/>
          <p:nvPr/>
        </p:nvSpPr>
        <p:spPr>
          <a:xfrm>
            <a:off x="6853094" y="6055623"/>
            <a:ext cx="2433680" cy="369332"/>
          </a:xfrm>
          <a:prstGeom prst="rect">
            <a:avLst/>
          </a:prstGeom>
          <a:noFill/>
        </p:spPr>
        <p:txBody>
          <a:bodyPr wrap="none" rtlCol="0">
            <a:spAutoFit/>
          </a:bodyPr>
          <a:lstStyle/>
          <a:p>
            <a:pPr algn="l"/>
            <a:r>
              <a:rPr lang="en-US" dirty="0">
                <a:latin typeface="Georgia" panose="02040502050405020303" pitchFamily="18" charset="0"/>
              </a:rPr>
              <a:t>Trimmed Flash Block</a:t>
            </a:r>
          </a:p>
        </p:txBody>
      </p:sp>
      <p:sp>
        <p:nvSpPr>
          <p:cNvPr id="75" name="Rectangle 74">
            <a:extLst>
              <a:ext uri="{FF2B5EF4-FFF2-40B4-BE49-F238E27FC236}">
                <a16:creationId xmlns:a16="http://schemas.microsoft.com/office/drawing/2014/main" id="{A449AB37-4E47-4348-8FC2-1BD7865AA3D0}"/>
              </a:ext>
            </a:extLst>
          </p:cNvPr>
          <p:cNvSpPr/>
          <p:nvPr/>
        </p:nvSpPr>
        <p:spPr>
          <a:xfrm>
            <a:off x="9675262" y="4819136"/>
            <a:ext cx="2084615"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0DC9704-6E4E-D844-8252-E94B3279D036}"/>
              </a:ext>
            </a:extLst>
          </p:cNvPr>
          <p:cNvSpPr/>
          <p:nvPr/>
        </p:nvSpPr>
        <p:spPr>
          <a:xfrm>
            <a:off x="9675263" y="3982838"/>
            <a:ext cx="2084615" cy="2066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FABA326-834A-3C43-9FA2-DE74FB9FB4E7}"/>
              </a:ext>
            </a:extLst>
          </p:cNvPr>
          <p:cNvSpPr/>
          <p:nvPr/>
        </p:nvSpPr>
        <p:spPr>
          <a:xfrm>
            <a:off x="9675262" y="3984380"/>
            <a:ext cx="2084615" cy="4209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eorgia" panose="02040502050405020303" pitchFamily="18" charset="0"/>
            </a:endParaRPr>
          </a:p>
        </p:txBody>
      </p:sp>
      <p:sp>
        <p:nvSpPr>
          <p:cNvPr id="78" name="Rectangle 77">
            <a:extLst>
              <a:ext uri="{FF2B5EF4-FFF2-40B4-BE49-F238E27FC236}">
                <a16:creationId xmlns:a16="http://schemas.microsoft.com/office/drawing/2014/main" id="{DFB0AB7C-C662-AA47-A0A8-2587417EC1BF}"/>
              </a:ext>
            </a:extLst>
          </p:cNvPr>
          <p:cNvSpPr/>
          <p:nvPr/>
        </p:nvSpPr>
        <p:spPr>
          <a:xfrm>
            <a:off x="9675262" y="5625316"/>
            <a:ext cx="2084615"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36197A9-D736-B447-BBD6-EAF7EC1368C5}"/>
              </a:ext>
            </a:extLst>
          </p:cNvPr>
          <p:cNvSpPr/>
          <p:nvPr/>
        </p:nvSpPr>
        <p:spPr>
          <a:xfrm>
            <a:off x="9670495" y="4814368"/>
            <a:ext cx="2084615" cy="4209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B96580BF-4B20-3B41-A662-963596BE4338}"/>
              </a:ext>
            </a:extLst>
          </p:cNvPr>
          <p:cNvSpPr/>
          <p:nvPr/>
        </p:nvSpPr>
        <p:spPr>
          <a:xfrm>
            <a:off x="9670497" y="5634836"/>
            <a:ext cx="2084615" cy="4209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B253C206-2FB5-7847-A20B-C3B17B154B05}"/>
              </a:ext>
            </a:extLst>
          </p:cNvPr>
          <p:cNvSpPr txBox="1"/>
          <p:nvPr/>
        </p:nvSpPr>
        <p:spPr>
          <a:xfrm>
            <a:off x="9774083" y="6054653"/>
            <a:ext cx="1877437" cy="369332"/>
          </a:xfrm>
          <a:prstGeom prst="rect">
            <a:avLst/>
          </a:prstGeom>
          <a:noFill/>
        </p:spPr>
        <p:txBody>
          <a:bodyPr wrap="none" rtlCol="0">
            <a:spAutoFit/>
          </a:bodyPr>
          <a:lstStyle/>
          <a:p>
            <a:pPr algn="l"/>
            <a:r>
              <a:rPr lang="en-US" dirty="0">
                <a:latin typeface="Georgia" panose="02040502050405020303" pitchFamily="18" charset="0"/>
              </a:rPr>
              <a:t>Free Flash Block</a:t>
            </a:r>
          </a:p>
        </p:txBody>
      </p:sp>
      <p:cxnSp>
        <p:nvCxnSpPr>
          <p:cNvPr id="85" name="Elbow Connector 84">
            <a:extLst>
              <a:ext uri="{FF2B5EF4-FFF2-40B4-BE49-F238E27FC236}">
                <a16:creationId xmlns:a16="http://schemas.microsoft.com/office/drawing/2014/main" id="{BB44D935-4E03-7548-B8D1-695FE6AE392E}"/>
              </a:ext>
            </a:extLst>
          </p:cNvPr>
          <p:cNvCxnSpPr>
            <a:cxnSpLocks/>
          </p:cNvCxnSpPr>
          <p:nvPr/>
        </p:nvCxnSpPr>
        <p:spPr>
          <a:xfrm rot="5400000">
            <a:off x="7622839" y="2038494"/>
            <a:ext cx="2373282" cy="1521580"/>
          </a:xfrm>
          <a:prstGeom prst="bentConnector3">
            <a:avLst>
              <a:gd name="adj1" fmla="val 77693"/>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3E89DC8-E3AC-FC42-AAB4-66B5AB46BEE5}"/>
              </a:ext>
            </a:extLst>
          </p:cNvPr>
          <p:cNvCxnSpPr>
            <a:cxnSpLocks/>
            <a:endCxn id="44" idx="0"/>
          </p:cNvCxnSpPr>
          <p:nvPr/>
        </p:nvCxnSpPr>
        <p:spPr>
          <a:xfrm>
            <a:off x="6273988" y="1657029"/>
            <a:ext cx="0" cy="88478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C306313-403B-944D-A34F-1A31B755CAD6}"/>
              </a:ext>
            </a:extLst>
          </p:cNvPr>
          <p:cNvCxnSpPr>
            <a:cxnSpLocks/>
            <a:stCxn id="70" idx="1"/>
          </p:cNvCxnSpPr>
          <p:nvPr/>
        </p:nvCxnSpPr>
        <p:spPr>
          <a:xfrm flipH="1">
            <a:off x="5586186" y="5012605"/>
            <a:ext cx="1417437" cy="354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645FB55-1720-2F47-85AD-0C95696DB12F}"/>
              </a:ext>
            </a:extLst>
          </p:cNvPr>
          <p:cNvSpPr txBox="1"/>
          <p:nvPr/>
        </p:nvSpPr>
        <p:spPr>
          <a:xfrm>
            <a:off x="5139726" y="5117288"/>
            <a:ext cx="1804019" cy="646331"/>
          </a:xfrm>
          <a:prstGeom prst="rect">
            <a:avLst/>
          </a:prstGeom>
          <a:noFill/>
        </p:spPr>
        <p:txBody>
          <a:bodyPr wrap="square" rtlCol="0">
            <a:spAutoFit/>
          </a:bodyPr>
          <a:lstStyle/>
          <a:p>
            <a:pPr algn="ctr"/>
            <a:r>
              <a:rPr lang="en-US" dirty="0">
                <a:latin typeface="Georgia" panose="02040502050405020303" pitchFamily="18" charset="0"/>
              </a:rPr>
              <a:t>Bloom Filter and LPA Chain</a:t>
            </a:r>
          </a:p>
        </p:txBody>
      </p:sp>
      <p:sp>
        <p:nvSpPr>
          <p:cNvPr id="104" name="Rectangle 103">
            <a:extLst>
              <a:ext uri="{FF2B5EF4-FFF2-40B4-BE49-F238E27FC236}">
                <a16:creationId xmlns:a16="http://schemas.microsoft.com/office/drawing/2014/main" id="{2A742C19-3714-2E4A-BE6D-A6FADDD69E89}"/>
              </a:ext>
            </a:extLst>
          </p:cNvPr>
          <p:cNvSpPr/>
          <p:nvPr/>
        </p:nvSpPr>
        <p:spPr>
          <a:xfrm>
            <a:off x="420894" y="5077902"/>
            <a:ext cx="429896"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1E00DD76-49A2-0643-9FC0-0F39C57C38D4}"/>
              </a:ext>
            </a:extLst>
          </p:cNvPr>
          <p:cNvSpPr txBox="1"/>
          <p:nvPr/>
        </p:nvSpPr>
        <p:spPr>
          <a:xfrm>
            <a:off x="899350" y="5103729"/>
            <a:ext cx="1184940" cy="369332"/>
          </a:xfrm>
          <a:prstGeom prst="rect">
            <a:avLst/>
          </a:prstGeom>
          <a:noFill/>
        </p:spPr>
        <p:txBody>
          <a:bodyPr wrap="none" rtlCol="0">
            <a:spAutoFit/>
          </a:bodyPr>
          <a:lstStyle/>
          <a:p>
            <a:r>
              <a:rPr lang="en-US" dirty="0">
                <a:latin typeface="Georgia" panose="02040502050405020303" pitchFamily="18" charset="0"/>
              </a:rPr>
              <a:t>Free Page</a:t>
            </a:r>
          </a:p>
        </p:txBody>
      </p:sp>
      <p:sp>
        <p:nvSpPr>
          <p:cNvPr id="106" name="Rectangle 105">
            <a:extLst>
              <a:ext uri="{FF2B5EF4-FFF2-40B4-BE49-F238E27FC236}">
                <a16:creationId xmlns:a16="http://schemas.microsoft.com/office/drawing/2014/main" id="{285FFF3C-FC5A-2B4F-A097-51F41ECDFCAA}"/>
              </a:ext>
            </a:extLst>
          </p:cNvPr>
          <p:cNvSpPr/>
          <p:nvPr/>
        </p:nvSpPr>
        <p:spPr>
          <a:xfrm>
            <a:off x="2304309" y="5074088"/>
            <a:ext cx="429896"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7D25D186-3750-8849-AD54-0409FDAEBE2F}"/>
              </a:ext>
            </a:extLst>
          </p:cNvPr>
          <p:cNvSpPr txBox="1"/>
          <p:nvPr/>
        </p:nvSpPr>
        <p:spPr>
          <a:xfrm>
            <a:off x="2782768" y="5102664"/>
            <a:ext cx="1265090" cy="369332"/>
          </a:xfrm>
          <a:prstGeom prst="rect">
            <a:avLst/>
          </a:prstGeom>
          <a:noFill/>
        </p:spPr>
        <p:txBody>
          <a:bodyPr wrap="none" rtlCol="0">
            <a:spAutoFit/>
          </a:bodyPr>
          <a:lstStyle/>
          <a:p>
            <a:r>
              <a:rPr lang="en-US" dirty="0">
                <a:latin typeface="Georgia" panose="02040502050405020303" pitchFamily="18" charset="0"/>
              </a:rPr>
              <a:t>Valid Page</a:t>
            </a:r>
          </a:p>
        </p:txBody>
      </p:sp>
      <p:sp>
        <p:nvSpPr>
          <p:cNvPr id="108" name="Rectangle 107">
            <a:extLst>
              <a:ext uri="{FF2B5EF4-FFF2-40B4-BE49-F238E27FC236}">
                <a16:creationId xmlns:a16="http://schemas.microsoft.com/office/drawing/2014/main" id="{282BFD6C-8242-6D41-B64D-24FD31500A9F}"/>
              </a:ext>
            </a:extLst>
          </p:cNvPr>
          <p:cNvSpPr/>
          <p:nvPr/>
        </p:nvSpPr>
        <p:spPr>
          <a:xfrm>
            <a:off x="418831" y="5606699"/>
            <a:ext cx="429896"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1AFB1978-6AC3-4845-BAA2-AF08593BFAF7}"/>
              </a:ext>
            </a:extLst>
          </p:cNvPr>
          <p:cNvSpPr txBox="1"/>
          <p:nvPr/>
        </p:nvSpPr>
        <p:spPr>
          <a:xfrm>
            <a:off x="897290" y="5635275"/>
            <a:ext cx="1452642" cy="369332"/>
          </a:xfrm>
          <a:prstGeom prst="rect">
            <a:avLst/>
          </a:prstGeom>
          <a:noFill/>
        </p:spPr>
        <p:txBody>
          <a:bodyPr wrap="none" rtlCol="0">
            <a:spAutoFit/>
          </a:bodyPr>
          <a:lstStyle/>
          <a:p>
            <a:r>
              <a:rPr lang="en-US" dirty="0">
                <a:latin typeface="Georgia" panose="02040502050405020303" pitchFamily="18" charset="0"/>
              </a:rPr>
              <a:t>Invalid Page</a:t>
            </a:r>
          </a:p>
        </p:txBody>
      </p:sp>
      <p:sp>
        <p:nvSpPr>
          <p:cNvPr id="80" name="TextBox 79">
            <a:extLst>
              <a:ext uri="{FF2B5EF4-FFF2-40B4-BE49-F238E27FC236}">
                <a16:creationId xmlns:a16="http://schemas.microsoft.com/office/drawing/2014/main" id="{6781B6CD-A96D-2947-B134-6C5907B962AB}"/>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Tree>
    <p:extLst>
      <p:ext uri="{BB962C8B-B14F-4D97-AF65-F5344CB8AC3E}">
        <p14:creationId xmlns:p14="http://schemas.microsoft.com/office/powerpoint/2010/main" val="27380129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9" presetClass="emph" presetSubtype="0" grpId="1" nodeType="withEffect">
                                  <p:stCondLst>
                                    <p:cond delay="0"/>
                                  </p:stCondLst>
                                  <p:childTnLst>
                                    <p:set>
                                      <p:cBhvr>
                                        <p:cTn id="48" dur="indefinite"/>
                                        <p:tgtEl>
                                          <p:spTgt spid="30"/>
                                        </p:tgtEl>
                                        <p:attrNameLst>
                                          <p:attrName>style.opacity</p:attrName>
                                        </p:attrNameLst>
                                      </p:cBhvr>
                                      <p:to>
                                        <p:strVal val="0.25"/>
                                      </p:to>
                                    </p:set>
                                    <p:animEffect filter="image" prLst="opacity: 0.25">
                                      <p:cBhvr rctx="IE">
                                        <p:cTn id="49" dur="indefinite"/>
                                        <p:tgtEl>
                                          <p:spTgt spid="30"/>
                                        </p:tgtEl>
                                      </p:cBhvr>
                                    </p:animEffect>
                                  </p:childTnLst>
                                </p:cTn>
                              </p:par>
                              <p:par>
                                <p:cTn id="50" presetID="9" presetClass="emph" presetSubtype="0" nodeType="withEffect">
                                  <p:stCondLst>
                                    <p:cond delay="0"/>
                                  </p:stCondLst>
                                  <p:childTnLst>
                                    <p:set>
                                      <p:cBhvr>
                                        <p:cTn id="51" dur="indefinite"/>
                                        <p:tgtEl>
                                          <p:spTgt spid="31"/>
                                        </p:tgtEl>
                                        <p:attrNameLst>
                                          <p:attrName>style.opacity</p:attrName>
                                        </p:attrNameLst>
                                      </p:cBhvr>
                                      <p:to>
                                        <p:strVal val="0.25"/>
                                      </p:to>
                                    </p:set>
                                    <p:animEffect filter="image" prLst="opacity: 0.25">
                                      <p:cBhvr rctx="IE">
                                        <p:cTn id="52" dur="indefinite"/>
                                        <p:tgtEl>
                                          <p:spTgt spid="31"/>
                                        </p:tgtEl>
                                      </p:cBhvr>
                                    </p:animEffect>
                                  </p:childTnLst>
                                </p:cTn>
                              </p:par>
                              <p:par>
                                <p:cTn id="53" presetID="9" presetClass="emph" presetSubtype="0" grpId="1" nodeType="withEffect">
                                  <p:stCondLst>
                                    <p:cond delay="0"/>
                                  </p:stCondLst>
                                  <p:childTnLst>
                                    <p:set>
                                      <p:cBhvr>
                                        <p:cTn id="54" dur="indefinite"/>
                                        <p:tgtEl>
                                          <p:spTgt spid="4"/>
                                        </p:tgtEl>
                                        <p:attrNameLst>
                                          <p:attrName>style.opacity</p:attrName>
                                        </p:attrNameLst>
                                      </p:cBhvr>
                                      <p:to>
                                        <p:strVal val="0.25"/>
                                      </p:to>
                                    </p:set>
                                    <p:animEffect filter="image" prLst="opacity: 0.25">
                                      <p:cBhvr rctx="IE">
                                        <p:cTn id="55" dur="indefinite"/>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53"/>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54"/>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55"/>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56"/>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57"/>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5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61"/>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59"/>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60"/>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62"/>
                                        </p:tgtEl>
                                        <p:attrNameLst>
                                          <p:attrName>style.visibility</p:attrName>
                                        </p:attrNameLst>
                                      </p:cBhvr>
                                      <p:to>
                                        <p:strVal val="visible"/>
                                      </p:to>
                                    </p:set>
                                  </p:childTnLst>
                                </p:cTn>
                              </p:par>
                              <p:par>
                                <p:cTn id="80" presetID="9" presetClass="emph" presetSubtype="0" grpId="1" nodeType="withEffect">
                                  <p:stCondLst>
                                    <p:cond delay="0"/>
                                  </p:stCondLst>
                                  <p:childTnLst>
                                    <p:set>
                                      <p:cBhvr>
                                        <p:cTn id="81" dur="indefinite"/>
                                        <p:tgtEl>
                                          <p:spTgt spid="33"/>
                                        </p:tgtEl>
                                        <p:attrNameLst>
                                          <p:attrName>style.opacity</p:attrName>
                                        </p:attrNameLst>
                                      </p:cBhvr>
                                      <p:to>
                                        <p:strVal val="0.25"/>
                                      </p:to>
                                    </p:set>
                                    <p:animEffect filter="image" prLst="opacity: 0.25">
                                      <p:cBhvr rctx="IE">
                                        <p:cTn id="82" dur="indefinite"/>
                                        <p:tgtEl>
                                          <p:spTgt spid="33"/>
                                        </p:tgtEl>
                                      </p:cBhvr>
                                    </p:animEffect>
                                  </p:childTnLst>
                                </p:cTn>
                              </p:par>
                              <p:par>
                                <p:cTn id="83" presetID="9" presetClass="emph" presetSubtype="0" grpId="1" nodeType="withEffect">
                                  <p:stCondLst>
                                    <p:cond delay="0"/>
                                  </p:stCondLst>
                                  <p:childTnLst>
                                    <p:set>
                                      <p:cBhvr>
                                        <p:cTn id="84" dur="indefinite"/>
                                        <p:tgtEl>
                                          <p:spTgt spid="36"/>
                                        </p:tgtEl>
                                        <p:attrNameLst>
                                          <p:attrName>style.opacity</p:attrName>
                                        </p:attrNameLst>
                                      </p:cBhvr>
                                      <p:to>
                                        <p:strVal val="0.25"/>
                                      </p:to>
                                    </p:set>
                                    <p:animEffect filter="image" prLst="opacity: 0.25">
                                      <p:cBhvr rctx="IE">
                                        <p:cTn id="85" dur="indefinite"/>
                                        <p:tgtEl>
                                          <p:spTgt spid="36"/>
                                        </p:tgtEl>
                                      </p:cBhvr>
                                    </p:animEffect>
                                  </p:childTnLst>
                                </p:cTn>
                              </p:par>
                              <p:par>
                                <p:cTn id="86" presetID="9" presetClass="emph" presetSubtype="0" grpId="1" nodeType="withEffect">
                                  <p:stCondLst>
                                    <p:cond delay="0"/>
                                  </p:stCondLst>
                                  <p:childTnLst>
                                    <p:set>
                                      <p:cBhvr>
                                        <p:cTn id="87" dur="indefinite"/>
                                        <p:tgtEl>
                                          <p:spTgt spid="37"/>
                                        </p:tgtEl>
                                        <p:attrNameLst>
                                          <p:attrName>style.opacity</p:attrName>
                                        </p:attrNameLst>
                                      </p:cBhvr>
                                      <p:to>
                                        <p:strVal val="0.25"/>
                                      </p:to>
                                    </p:set>
                                    <p:animEffect filter="image" prLst="opacity: 0.25">
                                      <p:cBhvr rctx="IE">
                                        <p:cTn id="88" dur="indefinite"/>
                                        <p:tgtEl>
                                          <p:spTgt spid="37"/>
                                        </p:tgtEl>
                                      </p:cBhvr>
                                    </p:animEffect>
                                  </p:childTnLst>
                                </p:cTn>
                              </p:par>
                              <p:par>
                                <p:cTn id="89" presetID="9" presetClass="emph" presetSubtype="0" nodeType="withEffect">
                                  <p:stCondLst>
                                    <p:cond delay="0"/>
                                  </p:stCondLst>
                                  <p:childTnLst>
                                    <p:set>
                                      <p:cBhvr>
                                        <p:cTn id="90" dur="indefinite"/>
                                        <p:tgtEl>
                                          <p:spTgt spid="38"/>
                                        </p:tgtEl>
                                        <p:attrNameLst>
                                          <p:attrName>style.opacity</p:attrName>
                                        </p:attrNameLst>
                                      </p:cBhvr>
                                      <p:to>
                                        <p:strVal val="0.25"/>
                                      </p:to>
                                    </p:set>
                                    <p:animEffect filter="image" prLst="opacity: 0.25">
                                      <p:cBhvr rctx="IE">
                                        <p:cTn id="91" dur="indefinite"/>
                                        <p:tgtEl>
                                          <p:spTgt spid="38"/>
                                        </p:tgtEl>
                                      </p:cBhvr>
                                    </p:animEffect>
                                  </p:childTnLst>
                                </p:cTn>
                              </p:par>
                              <p:par>
                                <p:cTn id="92" presetID="9" presetClass="emph" presetSubtype="0" nodeType="withEffect">
                                  <p:stCondLst>
                                    <p:cond delay="0"/>
                                  </p:stCondLst>
                                  <p:childTnLst>
                                    <p:set>
                                      <p:cBhvr>
                                        <p:cTn id="93" dur="indefinite"/>
                                        <p:tgtEl>
                                          <p:spTgt spid="39"/>
                                        </p:tgtEl>
                                        <p:attrNameLst>
                                          <p:attrName>style.opacity</p:attrName>
                                        </p:attrNameLst>
                                      </p:cBhvr>
                                      <p:to>
                                        <p:strVal val="0.25"/>
                                      </p:to>
                                    </p:set>
                                    <p:animEffect filter="image" prLst="opacity: 0.25">
                                      <p:cBhvr rctx="IE">
                                        <p:cTn id="94" dur="indefinite"/>
                                        <p:tgtEl>
                                          <p:spTgt spid="39"/>
                                        </p:tgtEl>
                                      </p:cBhvr>
                                    </p:animEffect>
                                  </p:childTnLst>
                                </p:cTn>
                              </p:par>
                              <p:par>
                                <p:cTn id="95" presetID="9" presetClass="emph" presetSubtype="0" nodeType="withEffect">
                                  <p:stCondLst>
                                    <p:cond delay="0"/>
                                  </p:stCondLst>
                                  <p:childTnLst>
                                    <p:set>
                                      <p:cBhvr>
                                        <p:cTn id="96" dur="indefinite"/>
                                        <p:tgtEl>
                                          <p:spTgt spid="40"/>
                                        </p:tgtEl>
                                        <p:attrNameLst>
                                          <p:attrName>style.opacity</p:attrName>
                                        </p:attrNameLst>
                                      </p:cBhvr>
                                      <p:to>
                                        <p:strVal val="0.25"/>
                                      </p:to>
                                    </p:set>
                                    <p:animEffect filter="image" prLst="opacity: 0.25">
                                      <p:cBhvr rctx="IE">
                                        <p:cTn id="97" dur="indefinite"/>
                                        <p:tgtEl>
                                          <p:spTgt spid="40"/>
                                        </p:tgtEl>
                                      </p:cBhvr>
                                    </p:animEffect>
                                  </p:childTnLst>
                                </p:cTn>
                              </p:par>
                              <p:par>
                                <p:cTn id="98" presetID="9" presetClass="emph" presetSubtype="0" nodeType="withEffect">
                                  <p:stCondLst>
                                    <p:cond delay="0"/>
                                  </p:stCondLst>
                                  <p:childTnLst>
                                    <p:set>
                                      <p:cBhvr>
                                        <p:cTn id="99" dur="indefinite"/>
                                        <p:tgtEl>
                                          <p:spTgt spid="41"/>
                                        </p:tgtEl>
                                        <p:attrNameLst>
                                          <p:attrName>style.opacity</p:attrName>
                                        </p:attrNameLst>
                                      </p:cBhvr>
                                      <p:to>
                                        <p:strVal val="0.25"/>
                                      </p:to>
                                    </p:set>
                                    <p:animEffect filter="image" prLst="opacity: 0.25">
                                      <p:cBhvr rctx="IE">
                                        <p:cTn id="100" dur="indefinite"/>
                                        <p:tgtEl>
                                          <p:spTgt spid="41"/>
                                        </p:tgtEl>
                                      </p:cBhvr>
                                    </p:animEffect>
                                  </p:childTnLst>
                                </p:cTn>
                              </p:par>
                              <p:par>
                                <p:cTn id="101" presetID="9" presetClass="emph" presetSubtype="0" nodeType="withEffect">
                                  <p:stCondLst>
                                    <p:cond delay="0"/>
                                  </p:stCondLst>
                                  <p:childTnLst>
                                    <p:set>
                                      <p:cBhvr>
                                        <p:cTn id="102" dur="indefinite"/>
                                        <p:tgtEl>
                                          <p:spTgt spid="42"/>
                                        </p:tgtEl>
                                        <p:attrNameLst>
                                          <p:attrName>style.opacity</p:attrName>
                                        </p:attrNameLst>
                                      </p:cBhvr>
                                      <p:to>
                                        <p:strVal val="0.25"/>
                                      </p:to>
                                    </p:set>
                                    <p:animEffect filter="image" prLst="opacity: 0.25">
                                      <p:cBhvr rctx="IE">
                                        <p:cTn id="103" dur="indefinite"/>
                                        <p:tgtEl>
                                          <p:spTgt spid="42"/>
                                        </p:tgtEl>
                                      </p:cBhvr>
                                    </p:animEffect>
                                  </p:childTnLst>
                                </p:cTn>
                              </p:par>
                              <p:par>
                                <p:cTn id="104" presetID="9" presetClass="emph" presetSubtype="0" nodeType="withEffect">
                                  <p:stCondLst>
                                    <p:cond delay="0"/>
                                  </p:stCondLst>
                                  <p:childTnLst>
                                    <p:set>
                                      <p:cBhvr>
                                        <p:cTn id="105" dur="indefinite"/>
                                        <p:tgtEl>
                                          <p:spTgt spid="43"/>
                                        </p:tgtEl>
                                        <p:attrNameLst>
                                          <p:attrName>style.opacity</p:attrName>
                                        </p:attrNameLst>
                                      </p:cBhvr>
                                      <p:to>
                                        <p:strVal val="0.25"/>
                                      </p:to>
                                    </p:set>
                                    <p:animEffect filter="image" prLst="opacity: 0.25">
                                      <p:cBhvr rctx="IE">
                                        <p:cTn id="106" dur="indefinite"/>
                                        <p:tgtEl>
                                          <p:spTgt spid="43"/>
                                        </p:tgtEl>
                                      </p:cBhvr>
                                    </p:animEffect>
                                  </p:childTnLst>
                                </p:cTn>
                              </p:par>
                              <p:par>
                                <p:cTn id="107" presetID="9" presetClass="emph" presetSubtype="0" grpId="1" nodeType="withEffect">
                                  <p:stCondLst>
                                    <p:cond delay="0"/>
                                  </p:stCondLst>
                                  <p:childTnLst>
                                    <p:set>
                                      <p:cBhvr>
                                        <p:cTn id="108" dur="indefinite"/>
                                        <p:tgtEl>
                                          <p:spTgt spid="44"/>
                                        </p:tgtEl>
                                        <p:attrNameLst>
                                          <p:attrName>style.opacity</p:attrName>
                                        </p:attrNameLst>
                                      </p:cBhvr>
                                      <p:to>
                                        <p:strVal val="0.25"/>
                                      </p:to>
                                    </p:set>
                                    <p:animEffect filter="image" prLst="opacity: 0.25">
                                      <p:cBhvr rctx="IE">
                                        <p:cTn id="109" dur="indefinite"/>
                                        <p:tgtEl>
                                          <p:spTgt spid="44"/>
                                        </p:tgtEl>
                                      </p:cBhvr>
                                    </p:animEffect>
                                  </p:childTnLst>
                                </p:cTn>
                              </p:par>
                              <p:par>
                                <p:cTn id="110" presetID="9" presetClass="emph" presetSubtype="0" nodeType="withEffect">
                                  <p:stCondLst>
                                    <p:cond delay="0"/>
                                  </p:stCondLst>
                                  <p:childTnLst>
                                    <p:set>
                                      <p:cBhvr>
                                        <p:cTn id="111" dur="indefinite"/>
                                        <p:tgtEl>
                                          <p:spTgt spid="45"/>
                                        </p:tgtEl>
                                        <p:attrNameLst>
                                          <p:attrName>style.opacity</p:attrName>
                                        </p:attrNameLst>
                                      </p:cBhvr>
                                      <p:to>
                                        <p:strVal val="0.25"/>
                                      </p:to>
                                    </p:set>
                                    <p:animEffect filter="image" prLst="opacity: 0.25">
                                      <p:cBhvr rctx="IE">
                                        <p:cTn id="112" dur="indefinite"/>
                                        <p:tgtEl>
                                          <p:spTgt spid="45"/>
                                        </p:tgtEl>
                                      </p:cBhvr>
                                    </p:animEffect>
                                  </p:childTnLst>
                                </p:cTn>
                              </p:par>
                              <p:par>
                                <p:cTn id="113" presetID="9" presetClass="emph" presetSubtype="0" nodeType="withEffect">
                                  <p:stCondLst>
                                    <p:cond delay="0"/>
                                  </p:stCondLst>
                                  <p:childTnLst>
                                    <p:set>
                                      <p:cBhvr>
                                        <p:cTn id="114" dur="indefinite"/>
                                        <p:tgtEl>
                                          <p:spTgt spid="50"/>
                                        </p:tgtEl>
                                        <p:attrNameLst>
                                          <p:attrName>style.opacity</p:attrName>
                                        </p:attrNameLst>
                                      </p:cBhvr>
                                      <p:to>
                                        <p:strVal val="0.25"/>
                                      </p:to>
                                    </p:set>
                                    <p:animEffect filter="image" prLst="opacity: 0.25">
                                      <p:cBhvr rctx="IE">
                                        <p:cTn id="115" dur="indefinite"/>
                                        <p:tgtEl>
                                          <p:spTgt spid="50"/>
                                        </p:tgtEl>
                                      </p:cBhvr>
                                    </p:animEffect>
                                  </p:childTnLst>
                                </p:cTn>
                              </p:par>
                              <p:par>
                                <p:cTn id="116" presetID="9" presetClass="emph" presetSubtype="0" grpId="0" nodeType="withEffect">
                                  <p:stCondLst>
                                    <p:cond delay="0"/>
                                  </p:stCondLst>
                                  <p:childTnLst>
                                    <p:set>
                                      <p:cBhvr>
                                        <p:cTn id="117" dur="indefinite"/>
                                        <p:tgtEl>
                                          <p:spTgt spid="19"/>
                                        </p:tgtEl>
                                        <p:attrNameLst>
                                          <p:attrName>style.opacity</p:attrName>
                                        </p:attrNameLst>
                                      </p:cBhvr>
                                      <p:to>
                                        <p:strVal val="0.25"/>
                                      </p:to>
                                    </p:set>
                                    <p:animEffect filter="image" prLst="opacity: 0.25">
                                      <p:cBhvr rctx="IE">
                                        <p:cTn id="118" dur="indefinite"/>
                                        <p:tgtEl>
                                          <p:spTgt spid="19"/>
                                        </p:tgtEl>
                                      </p:cBhvr>
                                    </p:animEffect>
                                  </p:childTnLst>
                                </p:cTn>
                              </p:par>
                              <p:par>
                                <p:cTn id="119" presetID="9" presetClass="emph" presetSubtype="0" grpId="0" nodeType="withEffect">
                                  <p:stCondLst>
                                    <p:cond delay="0"/>
                                  </p:stCondLst>
                                  <p:childTnLst>
                                    <p:set>
                                      <p:cBhvr>
                                        <p:cTn id="120" dur="indefinite"/>
                                        <p:tgtEl>
                                          <p:spTgt spid="20"/>
                                        </p:tgtEl>
                                        <p:attrNameLst>
                                          <p:attrName>style.opacity</p:attrName>
                                        </p:attrNameLst>
                                      </p:cBhvr>
                                      <p:to>
                                        <p:strVal val="0.25"/>
                                      </p:to>
                                    </p:set>
                                    <p:animEffect filter="image" prLst="opacity: 0.25">
                                      <p:cBhvr rctx="IE">
                                        <p:cTn id="121" dur="indefinite"/>
                                        <p:tgtEl>
                                          <p:spTgt spid="20"/>
                                        </p:tgtEl>
                                      </p:cBhvr>
                                    </p:animEffect>
                                  </p:childTnLst>
                                </p:cTn>
                              </p:par>
                              <p:par>
                                <p:cTn id="122" presetID="9" presetClass="emph" presetSubtype="0" grpId="0" nodeType="withEffect">
                                  <p:stCondLst>
                                    <p:cond delay="0"/>
                                  </p:stCondLst>
                                  <p:childTnLst>
                                    <p:set>
                                      <p:cBhvr>
                                        <p:cTn id="123" dur="indefinite"/>
                                        <p:tgtEl>
                                          <p:spTgt spid="22"/>
                                        </p:tgtEl>
                                        <p:attrNameLst>
                                          <p:attrName>style.opacity</p:attrName>
                                        </p:attrNameLst>
                                      </p:cBhvr>
                                      <p:to>
                                        <p:strVal val="0.25"/>
                                      </p:to>
                                    </p:set>
                                    <p:animEffect filter="image" prLst="opacity: 0.25">
                                      <p:cBhvr rctx="IE">
                                        <p:cTn id="124" dur="indefinite"/>
                                        <p:tgtEl>
                                          <p:spTgt spid="22"/>
                                        </p:tgtEl>
                                      </p:cBhvr>
                                    </p:animEffect>
                                  </p:childTnLst>
                                </p:cTn>
                              </p:par>
                              <p:par>
                                <p:cTn id="125" presetID="9" presetClass="emph" presetSubtype="0" grpId="0" nodeType="withEffect">
                                  <p:stCondLst>
                                    <p:cond delay="0"/>
                                  </p:stCondLst>
                                  <p:childTnLst>
                                    <p:set>
                                      <p:cBhvr>
                                        <p:cTn id="126" dur="indefinite"/>
                                        <p:tgtEl>
                                          <p:spTgt spid="23"/>
                                        </p:tgtEl>
                                        <p:attrNameLst>
                                          <p:attrName>style.opacity</p:attrName>
                                        </p:attrNameLst>
                                      </p:cBhvr>
                                      <p:to>
                                        <p:strVal val="0.25"/>
                                      </p:to>
                                    </p:set>
                                    <p:animEffect filter="image" prLst="opacity: 0.25">
                                      <p:cBhvr rctx="IE">
                                        <p:cTn id="127" dur="indefinite"/>
                                        <p:tgtEl>
                                          <p:spTgt spid="23"/>
                                        </p:tgtEl>
                                      </p:cBhvr>
                                    </p:animEffect>
                                  </p:childTnLst>
                                </p:cTn>
                              </p:par>
                              <p:par>
                                <p:cTn id="128" presetID="9" presetClass="emph" presetSubtype="0" grpId="1" nodeType="withEffect">
                                  <p:stCondLst>
                                    <p:cond delay="0"/>
                                  </p:stCondLst>
                                  <p:childTnLst>
                                    <p:set>
                                      <p:cBhvr>
                                        <p:cTn id="129" dur="indefinite"/>
                                        <p:tgtEl>
                                          <p:spTgt spid="24"/>
                                        </p:tgtEl>
                                        <p:attrNameLst>
                                          <p:attrName>style.opacity</p:attrName>
                                        </p:attrNameLst>
                                      </p:cBhvr>
                                      <p:to>
                                        <p:strVal val="0.25"/>
                                      </p:to>
                                    </p:set>
                                    <p:animEffect filter="image" prLst="opacity: 0.25">
                                      <p:cBhvr rctx="IE">
                                        <p:cTn id="130" dur="indefinite"/>
                                        <p:tgtEl>
                                          <p:spTgt spid="24"/>
                                        </p:tgtEl>
                                      </p:cBhvr>
                                    </p:animEffect>
                                  </p:childTnLst>
                                </p:cTn>
                              </p:par>
                              <p:par>
                                <p:cTn id="131" presetID="9" presetClass="emph" presetSubtype="0" grpId="0" nodeType="withEffect">
                                  <p:stCondLst>
                                    <p:cond delay="0"/>
                                  </p:stCondLst>
                                  <p:childTnLst>
                                    <p:set>
                                      <p:cBhvr>
                                        <p:cTn id="132" dur="indefinite"/>
                                        <p:tgtEl>
                                          <p:spTgt spid="25"/>
                                        </p:tgtEl>
                                        <p:attrNameLst>
                                          <p:attrName>style.opacity</p:attrName>
                                        </p:attrNameLst>
                                      </p:cBhvr>
                                      <p:to>
                                        <p:strVal val="0.25"/>
                                      </p:to>
                                    </p:set>
                                    <p:animEffect filter="image" prLst="opacity: 0.25">
                                      <p:cBhvr rctx="IE">
                                        <p:cTn id="133" dur="indefinite"/>
                                        <p:tgtEl>
                                          <p:spTgt spid="25"/>
                                        </p:tgtEl>
                                      </p:cBhvr>
                                    </p:animEffect>
                                  </p:childTnLst>
                                </p:cTn>
                              </p:par>
                              <p:par>
                                <p:cTn id="134" presetID="9" presetClass="emph" presetSubtype="0" grpId="1" nodeType="withEffect">
                                  <p:stCondLst>
                                    <p:cond delay="0"/>
                                  </p:stCondLst>
                                  <p:childTnLst>
                                    <p:set>
                                      <p:cBhvr>
                                        <p:cTn id="135" dur="indefinite"/>
                                        <p:tgtEl>
                                          <p:spTgt spid="26"/>
                                        </p:tgtEl>
                                        <p:attrNameLst>
                                          <p:attrName>style.opacity</p:attrName>
                                        </p:attrNameLst>
                                      </p:cBhvr>
                                      <p:to>
                                        <p:strVal val="0.25"/>
                                      </p:to>
                                    </p:set>
                                    <p:animEffect filter="image" prLst="opacity: 0.25">
                                      <p:cBhvr rctx="IE">
                                        <p:cTn id="136" dur="indefinite"/>
                                        <p:tgtEl>
                                          <p:spTgt spid="26"/>
                                        </p:tgtEl>
                                      </p:cBhvr>
                                    </p:animEffect>
                                  </p:childTnLst>
                                </p:cTn>
                              </p:par>
                              <p:par>
                                <p:cTn id="137" presetID="9" presetClass="emph" presetSubtype="0" grpId="1" nodeType="withEffect">
                                  <p:stCondLst>
                                    <p:cond delay="0"/>
                                  </p:stCondLst>
                                  <p:childTnLst>
                                    <p:set>
                                      <p:cBhvr>
                                        <p:cTn id="138" dur="indefinite"/>
                                        <p:tgtEl>
                                          <p:spTgt spid="27"/>
                                        </p:tgtEl>
                                        <p:attrNameLst>
                                          <p:attrName>style.opacity</p:attrName>
                                        </p:attrNameLst>
                                      </p:cBhvr>
                                      <p:to>
                                        <p:strVal val="0.25"/>
                                      </p:to>
                                    </p:set>
                                    <p:animEffect filter="image" prLst="opacity: 0.25">
                                      <p:cBhvr rctx="IE">
                                        <p:cTn id="139" dur="indefinite"/>
                                        <p:tgtEl>
                                          <p:spTgt spid="27"/>
                                        </p:tgtEl>
                                      </p:cBhvr>
                                    </p:animEffect>
                                  </p:childTnLst>
                                </p:cTn>
                              </p:par>
                              <p:par>
                                <p:cTn id="140" presetID="9" presetClass="emph" presetSubtype="0" grpId="0" nodeType="withEffect">
                                  <p:stCondLst>
                                    <p:cond delay="0"/>
                                  </p:stCondLst>
                                  <p:childTnLst>
                                    <p:set>
                                      <p:cBhvr>
                                        <p:cTn id="141" dur="indefinite"/>
                                        <p:tgtEl>
                                          <p:spTgt spid="29"/>
                                        </p:tgtEl>
                                        <p:attrNameLst>
                                          <p:attrName>style.opacity</p:attrName>
                                        </p:attrNameLst>
                                      </p:cBhvr>
                                      <p:to>
                                        <p:strVal val="0.25"/>
                                      </p:to>
                                    </p:set>
                                    <p:animEffect filter="image" prLst="opacity: 0.25">
                                      <p:cBhvr rctx="IE">
                                        <p:cTn id="142" dur="indefinite"/>
                                        <p:tgtEl>
                                          <p:spTgt spid="29"/>
                                        </p:tgtEl>
                                      </p:cBhvr>
                                    </p:animEffect>
                                  </p:childTnLst>
                                </p:cTn>
                              </p:par>
                              <p:par>
                                <p:cTn id="143" presetID="1" presetClass="entr" presetSubtype="0" fill="hold" nodeType="withEffect">
                                  <p:stCondLst>
                                    <p:cond delay="0"/>
                                  </p:stCondLst>
                                  <p:childTnLst>
                                    <p:set>
                                      <p:cBhvr>
                                        <p:cTn id="144" dur="1" fill="hold">
                                          <p:stCondLst>
                                            <p:cond delay="0"/>
                                          </p:stCondLst>
                                        </p:cTn>
                                        <p:tgtEl>
                                          <p:spTgt spid="85"/>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66"/>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67"/>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68"/>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69"/>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7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71"/>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72"/>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73"/>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74"/>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75"/>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76"/>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77"/>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78"/>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79"/>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81"/>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83"/>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87"/>
                                        </p:tgtEl>
                                        <p:attrNameLst>
                                          <p:attrName>style.visibility</p:attrName>
                                        </p:attrNameLst>
                                      </p:cBhvr>
                                      <p:to>
                                        <p:strVal val="visible"/>
                                      </p:to>
                                    </p:set>
                                  </p:childTnLst>
                                </p:cTn>
                              </p:par>
                              <p:par>
                                <p:cTn id="181" presetID="1" presetClass="exit" presetSubtype="0" fill="hold" nodeType="withEffect">
                                  <p:stCondLst>
                                    <p:cond delay="0"/>
                                  </p:stCondLst>
                                  <p:childTnLst>
                                    <p:set>
                                      <p:cBhvr>
                                        <p:cTn id="182" dur="1" fill="hold">
                                          <p:stCondLst>
                                            <p:cond delay="0"/>
                                          </p:stCondLst>
                                        </p:cTn>
                                        <p:tgtEl>
                                          <p:spTgt spid="85"/>
                                        </p:tgtEl>
                                        <p:attrNameLst>
                                          <p:attrName>style.visibility</p:attrName>
                                        </p:attrNameLst>
                                      </p:cBhvr>
                                      <p:to>
                                        <p:strVal val="hidden"/>
                                      </p:to>
                                    </p:set>
                                  </p:childTnLst>
                                </p:cTn>
                              </p:par>
                              <p:par>
                                <p:cTn id="183" presetID="9" presetClass="emph" presetSubtype="0" grpId="1" nodeType="withEffect">
                                  <p:stCondLst>
                                    <p:cond delay="0"/>
                                  </p:stCondLst>
                                  <p:childTnLst>
                                    <p:set>
                                      <p:cBhvr>
                                        <p:cTn id="184" dur="indefinite"/>
                                        <p:tgtEl>
                                          <p:spTgt spid="66"/>
                                        </p:tgtEl>
                                        <p:attrNameLst>
                                          <p:attrName>style.opacity</p:attrName>
                                        </p:attrNameLst>
                                      </p:cBhvr>
                                      <p:to>
                                        <p:strVal val="0.25"/>
                                      </p:to>
                                    </p:set>
                                    <p:animEffect filter="image" prLst="opacity: 0.25">
                                      <p:cBhvr rctx="IE">
                                        <p:cTn id="185" dur="indefinite"/>
                                        <p:tgtEl>
                                          <p:spTgt spid="66"/>
                                        </p:tgtEl>
                                      </p:cBhvr>
                                    </p:animEffect>
                                  </p:childTnLst>
                                </p:cTn>
                              </p:par>
                              <p:par>
                                <p:cTn id="186" presetID="9" presetClass="emph" presetSubtype="0" grpId="1" nodeType="withEffect">
                                  <p:stCondLst>
                                    <p:cond delay="0"/>
                                  </p:stCondLst>
                                  <p:childTnLst>
                                    <p:set>
                                      <p:cBhvr>
                                        <p:cTn id="187" dur="indefinite"/>
                                        <p:tgtEl>
                                          <p:spTgt spid="67"/>
                                        </p:tgtEl>
                                        <p:attrNameLst>
                                          <p:attrName>style.opacity</p:attrName>
                                        </p:attrNameLst>
                                      </p:cBhvr>
                                      <p:to>
                                        <p:strVal val="0.25"/>
                                      </p:to>
                                    </p:set>
                                    <p:animEffect filter="image" prLst="opacity: 0.25">
                                      <p:cBhvr rctx="IE">
                                        <p:cTn id="188" dur="indefinite"/>
                                        <p:tgtEl>
                                          <p:spTgt spid="67"/>
                                        </p:tgtEl>
                                      </p:cBhvr>
                                    </p:animEffect>
                                  </p:childTnLst>
                                </p:cTn>
                              </p:par>
                              <p:par>
                                <p:cTn id="189" presetID="9" presetClass="emph" presetSubtype="0" grpId="1" nodeType="withEffect">
                                  <p:stCondLst>
                                    <p:cond delay="0"/>
                                  </p:stCondLst>
                                  <p:childTnLst>
                                    <p:set>
                                      <p:cBhvr>
                                        <p:cTn id="190" dur="indefinite"/>
                                        <p:tgtEl>
                                          <p:spTgt spid="68"/>
                                        </p:tgtEl>
                                        <p:attrNameLst>
                                          <p:attrName>style.opacity</p:attrName>
                                        </p:attrNameLst>
                                      </p:cBhvr>
                                      <p:to>
                                        <p:strVal val="0.25"/>
                                      </p:to>
                                    </p:set>
                                    <p:animEffect filter="image" prLst="opacity: 0.25">
                                      <p:cBhvr rctx="IE">
                                        <p:cTn id="191" dur="indefinite"/>
                                        <p:tgtEl>
                                          <p:spTgt spid="68"/>
                                        </p:tgtEl>
                                      </p:cBhvr>
                                    </p:animEffect>
                                  </p:childTnLst>
                                </p:cTn>
                              </p:par>
                              <p:par>
                                <p:cTn id="192" presetID="9" presetClass="emph" presetSubtype="0" grpId="1" nodeType="withEffect">
                                  <p:stCondLst>
                                    <p:cond delay="0"/>
                                  </p:stCondLst>
                                  <p:childTnLst>
                                    <p:set>
                                      <p:cBhvr>
                                        <p:cTn id="193" dur="indefinite"/>
                                        <p:tgtEl>
                                          <p:spTgt spid="69"/>
                                        </p:tgtEl>
                                        <p:attrNameLst>
                                          <p:attrName>style.opacity</p:attrName>
                                        </p:attrNameLst>
                                      </p:cBhvr>
                                      <p:to>
                                        <p:strVal val="0.25"/>
                                      </p:to>
                                    </p:set>
                                    <p:animEffect filter="image" prLst="opacity: 0.25">
                                      <p:cBhvr rctx="IE">
                                        <p:cTn id="194" dur="indefinite"/>
                                        <p:tgtEl>
                                          <p:spTgt spid="69"/>
                                        </p:tgtEl>
                                      </p:cBhvr>
                                    </p:animEffect>
                                  </p:childTnLst>
                                </p:cTn>
                              </p:par>
                              <p:par>
                                <p:cTn id="195" presetID="9" presetClass="emph" presetSubtype="0" grpId="1" nodeType="withEffect">
                                  <p:stCondLst>
                                    <p:cond delay="0"/>
                                  </p:stCondLst>
                                  <p:childTnLst>
                                    <p:set>
                                      <p:cBhvr>
                                        <p:cTn id="196" dur="indefinite"/>
                                        <p:tgtEl>
                                          <p:spTgt spid="70"/>
                                        </p:tgtEl>
                                        <p:attrNameLst>
                                          <p:attrName>style.opacity</p:attrName>
                                        </p:attrNameLst>
                                      </p:cBhvr>
                                      <p:to>
                                        <p:strVal val="0.25"/>
                                      </p:to>
                                    </p:set>
                                    <p:animEffect filter="image" prLst="opacity: 0.25">
                                      <p:cBhvr rctx="IE">
                                        <p:cTn id="197" dur="indefinite"/>
                                        <p:tgtEl>
                                          <p:spTgt spid="70"/>
                                        </p:tgtEl>
                                      </p:cBhvr>
                                    </p:animEffect>
                                  </p:childTnLst>
                                </p:cTn>
                              </p:par>
                              <p:par>
                                <p:cTn id="198" presetID="9" presetClass="emph" presetSubtype="0" grpId="1" nodeType="withEffect">
                                  <p:stCondLst>
                                    <p:cond delay="0"/>
                                  </p:stCondLst>
                                  <p:childTnLst>
                                    <p:set>
                                      <p:cBhvr>
                                        <p:cTn id="199" dur="indefinite"/>
                                        <p:tgtEl>
                                          <p:spTgt spid="71"/>
                                        </p:tgtEl>
                                        <p:attrNameLst>
                                          <p:attrName>style.opacity</p:attrName>
                                        </p:attrNameLst>
                                      </p:cBhvr>
                                      <p:to>
                                        <p:strVal val="0.25"/>
                                      </p:to>
                                    </p:set>
                                    <p:animEffect filter="image" prLst="opacity: 0.25">
                                      <p:cBhvr rctx="IE">
                                        <p:cTn id="200" dur="indefinite"/>
                                        <p:tgtEl>
                                          <p:spTgt spid="71"/>
                                        </p:tgtEl>
                                      </p:cBhvr>
                                    </p:animEffect>
                                  </p:childTnLst>
                                </p:cTn>
                              </p:par>
                              <p:par>
                                <p:cTn id="201" presetID="9" presetClass="emph" presetSubtype="0" grpId="1" nodeType="withEffect">
                                  <p:stCondLst>
                                    <p:cond delay="0"/>
                                  </p:stCondLst>
                                  <p:childTnLst>
                                    <p:set>
                                      <p:cBhvr>
                                        <p:cTn id="202" dur="indefinite"/>
                                        <p:tgtEl>
                                          <p:spTgt spid="72"/>
                                        </p:tgtEl>
                                        <p:attrNameLst>
                                          <p:attrName>style.opacity</p:attrName>
                                        </p:attrNameLst>
                                      </p:cBhvr>
                                      <p:to>
                                        <p:strVal val="0.25"/>
                                      </p:to>
                                    </p:set>
                                    <p:animEffect filter="image" prLst="opacity: 0.25">
                                      <p:cBhvr rctx="IE">
                                        <p:cTn id="203" dur="indefinite"/>
                                        <p:tgtEl>
                                          <p:spTgt spid="72"/>
                                        </p:tgtEl>
                                      </p:cBhvr>
                                    </p:animEffect>
                                  </p:childTnLst>
                                </p:cTn>
                              </p:par>
                              <p:par>
                                <p:cTn id="204" presetID="9" presetClass="emph" presetSubtype="0" grpId="1" nodeType="withEffect">
                                  <p:stCondLst>
                                    <p:cond delay="0"/>
                                  </p:stCondLst>
                                  <p:childTnLst>
                                    <p:set>
                                      <p:cBhvr>
                                        <p:cTn id="205" dur="indefinite"/>
                                        <p:tgtEl>
                                          <p:spTgt spid="73"/>
                                        </p:tgtEl>
                                        <p:attrNameLst>
                                          <p:attrName>style.opacity</p:attrName>
                                        </p:attrNameLst>
                                      </p:cBhvr>
                                      <p:to>
                                        <p:strVal val="0.25"/>
                                      </p:to>
                                    </p:set>
                                    <p:animEffect filter="image" prLst="opacity: 0.25">
                                      <p:cBhvr rctx="IE">
                                        <p:cTn id="206" dur="indefinite"/>
                                        <p:tgtEl>
                                          <p:spTgt spid="73"/>
                                        </p:tgtEl>
                                      </p:cBhvr>
                                    </p:animEffect>
                                  </p:childTnLst>
                                </p:cTn>
                              </p:par>
                              <p:par>
                                <p:cTn id="207" presetID="9" presetClass="emph" presetSubtype="0" grpId="1" nodeType="withEffect">
                                  <p:stCondLst>
                                    <p:cond delay="0"/>
                                  </p:stCondLst>
                                  <p:childTnLst>
                                    <p:set>
                                      <p:cBhvr>
                                        <p:cTn id="208" dur="indefinite"/>
                                        <p:tgtEl>
                                          <p:spTgt spid="74"/>
                                        </p:tgtEl>
                                        <p:attrNameLst>
                                          <p:attrName>style.opacity</p:attrName>
                                        </p:attrNameLst>
                                      </p:cBhvr>
                                      <p:to>
                                        <p:strVal val="0.25"/>
                                      </p:to>
                                    </p:set>
                                    <p:animEffect filter="image" prLst="opacity: 0.25">
                                      <p:cBhvr rctx="IE">
                                        <p:cTn id="209" dur="indefinite"/>
                                        <p:tgtEl>
                                          <p:spTgt spid="74"/>
                                        </p:tgtEl>
                                      </p:cBhvr>
                                    </p:animEffect>
                                  </p:childTnLst>
                                </p:cTn>
                              </p:par>
                              <p:par>
                                <p:cTn id="210" presetID="1" presetClass="entr" presetSubtype="0" fill="hold" nodeType="withEffect">
                                  <p:stCondLst>
                                    <p:cond delay="0"/>
                                  </p:stCondLst>
                                  <p:childTnLst>
                                    <p:set>
                                      <p:cBhvr>
                                        <p:cTn id="211" dur="1" fill="hold">
                                          <p:stCondLst>
                                            <p:cond delay="0"/>
                                          </p:stCondLst>
                                        </p:cTn>
                                        <p:tgtEl>
                                          <p:spTgt spid="100"/>
                                        </p:tgtEl>
                                        <p:attrNameLst>
                                          <p:attrName>style.visibility</p:attrName>
                                        </p:attrNameLst>
                                      </p:cBhvr>
                                      <p:to>
                                        <p:strVal val="visible"/>
                                      </p:to>
                                    </p:set>
                                  </p:childTnLst>
                                </p:cTn>
                              </p:par>
                              <p:par>
                                <p:cTn id="212" presetID="1" presetClass="entr" presetSubtype="0" fill="hold" grpId="0" nodeType="withEffect">
                                  <p:stCondLst>
                                    <p:cond delay="0"/>
                                  </p:stCondLst>
                                  <p:childTnLst>
                                    <p:set>
                                      <p:cBhvr>
                                        <p:cTn id="213"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3" grpId="0" animBg="1"/>
      <p:bldP spid="24" grpId="0" animBg="1"/>
      <p:bldP spid="24" grpId="1" animBg="1"/>
      <p:bldP spid="25" grpId="0"/>
      <p:bldP spid="26" grpId="0" animBg="1"/>
      <p:bldP spid="26" grpId="1" animBg="1"/>
      <p:bldP spid="27" grpId="0"/>
      <p:bldP spid="27" grpId="1"/>
      <p:bldP spid="29" grpId="0"/>
      <p:bldP spid="30" grpId="0" animBg="1"/>
      <p:bldP spid="30" grpId="1" animBg="1"/>
      <p:bldP spid="4" grpId="0"/>
      <p:bldP spid="4" grpId="1"/>
      <p:bldP spid="33" grpId="0" animBg="1"/>
      <p:bldP spid="33" grpId="1" animBg="1"/>
      <p:bldP spid="34" grpId="0" animBg="1"/>
      <p:bldP spid="36" grpId="0" animBg="1"/>
      <p:bldP spid="36" grpId="1" animBg="1"/>
      <p:bldP spid="37" grpId="0"/>
      <p:bldP spid="37" grpId="1"/>
      <p:bldP spid="44" grpId="0" animBg="1"/>
      <p:bldP spid="44" grpId="1" animBg="1"/>
      <p:bldP spid="53" grpId="0" animBg="1"/>
      <p:bldP spid="54" grpId="0"/>
      <p:bldP spid="61" grpId="0"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p:bldP spid="71" grpId="1"/>
      <p:bldP spid="72" grpId="0" animBg="1"/>
      <p:bldP spid="72" grpId="1" animBg="1"/>
      <p:bldP spid="73" grpId="0"/>
      <p:bldP spid="73" grpId="1"/>
      <p:bldP spid="74" grpId="0"/>
      <p:bldP spid="74" grpId="1"/>
      <p:bldP spid="75" grpId="0" animBg="1"/>
      <p:bldP spid="76" grpId="0" animBg="1"/>
      <p:bldP spid="77" grpId="0" animBg="1"/>
      <p:bldP spid="78" grpId="0" animBg="1"/>
      <p:bldP spid="79" grpId="0" animBg="1"/>
      <p:bldP spid="81" grpId="0" animBg="1"/>
      <p:bldP spid="83" grpId="0"/>
      <p:bldP spid="101"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44</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rPr>
              <a:t>Evaluation: Recovery</a:t>
            </a:r>
          </a:p>
        </p:txBody>
      </p:sp>
      <p:graphicFrame>
        <p:nvGraphicFramePr>
          <p:cNvPr id="6" name="Chart 5">
            <a:extLst>
              <a:ext uri="{FF2B5EF4-FFF2-40B4-BE49-F238E27FC236}">
                <a16:creationId xmlns:a16="http://schemas.microsoft.com/office/drawing/2014/main" id="{79B6E272-54EB-E740-8D84-1D9540A40FB0}"/>
              </a:ext>
            </a:extLst>
          </p:cNvPr>
          <p:cNvGraphicFramePr>
            <a:graphicFrameLocks/>
          </p:cNvGraphicFramePr>
          <p:nvPr/>
        </p:nvGraphicFramePr>
        <p:xfrm>
          <a:off x="232417" y="851120"/>
          <a:ext cx="11714743" cy="5138132"/>
        </p:xfrm>
        <a:graphic>
          <a:graphicData uri="http://schemas.openxmlformats.org/drawingml/2006/chart">
            <c:chart xmlns:c="http://schemas.openxmlformats.org/drawingml/2006/chart" xmlns:r="http://schemas.openxmlformats.org/officeDocument/2006/relationships" r:id="rId3"/>
          </a:graphicData>
        </a:graphic>
      </p:graphicFrame>
      <p:sp>
        <p:nvSpPr>
          <p:cNvPr id="7" name="Rounded Rectangle 16">
            <a:extLst>
              <a:ext uri="{FF2B5EF4-FFF2-40B4-BE49-F238E27FC236}">
                <a16:creationId xmlns:a16="http://schemas.microsoft.com/office/drawing/2014/main" id="{72BB2F49-44A3-4A4C-92AB-266C3678D30A}"/>
              </a:ext>
            </a:extLst>
          </p:cNvPr>
          <p:cNvSpPr/>
          <p:nvPr/>
        </p:nvSpPr>
        <p:spPr>
          <a:xfrm>
            <a:off x="244840" y="5536015"/>
            <a:ext cx="11714743" cy="86822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prstClr val="white"/>
                </a:solidFill>
                <a:effectLst/>
                <a:uLnTx/>
                <a:uFillTx/>
                <a:latin typeface="Georgia" panose="02040502050405020303" pitchFamily="18" charset="0"/>
              </a:rPr>
              <a:t>LocalSSD</a:t>
            </a:r>
            <a:r>
              <a:rPr lang="en-US" sz="3600" dirty="0">
                <a:solidFill>
                  <a:prstClr val="white"/>
                </a:solidFill>
                <a:latin typeface="Georgia" panose="02040502050405020303" pitchFamily="18" charset="0"/>
              </a:rPr>
              <a:t>+Compression takes 12.4% more time!</a:t>
            </a:r>
            <a:endParaRPr kumimoji="0" lang="en-US" sz="36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8" name="Rounded Rectangle 16">
            <a:extLst>
              <a:ext uri="{FF2B5EF4-FFF2-40B4-BE49-F238E27FC236}">
                <a16:creationId xmlns:a16="http://schemas.microsoft.com/office/drawing/2014/main" id="{226A6151-D3F3-4341-9C85-88B4693AB68B}"/>
              </a:ext>
            </a:extLst>
          </p:cNvPr>
          <p:cNvSpPr/>
          <p:nvPr/>
        </p:nvSpPr>
        <p:spPr>
          <a:xfrm>
            <a:off x="232417" y="5529483"/>
            <a:ext cx="11714743" cy="86822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Georgia" panose="02040502050405020303" pitchFamily="18" charset="0"/>
              </a:rPr>
              <a:t>RSSD is 4.2x faster on average!</a:t>
            </a:r>
          </a:p>
        </p:txBody>
      </p:sp>
      <p:sp>
        <p:nvSpPr>
          <p:cNvPr id="9" name="TextBox 8">
            <a:extLst>
              <a:ext uri="{FF2B5EF4-FFF2-40B4-BE49-F238E27FC236}">
                <a16:creationId xmlns:a16="http://schemas.microsoft.com/office/drawing/2014/main" id="{CBD93928-0A49-E143-806F-E91DBA06FD4C}"/>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Tree>
    <p:extLst>
      <p:ext uri="{BB962C8B-B14F-4D97-AF65-F5344CB8AC3E}">
        <p14:creationId xmlns:p14="http://schemas.microsoft.com/office/powerpoint/2010/main" val="273014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6">
                                            <p:graphicEl>
                                              <a:chart seriesIdx="2" categoryIdx="-4" bldStep="series"/>
                                            </p:graphicEl>
                                          </p:spTgt>
                                        </p:tgtEl>
                                        <p:attrNameLst>
                                          <p:attrName>style.opacity</p:attrName>
                                        </p:attrNameLst>
                                      </p:cBhvr>
                                      <p:to>
                                        <p:strVal val="0.25"/>
                                      </p:to>
                                    </p:set>
                                    <p:animEffect filter="image" prLst="opacity: 0.25">
                                      <p:cBhvr rctx="IE">
                                        <p:cTn id="7" dur="indefinite"/>
                                        <p:tgtEl>
                                          <p:spTgt spid="6">
                                            <p:graphicEl>
                                              <a:chart seriesIdx="2" categoryIdx="-4" bldStep="series"/>
                                            </p:graphic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mph" presetSubtype="0" grpId="1" nodeType="clickEffect">
                                  <p:stCondLst>
                                    <p:cond delay="0"/>
                                  </p:stCondLst>
                                  <p:childTnLst>
                                    <p:set>
                                      <p:cBhvr>
                                        <p:cTn id="13" dur="indefinite"/>
                                        <p:tgtEl>
                                          <p:spTgt spid="6">
                                            <p:graphicEl>
                                              <a:chart seriesIdx="1" categoryIdx="-4" bldStep="series"/>
                                            </p:graphicEl>
                                          </p:spTgt>
                                        </p:tgtEl>
                                        <p:attrNameLst>
                                          <p:attrName>style.opacity</p:attrName>
                                        </p:attrNameLst>
                                      </p:cBhvr>
                                      <p:to>
                                        <p:strVal val="0.25"/>
                                      </p:to>
                                    </p:set>
                                    <p:animEffect filter="image" prLst="opacity: 0.25">
                                      <p:cBhvr rctx="IE">
                                        <p:cTn id="14" dur="indefinite"/>
                                        <p:tgtEl>
                                          <p:spTgt spid="6">
                                            <p:graphicEl>
                                              <a:chart seriesIdx="1" categoryIdx="-4" bldStep="series"/>
                                            </p:graphicEl>
                                          </p:spTgt>
                                        </p:tgtEl>
                                      </p:cBhvr>
                                    </p:animEffect>
                                  </p:childTnLst>
                                </p:cTn>
                              </p:par>
                              <p:par>
                                <p:cTn id="15" presetID="9" presetClass="emph" presetSubtype="0" grpId="1" nodeType="withEffect">
                                  <p:stCondLst>
                                    <p:cond delay="0"/>
                                  </p:stCondLst>
                                  <p:childTnLst>
                                    <p:set>
                                      <p:cBhvr>
                                        <p:cTn id="16" dur="indefinite"/>
                                        <p:tgtEl>
                                          <p:spTgt spid="6">
                                            <p:graphicEl>
                                              <a:chart seriesIdx="2" categoryIdx="-4" bldStep="series"/>
                                            </p:graphicEl>
                                          </p:spTgt>
                                        </p:tgtEl>
                                        <p:attrNameLst>
                                          <p:attrName>style.opacity</p:attrName>
                                        </p:attrNameLst>
                                      </p:cBhvr>
                                      <p:to>
                                        <p:strVal val="1"/>
                                      </p:to>
                                    </p:set>
                                    <p:animEffect filter="image" prLst="opacity: 1">
                                      <p:cBhvr rctx="IE">
                                        <p:cTn id="17" dur="indefinite"/>
                                        <p:tgtEl>
                                          <p:spTgt spid="6">
                                            <p:graphicEl>
                                              <a:chart seriesIdx="2" categoryIdx="-4" bldStep="series"/>
                                            </p:graphic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series"/>
        </p:bldSub>
      </p:bldGraphic>
      <p:bldGraphic spid="6" grpId="1" uiExpand="1">
        <p:bldSub>
          <a:bldChart bld="series"/>
        </p:bldSub>
      </p:bldGraphic>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45</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Compressing Stale Data</a:t>
            </a:r>
            <a:endParaRPr lang="en-US" sz="4000" dirty="0">
              <a:solidFill>
                <a:schemeClr val="bg1"/>
              </a:solidFill>
              <a:latin typeface="Georgia"/>
              <a:ea typeface="Helvetica Neue Light"/>
              <a:cs typeface="Helvetica Neue Light"/>
            </a:endParaRPr>
          </a:p>
        </p:txBody>
      </p:sp>
      <p:sp>
        <p:nvSpPr>
          <p:cNvPr id="20" name="TextBox 19">
            <a:extLst>
              <a:ext uri="{FF2B5EF4-FFF2-40B4-BE49-F238E27FC236}">
                <a16:creationId xmlns:a16="http://schemas.microsoft.com/office/drawing/2014/main" id="{4E6D61AE-E581-B049-A797-4E3E6C8C4C23}"/>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
        <p:nvSpPr>
          <p:cNvPr id="29" name="Google Shape;377;p38">
            <a:extLst>
              <a:ext uri="{FF2B5EF4-FFF2-40B4-BE49-F238E27FC236}">
                <a16:creationId xmlns:a16="http://schemas.microsoft.com/office/drawing/2014/main" id="{70285658-A9A4-2D4E-A58D-F78E05F22855}"/>
              </a:ext>
            </a:extLst>
          </p:cNvPr>
          <p:cNvSpPr/>
          <p:nvPr/>
        </p:nvSpPr>
        <p:spPr>
          <a:xfrm>
            <a:off x="809672" y="1432915"/>
            <a:ext cx="2188200" cy="2628600"/>
          </a:xfrm>
          <a:prstGeom prst="snip1Rect">
            <a:avLst>
              <a:gd name="adj" fmla="val 16667"/>
            </a:avLst>
          </a:prstGeom>
          <a:solidFill>
            <a:schemeClr val="accent5">
              <a:lumMod val="60000"/>
              <a:lumOff val="40000"/>
            </a:scheme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latin typeface="Georgia" panose="02040502050405020303" pitchFamily="18" charset="0"/>
              </a:rPr>
              <a:t> Page X’</a:t>
            </a:r>
            <a:endParaRPr sz="4000" dirty="0">
              <a:latin typeface="Georgia" panose="02040502050405020303" pitchFamily="18" charset="0"/>
            </a:endParaRPr>
          </a:p>
        </p:txBody>
      </p:sp>
      <p:sp>
        <p:nvSpPr>
          <p:cNvPr id="33" name="Google Shape;378;p38">
            <a:extLst>
              <a:ext uri="{FF2B5EF4-FFF2-40B4-BE49-F238E27FC236}">
                <a16:creationId xmlns:a16="http://schemas.microsoft.com/office/drawing/2014/main" id="{4C764E6B-556F-7047-8C6C-BDD466ABAA60}"/>
              </a:ext>
            </a:extLst>
          </p:cNvPr>
          <p:cNvSpPr txBox="1"/>
          <p:nvPr/>
        </p:nvSpPr>
        <p:spPr>
          <a:xfrm>
            <a:off x="532622" y="4175265"/>
            <a:ext cx="2742300" cy="6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Georgia" panose="02040502050405020303" pitchFamily="18" charset="0"/>
              </a:rPr>
              <a:t>Reference Flash Page</a:t>
            </a:r>
            <a:endParaRPr sz="2400" dirty="0">
              <a:latin typeface="Georgia" panose="02040502050405020303" pitchFamily="18" charset="0"/>
            </a:endParaRPr>
          </a:p>
        </p:txBody>
      </p:sp>
      <p:sp>
        <p:nvSpPr>
          <p:cNvPr id="35" name="Google Shape;380;p38">
            <a:extLst>
              <a:ext uri="{FF2B5EF4-FFF2-40B4-BE49-F238E27FC236}">
                <a16:creationId xmlns:a16="http://schemas.microsoft.com/office/drawing/2014/main" id="{D970A2FF-9D4F-964B-AAE3-B661714BB30A}"/>
              </a:ext>
            </a:extLst>
          </p:cNvPr>
          <p:cNvSpPr txBox="1"/>
          <p:nvPr/>
        </p:nvSpPr>
        <p:spPr>
          <a:xfrm>
            <a:off x="7997972" y="2328151"/>
            <a:ext cx="1333800" cy="9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t>=</a:t>
            </a:r>
            <a:endParaRPr sz="4800" dirty="0"/>
          </a:p>
        </p:txBody>
      </p:sp>
      <p:sp>
        <p:nvSpPr>
          <p:cNvPr id="39" name="Google Shape;382;p38">
            <a:extLst>
              <a:ext uri="{FF2B5EF4-FFF2-40B4-BE49-F238E27FC236}">
                <a16:creationId xmlns:a16="http://schemas.microsoft.com/office/drawing/2014/main" id="{EBFEBC31-39B1-1943-BB54-1081360B05C5}"/>
              </a:ext>
            </a:extLst>
          </p:cNvPr>
          <p:cNvSpPr/>
          <p:nvPr/>
        </p:nvSpPr>
        <p:spPr>
          <a:xfrm>
            <a:off x="10076475" y="1859065"/>
            <a:ext cx="1466700" cy="1776300"/>
          </a:xfrm>
          <a:prstGeom prst="snip1Rect">
            <a:avLst>
              <a:gd name="adj" fmla="val 16667"/>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400" dirty="0">
                <a:latin typeface="Georgia" panose="02040502050405020303" pitchFamily="18" charset="0"/>
              </a:rPr>
              <a:t>Page X</a:t>
            </a:r>
            <a:endParaRPr sz="3400" dirty="0">
              <a:latin typeface="Georgia" panose="02040502050405020303" pitchFamily="18" charset="0"/>
            </a:endParaRPr>
          </a:p>
          <a:p>
            <a:pPr marL="0" lvl="0" indent="0" algn="ctr" rtl="0">
              <a:spcBef>
                <a:spcPts val="0"/>
              </a:spcBef>
              <a:spcAft>
                <a:spcPts val="0"/>
              </a:spcAft>
              <a:buNone/>
            </a:pPr>
            <a:r>
              <a:rPr lang="en-US" sz="3400" i="1" dirty="0">
                <a:latin typeface="Georgia" panose="02040502050405020303" pitchFamily="18" charset="0"/>
              </a:rPr>
              <a:t>Delta</a:t>
            </a:r>
            <a:endParaRPr sz="3400" i="1" dirty="0">
              <a:latin typeface="Georgia" panose="02040502050405020303" pitchFamily="18" charset="0"/>
            </a:endParaRPr>
          </a:p>
        </p:txBody>
      </p:sp>
      <p:sp>
        <p:nvSpPr>
          <p:cNvPr id="42" name="Google Shape;383;p38">
            <a:extLst>
              <a:ext uri="{FF2B5EF4-FFF2-40B4-BE49-F238E27FC236}">
                <a16:creationId xmlns:a16="http://schemas.microsoft.com/office/drawing/2014/main" id="{29752E58-1F59-C546-B40C-3AE7DA39CFA6}"/>
              </a:ext>
            </a:extLst>
          </p:cNvPr>
          <p:cNvSpPr txBox="1"/>
          <p:nvPr/>
        </p:nvSpPr>
        <p:spPr>
          <a:xfrm>
            <a:off x="8944003" y="4175265"/>
            <a:ext cx="2742300" cy="6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Georgia" panose="02040502050405020303" pitchFamily="18" charset="0"/>
              </a:rPr>
              <a:t>Compressed Delta</a:t>
            </a:r>
            <a:endParaRPr sz="2400" dirty="0">
              <a:latin typeface="Georgia" panose="02040502050405020303" pitchFamily="18" charset="0"/>
            </a:endParaRPr>
          </a:p>
          <a:p>
            <a:pPr marL="0" lvl="0" indent="0" algn="ctr" rtl="0">
              <a:spcBef>
                <a:spcPts val="0"/>
              </a:spcBef>
              <a:spcAft>
                <a:spcPts val="0"/>
              </a:spcAft>
              <a:buNone/>
            </a:pPr>
            <a:r>
              <a:rPr lang="en-US" sz="2400" dirty="0">
                <a:latin typeface="Georgia" panose="02040502050405020303" pitchFamily="18" charset="0"/>
              </a:rPr>
              <a:t>with CR of ~0.2</a:t>
            </a:r>
            <a:endParaRPr sz="2400" dirty="0">
              <a:latin typeface="Georgia" panose="02040502050405020303" pitchFamily="18" charset="0"/>
            </a:endParaRPr>
          </a:p>
        </p:txBody>
      </p:sp>
      <p:sp>
        <p:nvSpPr>
          <p:cNvPr id="44" name="Google Shape;384;p38">
            <a:extLst>
              <a:ext uri="{FF2B5EF4-FFF2-40B4-BE49-F238E27FC236}">
                <a16:creationId xmlns:a16="http://schemas.microsoft.com/office/drawing/2014/main" id="{F51CB8FD-F93F-9D40-A994-C69417335871}"/>
              </a:ext>
            </a:extLst>
          </p:cNvPr>
          <p:cNvSpPr txBox="1"/>
          <p:nvPr/>
        </p:nvSpPr>
        <p:spPr>
          <a:xfrm>
            <a:off x="5195322" y="4158090"/>
            <a:ext cx="2742300" cy="66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Georgia" panose="02040502050405020303" pitchFamily="18" charset="0"/>
              </a:rPr>
              <a:t>Retained Invalid Flash Page</a:t>
            </a:r>
            <a:endParaRPr sz="2400" dirty="0">
              <a:latin typeface="Georgia" panose="02040502050405020303" pitchFamily="18" charset="0"/>
            </a:endParaRPr>
          </a:p>
        </p:txBody>
      </p:sp>
      <p:sp>
        <p:nvSpPr>
          <p:cNvPr id="45" name="Google Shape;385;p38">
            <a:extLst>
              <a:ext uri="{FF2B5EF4-FFF2-40B4-BE49-F238E27FC236}">
                <a16:creationId xmlns:a16="http://schemas.microsoft.com/office/drawing/2014/main" id="{3B76E2F9-352E-4F49-A2CE-B31201E236AB}"/>
              </a:ext>
            </a:extLst>
          </p:cNvPr>
          <p:cNvSpPr/>
          <p:nvPr/>
        </p:nvSpPr>
        <p:spPr>
          <a:xfrm>
            <a:off x="5472372" y="1415740"/>
            <a:ext cx="2188200" cy="2628600"/>
          </a:xfrm>
          <a:prstGeom prst="snip1Rect">
            <a:avLst>
              <a:gd name="adj" fmla="val 16667"/>
            </a:avLst>
          </a:prstGeom>
          <a:solidFill>
            <a:srgbClr val="D9D9D9"/>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latin typeface="Georgia" panose="02040502050405020303" pitchFamily="18" charset="0"/>
              </a:rPr>
              <a:t> Page X</a:t>
            </a:r>
            <a:endParaRPr sz="4000" i="1" dirty="0">
              <a:latin typeface="Georgia" panose="02040502050405020303" pitchFamily="18" charset="0"/>
            </a:endParaRPr>
          </a:p>
        </p:txBody>
      </p:sp>
      <p:pic>
        <p:nvPicPr>
          <p:cNvPr id="47" name="Picture 2" descr="Plus icon - Free download on Iconfinder">
            <a:extLst>
              <a:ext uri="{FF2B5EF4-FFF2-40B4-BE49-F238E27FC236}">
                <a16:creationId xmlns:a16="http://schemas.microsoft.com/office/drawing/2014/main" id="{92F59928-F7C5-0941-B59D-486D34C60C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9692" y="2444851"/>
            <a:ext cx="868220" cy="868220"/>
          </a:xfrm>
          <a:prstGeom prst="rect">
            <a:avLst/>
          </a:prstGeom>
          <a:noFill/>
          <a:extLst>
            <a:ext uri="{909E8E84-426E-40DD-AFC4-6F175D3DCCD1}">
              <a14:hiddenFill xmlns:a14="http://schemas.microsoft.com/office/drawing/2010/main">
                <a:solidFill>
                  <a:srgbClr val="FFFFFF"/>
                </a:solidFill>
              </a14:hiddenFill>
            </a:ext>
          </a:extLst>
        </p:spPr>
      </p:pic>
      <p:sp>
        <p:nvSpPr>
          <p:cNvPr id="48" name="Google Shape;382;p38">
            <a:extLst>
              <a:ext uri="{FF2B5EF4-FFF2-40B4-BE49-F238E27FC236}">
                <a16:creationId xmlns:a16="http://schemas.microsoft.com/office/drawing/2014/main" id="{DABB28CF-0F68-9F40-B4E4-088DDB2B0407}"/>
              </a:ext>
            </a:extLst>
          </p:cNvPr>
          <p:cNvSpPr/>
          <p:nvPr/>
        </p:nvSpPr>
        <p:spPr>
          <a:xfrm>
            <a:off x="9857584" y="1859065"/>
            <a:ext cx="1466700" cy="1776300"/>
          </a:xfrm>
          <a:prstGeom prst="snip1Rect">
            <a:avLst>
              <a:gd name="adj" fmla="val 16667"/>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400" dirty="0">
                <a:latin typeface="Georgia" panose="02040502050405020303" pitchFamily="18" charset="0"/>
              </a:rPr>
              <a:t>Page Y</a:t>
            </a:r>
            <a:endParaRPr sz="3400" dirty="0">
              <a:latin typeface="Georgia" panose="02040502050405020303" pitchFamily="18" charset="0"/>
            </a:endParaRPr>
          </a:p>
          <a:p>
            <a:pPr marL="0" lvl="0" indent="0" algn="ctr" rtl="0">
              <a:spcBef>
                <a:spcPts val="0"/>
              </a:spcBef>
              <a:spcAft>
                <a:spcPts val="0"/>
              </a:spcAft>
              <a:buNone/>
            </a:pPr>
            <a:r>
              <a:rPr lang="en-US" sz="3400" i="1" dirty="0">
                <a:latin typeface="Georgia" panose="02040502050405020303" pitchFamily="18" charset="0"/>
              </a:rPr>
              <a:t>Delta</a:t>
            </a:r>
            <a:endParaRPr sz="3400" i="1" dirty="0">
              <a:latin typeface="Georgia" panose="02040502050405020303" pitchFamily="18" charset="0"/>
            </a:endParaRPr>
          </a:p>
        </p:txBody>
      </p:sp>
      <p:sp>
        <p:nvSpPr>
          <p:cNvPr id="49" name="Google Shape;382;p38">
            <a:extLst>
              <a:ext uri="{FF2B5EF4-FFF2-40B4-BE49-F238E27FC236}">
                <a16:creationId xmlns:a16="http://schemas.microsoft.com/office/drawing/2014/main" id="{61ED4375-719E-E64F-B1AB-EFC817FBB8A1}"/>
              </a:ext>
            </a:extLst>
          </p:cNvPr>
          <p:cNvSpPr/>
          <p:nvPr/>
        </p:nvSpPr>
        <p:spPr>
          <a:xfrm>
            <a:off x="9581803" y="1857478"/>
            <a:ext cx="1466700" cy="1776300"/>
          </a:xfrm>
          <a:prstGeom prst="snip1Rect">
            <a:avLst>
              <a:gd name="adj" fmla="val 16667"/>
            </a:avLst>
          </a:prstGeom>
          <a:solidFill>
            <a:srgbClr val="A4C2F4"/>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400" dirty="0">
                <a:latin typeface="Georgia" panose="02040502050405020303" pitchFamily="18" charset="0"/>
              </a:rPr>
              <a:t>Page Z</a:t>
            </a:r>
            <a:endParaRPr sz="3400" dirty="0">
              <a:latin typeface="Georgia" panose="02040502050405020303" pitchFamily="18" charset="0"/>
            </a:endParaRPr>
          </a:p>
          <a:p>
            <a:pPr marL="0" lvl="0" indent="0" algn="ctr" rtl="0">
              <a:spcBef>
                <a:spcPts val="0"/>
              </a:spcBef>
              <a:spcAft>
                <a:spcPts val="0"/>
              </a:spcAft>
              <a:buNone/>
            </a:pPr>
            <a:r>
              <a:rPr lang="en-US" sz="3400" i="1" dirty="0">
                <a:latin typeface="Georgia" panose="02040502050405020303" pitchFamily="18" charset="0"/>
              </a:rPr>
              <a:t>Delta</a:t>
            </a:r>
            <a:endParaRPr sz="3400" i="1" dirty="0">
              <a:latin typeface="Georgia" panose="02040502050405020303" pitchFamily="18" charset="0"/>
            </a:endParaRPr>
          </a:p>
        </p:txBody>
      </p:sp>
      <p:sp>
        <p:nvSpPr>
          <p:cNvPr id="50" name="Rectangle 49">
            <a:extLst>
              <a:ext uri="{FF2B5EF4-FFF2-40B4-BE49-F238E27FC236}">
                <a16:creationId xmlns:a16="http://schemas.microsoft.com/office/drawing/2014/main" id="{CF4C3F4E-B021-9340-B999-2375B70F79D8}"/>
              </a:ext>
            </a:extLst>
          </p:cNvPr>
          <p:cNvSpPr/>
          <p:nvPr/>
        </p:nvSpPr>
        <p:spPr>
          <a:xfrm>
            <a:off x="1597660" y="2611244"/>
            <a:ext cx="991899" cy="498956"/>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8DC80FE4-4D4A-4D42-9FA0-6BFD54EBB073}"/>
              </a:ext>
            </a:extLst>
          </p:cNvPr>
          <p:cNvSpPr txBox="1"/>
          <p:nvPr/>
        </p:nvSpPr>
        <p:spPr>
          <a:xfrm>
            <a:off x="1552096" y="2685751"/>
            <a:ext cx="1037463" cy="369332"/>
          </a:xfrm>
          <a:prstGeom prst="rect">
            <a:avLst/>
          </a:prstGeom>
          <a:noFill/>
        </p:spPr>
        <p:txBody>
          <a:bodyPr wrap="none" rtlCol="0">
            <a:spAutoFit/>
          </a:bodyPr>
          <a:lstStyle/>
          <a:p>
            <a:pPr algn="l"/>
            <a:r>
              <a:rPr lang="en-US" dirty="0">
                <a:latin typeface="Georgia" panose="02040502050405020303" pitchFamily="18" charset="0"/>
              </a:rPr>
              <a:t># Deltas</a:t>
            </a:r>
          </a:p>
        </p:txBody>
      </p:sp>
      <p:sp>
        <p:nvSpPr>
          <p:cNvPr id="52" name="Rectangle 51">
            <a:extLst>
              <a:ext uri="{FF2B5EF4-FFF2-40B4-BE49-F238E27FC236}">
                <a16:creationId xmlns:a16="http://schemas.microsoft.com/office/drawing/2014/main" id="{8A857633-B18C-CE43-827C-A2ED4C74ED2E}"/>
              </a:ext>
            </a:extLst>
          </p:cNvPr>
          <p:cNvSpPr/>
          <p:nvPr/>
        </p:nvSpPr>
        <p:spPr>
          <a:xfrm>
            <a:off x="2591835" y="2611244"/>
            <a:ext cx="991899" cy="498956"/>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A853FE96-04BE-2241-B598-92FD1CA199EF}"/>
              </a:ext>
            </a:extLst>
          </p:cNvPr>
          <p:cNvSpPr txBox="1"/>
          <p:nvPr/>
        </p:nvSpPr>
        <p:spPr>
          <a:xfrm>
            <a:off x="2589559" y="2685751"/>
            <a:ext cx="898003" cy="369332"/>
          </a:xfrm>
          <a:prstGeom prst="rect">
            <a:avLst/>
          </a:prstGeom>
          <a:noFill/>
        </p:spPr>
        <p:txBody>
          <a:bodyPr wrap="none" rtlCol="0">
            <a:spAutoFit/>
          </a:bodyPr>
          <a:lstStyle/>
          <a:p>
            <a:pPr algn="l"/>
            <a:r>
              <a:rPr lang="en-US" dirty="0">
                <a:latin typeface="Georgia" panose="02040502050405020303" pitchFamily="18" charset="0"/>
              </a:rPr>
              <a:t>Offsets</a:t>
            </a:r>
          </a:p>
        </p:txBody>
      </p:sp>
      <p:sp>
        <p:nvSpPr>
          <p:cNvPr id="54" name="Rectangle 53">
            <a:extLst>
              <a:ext uri="{FF2B5EF4-FFF2-40B4-BE49-F238E27FC236}">
                <a16:creationId xmlns:a16="http://schemas.microsoft.com/office/drawing/2014/main" id="{1FC423F9-C992-EF48-A22C-38A71FC540A2}"/>
              </a:ext>
            </a:extLst>
          </p:cNvPr>
          <p:cNvSpPr/>
          <p:nvPr/>
        </p:nvSpPr>
        <p:spPr>
          <a:xfrm>
            <a:off x="3576691" y="2611509"/>
            <a:ext cx="669139" cy="49895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66BF15D-60D5-5F43-B959-A4C1856735B7}"/>
              </a:ext>
            </a:extLst>
          </p:cNvPr>
          <p:cNvSpPr txBox="1"/>
          <p:nvPr/>
        </p:nvSpPr>
        <p:spPr>
          <a:xfrm>
            <a:off x="3625147" y="2685751"/>
            <a:ext cx="620683" cy="369332"/>
          </a:xfrm>
          <a:prstGeom prst="rect">
            <a:avLst/>
          </a:prstGeom>
          <a:noFill/>
        </p:spPr>
        <p:txBody>
          <a:bodyPr wrap="none" rtlCol="0">
            <a:spAutoFit/>
          </a:bodyPr>
          <a:lstStyle/>
          <a:p>
            <a:pPr algn="l"/>
            <a:r>
              <a:rPr lang="en-US" dirty="0">
                <a:latin typeface="Georgia" panose="02040502050405020303" pitchFamily="18" charset="0"/>
              </a:rPr>
              <a:t>LPA</a:t>
            </a:r>
          </a:p>
        </p:txBody>
      </p:sp>
      <p:sp>
        <p:nvSpPr>
          <p:cNvPr id="56" name="Rectangle 55">
            <a:extLst>
              <a:ext uri="{FF2B5EF4-FFF2-40B4-BE49-F238E27FC236}">
                <a16:creationId xmlns:a16="http://schemas.microsoft.com/office/drawing/2014/main" id="{F2C28252-B4DB-964B-9DB9-50134D7D6DAA}"/>
              </a:ext>
            </a:extLst>
          </p:cNvPr>
          <p:cNvSpPr/>
          <p:nvPr/>
        </p:nvSpPr>
        <p:spPr>
          <a:xfrm>
            <a:off x="4245830" y="2611244"/>
            <a:ext cx="669139" cy="49895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81A2A657-7259-6F4E-B854-2F91DCD99232}"/>
              </a:ext>
            </a:extLst>
          </p:cNvPr>
          <p:cNvSpPr txBox="1"/>
          <p:nvPr/>
        </p:nvSpPr>
        <p:spPr>
          <a:xfrm>
            <a:off x="4294286" y="2685486"/>
            <a:ext cx="622286" cy="369332"/>
          </a:xfrm>
          <a:prstGeom prst="rect">
            <a:avLst/>
          </a:prstGeom>
          <a:noFill/>
        </p:spPr>
        <p:txBody>
          <a:bodyPr wrap="none" rtlCol="0">
            <a:spAutoFit/>
          </a:bodyPr>
          <a:lstStyle/>
          <a:p>
            <a:pPr algn="l"/>
            <a:r>
              <a:rPr lang="en-US" dirty="0">
                <a:latin typeface="Georgia" panose="02040502050405020303" pitchFamily="18" charset="0"/>
              </a:rPr>
              <a:t>PPA</a:t>
            </a:r>
          </a:p>
        </p:txBody>
      </p:sp>
      <p:sp>
        <p:nvSpPr>
          <p:cNvPr id="58" name="Rectangle 57">
            <a:extLst>
              <a:ext uri="{FF2B5EF4-FFF2-40B4-BE49-F238E27FC236}">
                <a16:creationId xmlns:a16="http://schemas.microsoft.com/office/drawing/2014/main" id="{76A0102F-133C-424D-B733-07E938B27015}"/>
              </a:ext>
            </a:extLst>
          </p:cNvPr>
          <p:cNvSpPr/>
          <p:nvPr/>
        </p:nvSpPr>
        <p:spPr>
          <a:xfrm>
            <a:off x="4914969" y="2607356"/>
            <a:ext cx="669139" cy="49895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BFC8A65A-3A78-2641-9369-A5993BFF888F}"/>
              </a:ext>
            </a:extLst>
          </p:cNvPr>
          <p:cNvSpPr txBox="1"/>
          <p:nvPr/>
        </p:nvSpPr>
        <p:spPr>
          <a:xfrm>
            <a:off x="5007815" y="2690476"/>
            <a:ext cx="457176" cy="369332"/>
          </a:xfrm>
          <a:prstGeom prst="rect">
            <a:avLst/>
          </a:prstGeom>
          <a:noFill/>
        </p:spPr>
        <p:txBody>
          <a:bodyPr wrap="none" rtlCol="0">
            <a:spAutoFit/>
          </a:bodyPr>
          <a:lstStyle/>
          <a:p>
            <a:pPr algn="l"/>
            <a:r>
              <a:rPr lang="en-US" dirty="0">
                <a:latin typeface="Georgia" panose="02040502050405020303" pitchFamily="18" charset="0"/>
              </a:rPr>
              <a:t>TS</a:t>
            </a:r>
          </a:p>
        </p:txBody>
      </p:sp>
      <p:sp>
        <p:nvSpPr>
          <p:cNvPr id="60" name="Rectangle 59">
            <a:extLst>
              <a:ext uri="{FF2B5EF4-FFF2-40B4-BE49-F238E27FC236}">
                <a16:creationId xmlns:a16="http://schemas.microsoft.com/office/drawing/2014/main" id="{87F4C3AC-15D5-7D4F-9521-B31433CB6BBB}"/>
              </a:ext>
            </a:extLst>
          </p:cNvPr>
          <p:cNvSpPr/>
          <p:nvPr/>
        </p:nvSpPr>
        <p:spPr>
          <a:xfrm>
            <a:off x="5584108" y="2607356"/>
            <a:ext cx="669139" cy="49895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977C0C0-DAAD-0340-BC61-69D0AA0A3C35}"/>
              </a:ext>
            </a:extLst>
          </p:cNvPr>
          <p:cNvSpPr txBox="1"/>
          <p:nvPr/>
        </p:nvSpPr>
        <p:spPr>
          <a:xfrm>
            <a:off x="5644419" y="2690476"/>
            <a:ext cx="534121" cy="369332"/>
          </a:xfrm>
          <a:prstGeom prst="rect">
            <a:avLst/>
          </a:prstGeom>
          <a:noFill/>
        </p:spPr>
        <p:txBody>
          <a:bodyPr wrap="none" rtlCol="0">
            <a:spAutoFit/>
          </a:bodyPr>
          <a:lstStyle/>
          <a:p>
            <a:pPr algn="l"/>
            <a:r>
              <a:rPr lang="en-US" dirty="0">
                <a:latin typeface="Georgia" panose="02040502050405020303" pitchFamily="18" charset="0"/>
              </a:rPr>
              <a:t>Ref</a:t>
            </a:r>
          </a:p>
        </p:txBody>
      </p:sp>
      <p:sp>
        <p:nvSpPr>
          <p:cNvPr id="62" name="Rectangle 61">
            <a:extLst>
              <a:ext uri="{FF2B5EF4-FFF2-40B4-BE49-F238E27FC236}">
                <a16:creationId xmlns:a16="http://schemas.microsoft.com/office/drawing/2014/main" id="{BA7B82F3-E439-274A-A62A-FED7485ECD2E}"/>
              </a:ext>
            </a:extLst>
          </p:cNvPr>
          <p:cNvSpPr/>
          <p:nvPr/>
        </p:nvSpPr>
        <p:spPr>
          <a:xfrm>
            <a:off x="6253247" y="2607777"/>
            <a:ext cx="669139" cy="49895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E17AEAE7-83B9-A542-BAAE-CB0AB9588DE5}"/>
              </a:ext>
            </a:extLst>
          </p:cNvPr>
          <p:cNvSpPr txBox="1"/>
          <p:nvPr/>
        </p:nvSpPr>
        <p:spPr>
          <a:xfrm>
            <a:off x="6221369" y="2683578"/>
            <a:ext cx="732893" cy="369332"/>
          </a:xfrm>
          <a:prstGeom prst="rect">
            <a:avLst/>
          </a:prstGeom>
          <a:noFill/>
        </p:spPr>
        <p:txBody>
          <a:bodyPr wrap="none" rtlCol="0">
            <a:spAutoFit/>
          </a:bodyPr>
          <a:lstStyle/>
          <a:p>
            <a:pPr algn="l"/>
            <a:r>
              <a:rPr lang="en-US" dirty="0">
                <a:latin typeface="Georgia" panose="02040502050405020303" pitchFamily="18" charset="0"/>
              </a:rPr>
              <a:t>Delta</a:t>
            </a:r>
          </a:p>
        </p:txBody>
      </p:sp>
      <p:sp>
        <p:nvSpPr>
          <p:cNvPr id="64" name="Rectangle 63">
            <a:extLst>
              <a:ext uri="{FF2B5EF4-FFF2-40B4-BE49-F238E27FC236}">
                <a16:creationId xmlns:a16="http://schemas.microsoft.com/office/drawing/2014/main" id="{A6D71FD7-1BB2-8345-BD53-9E3B02454438}"/>
              </a:ext>
            </a:extLst>
          </p:cNvPr>
          <p:cNvSpPr/>
          <p:nvPr/>
        </p:nvSpPr>
        <p:spPr>
          <a:xfrm>
            <a:off x="6920783" y="2607356"/>
            <a:ext cx="669139" cy="49895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CC6399CE-950F-5842-A433-B26D52FE51E4}"/>
              </a:ext>
            </a:extLst>
          </p:cNvPr>
          <p:cNvSpPr txBox="1"/>
          <p:nvPr/>
        </p:nvSpPr>
        <p:spPr>
          <a:xfrm>
            <a:off x="7057570" y="2671490"/>
            <a:ext cx="372218" cy="369332"/>
          </a:xfrm>
          <a:prstGeom prst="rect">
            <a:avLst/>
          </a:prstGeom>
          <a:noFill/>
        </p:spPr>
        <p:txBody>
          <a:bodyPr wrap="none" rtlCol="0">
            <a:spAutoFit/>
          </a:bodyPr>
          <a:lstStyle/>
          <a:p>
            <a:pPr algn="l"/>
            <a:r>
              <a:rPr lang="en-US" dirty="0">
                <a:latin typeface="Georgia" panose="02040502050405020303" pitchFamily="18" charset="0"/>
              </a:rPr>
              <a:t>…</a:t>
            </a:r>
          </a:p>
        </p:txBody>
      </p:sp>
      <p:sp>
        <p:nvSpPr>
          <p:cNvPr id="2" name="Left Arrow 1">
            <a:extLst>
              <a:ext uri="{FF2B5EF4-FFF2-40B4-BE49-F238E27FC236}">
                <a16:creationId xmlns:a16="http://schemas.microsoft.com/office/drawing/2014/main" id="{FC9921BA-3109-3B43-A0A3-3CBB42C1435D}"/>
              </a:ext>
            </a:extLst>
          </p:cNvPr>
          <p:cNvSpPr/>
          <p:nvPr/>
        </p:nvSpPr>
        <p:spPr>
          <a:xfrm>
            <a:off x="7997972" y="2607356"/>
            <a:ext cx="1333800" cy="4524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9FDF788-6A63-844C-99AD-5D0306FCC144}"/>
              </a:ext>
            </a:extLst>
          </p:cNvPr>
          <p:cNvSpPr txBox="1"/>
          <p:nvPr/>
        </p:nvSpPr>
        <p:spPr>
          <a:xfrm>
            <a:off x="3475792" y="2143747"/>
            <a:ext cx="1636987" cy="461665"/>
          </a:xfrm>
          <a:prstGeom prst="rect">
            <a:avLst/>
          </a:prstGeom>
          <a:noFill/>
        </p:spPr>
        <p:txBody>
          <a:bodyPr wrap="none" rtlCol="0">
            <a:spAutoFit/>
          </a:bodyPr>
          <a:lstStyle/>
          <a:p>
            <a:pPr algn="l"/>
            <a:r>
              <a:rPr lang="en-US" sz="2400" dirty="0">
                <a:latin typeface="Georgia" panose="02040502050405020303" pitchFamily="18" charset="0"/>
              </a:rPr>
              <a:t>Delta Page</a:t>
            </a:r>
          </a:p>
        </p:txBody>
      </p:sp>
      <p:sp>
        <p:nvSpPr>
          <p:cNvPr id="66" name="Right Brace 65">
            <a:extLst>
              <a:ext uri="{FF2B5EF4-FFF2-40B4-BE49-F238E27FC236}">
                <a16:creationId xmlns:a16="http://schemas.microsoft.com/office/drawing/2014/main" id="{60BB9EC0-FD61-D54B-80CE-40A843316F0C}"/>
              </a:ext>
            </a:extLst>
          </p:cNvPr>
          <p:cNvSpPr/>
          <p:nvPr/>
        </p:nvSpPr>
        <p:spPr>
          <a:xfrm rot="5400000">
            <a:off x="4953411" y="1834691"/>
            <a:ext cx="604753" cy="3329990"/>
          </a:xfrm>
          <a:prstGeom prst="rightBrace">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D549C8AA-BCE5-5943-B22B-B7B54A9B7AD2}"/>
              </a:ext>
            </a:extLst>
          </p:cNvPr>
          <p:cNvSpPr txBox="1"/>
          <p:nvPr/>
        </p:nvSpPr>
        <p:spPr>
          <a:xfrm>
            <a:off x="3951611" y="3749244"/>
            <a:ext cx="2662908" cy="461665"/>
          </a:xfrm>
          <a:prstGeom prst="rect">
            <a:avLst/>
          </a:prstGeom>
          <a:noFill/>
        </p:spPr>
        <p:txBody>
          <a:bodyPr wrap="none" rtlCol="0">
            <a:spAutoFit/>
          </a:bodyPr>
          <a:lstStyle/>
          <a:p>
            <a:pPr algn="l"/>
            <a:r>
              <a:rPr lang="en-US" sz="2400" dirty="0">
                <a:latin typeface="Georgia" panose="02040502050405020303" pitchFamily="18" charset="0"/>
              </a:rPr>
              <a:t>Delta for one page</a:t>
            </a:r>
          </a:p>
        </p:txBody>
      </p:sp>
      <p:sp>
        <p:nvSpPr>
          <p:cNvPr id="68" name="Rectangle 67">
            <a:extLst>
              <a:ext uri="{FF2B5EF4-FFF2-40B4-BE49-F238E27FC236}">
                <a16:creationId xmlns:a16="http://schemas.microsoft.com/office/drawing/2014/main" id="{C132F35C-1A63-554F-9E26-0F3CEC4C286B}"/>
              </a:ext>
            </a:extLst>
          </p:cNvPr>
          <p:cNvSpPr/>
          <p:nvPr/>
        </p:nvSpPr>
        <p:spPr>
          <a:xfrm>
            <a:off x="4254789" y="2609300"/>
            <a:ext cx="1998457" cy="4989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137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animEffect transition="in" filter="fade">
                                      <p:cBhvr>
                                        <p:cTn id="9" dur="1000"/>
                                        <p:tgtEl>
                                          <p:spTgt spid="45"/>
                                        </p:tgtEl>
                                      </p:cBhvr>
                                    </p:animEffect>
                                  </p:childTnLst>
                                </p:cTn>
                              </p:par>
                              <p:par>
                                <p:cTn id="10" presetID="10" presetClass="entr" presetSubtype="0" fill="hold"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childTnLst>
                                </p:cTn>
                              </p:par>
                              <p:par>
                                <p:cTn id="18" presetID="10" presetClass="entr" presetSubtype="0" fill="hold"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1000"/>
                                        <p:tgtEl>
                                          <p:spTgt spid="39"/>
                                        </p:tgtEl>
                                      </p:cBhvr>
                                    </p:animEffect>
                                  </p:childTnLst>
                                </p:cTn>
                              </p:par>
                              <p:par>
                                <p:cTn id="21" presetID="10"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10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1000"/>
                                        <p:tgtEl>
                                          <p:spTgt spid="48"/>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10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47"/>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8"/>
                                        </p:tgtEl>
                                        <p:attrNameLst>
                                          <p:attrName>style.visibility</p:attrName>
                                        </p:attrNameLst>
                                      </p:cBhvr>
                                      <p:to>
                                        <p:strVal val="visible"/>
                                      </p:to>
                                    </p:set>
                                  </p:childTnLst>
                                </p:cTn>
                              </p:par>
                              <p:par>
                                <p:cTn id="93" presetID="1" presetClass="entr" presetSubtype="0" fill="hold" grpId="1" nodeType="withEffect">
                                  <p:stCondLst>
                                    <p:cond delay="0"/>
                                  </p:stCondLst>
                                  <p:childTnLst>
                                    <p:set>
                                      <p:cBhvr>
                                        <p:cTn id="9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p:bldP spid="35" grpId="0"/>
      <p:bldP spid="42" grpId="0"/>
      <p:bldP spid="44" grpId="0"/>
      <p:bldP spid="45" grpId="0" animBg="1"/>
      <p:bldP spid="50" grpId="0" animBg="1"/>
      <p:bldP spid="51" grpId="0"/>
      <p:bldP spid="52" grpId="0" animBg="1"/>
      <p:bldP spid="53" grpId="0"/>
      <p:bldP spid="54" grpId="0" animBg="1"/>
      <p:bldP spid="55" grpId="0"/>
      <p:bldP spid="56" grpId="0" animBg="1"/>
      <p:bldP spid="57" grpId="0"/>
      <p:bldP spid="58" grpId="0" animBg="1"/>
      <p:bldP spid="59" grpId="0"/>
      <p:bldP spid="60" grpId="0" animBg="1"/>
      <p:bldP spid="61" grpId="0"/>
      <p:bldP spid="62" grpId="0" animBg="1"/>
      <p:bldP spid="63" grpId="0"/>
      <p:bldP spid="64" grpId="0" animBg="1"/>
      <p:bldP spid="65" grpId="0"/>
      <p:bldP spid="2" grpId="0" animBg="1"/>
      <p:bldP spid="4" grpId="0"/>
      <p:bldP spid="66" grpId="0" animBg="1"/>
      <p:bldP spid="67" grpId="0"/>
      <p:bldP spid="68" grpId="0" animBg="1"/>
      <p:bldP spid="68" grpId="1"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46</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Network-Storage Codesign</a:t>
            </a:r>
            <a:endParaRPr lang="en-US" sz="4000" dirty="0">
              <a:solidFill>
                <a:schemeClr val="bg1"/>
              </a:solidFill>
              <a:latin typeface="Georgia"/>
              <a:ea typeface="Helvetica Neue Light"/>
              <a:cs typeface="Helvetica Neue Light"/>
            </a:endParaRPr>
          </a:p>
        </p:txBody>
      </p:sp>
      <p:sp>
        <p:nvSpPr>
          <p:cNvPr id="20" name="TextBox 19">
            <a:extLst>
              <a:ext uri="{FF2B5EF4-FFF2-40B4-BE49-F238E27FC236}">
                <a16:creationId xmlns:a16="http://schemas.microsoft.com/office/drawing/2014/main" id="{4E6D61AE-E581-B049-A797-4E3E6C8C4C23}"/>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
        <p:nvSpPr>
          <p:cNvPr id="7" name="Google Shape;377;p38">
            <a:extLst>
              <a:ext uri="{FF2B5EF4-FFF2-40B4-BE49-F238E27FC236}">
                <a16:creationId xmlns:a16="http://schemas.microsoft.com/office/drawing/2014/main" id="{AF73E782-1030-5F4C-8D94-3E69BF6FB10B}"/>
              </a:ext>
            </a:extLst>
          </p:cNvPr>
          <p:cNvSpPr/>
          <p:nvPr/>
        </p:nvSpPr>
        <p:spPr>
          <a:xfrm>
            <a:off x="629792" y="1747705"/>
            <a:ext cx="2188200" cy="2628600"/>
          </a:xfrm>
          <a:prstGeom prst="snip1Rect">
            <a:avLst>
              <a:gd name="adj" fmla="val 16667"/>
            </a:avLst>
          </a:prstGeom>
          <a:solidFill>
            <a:schemeClr val="bg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latin typeface="Georgia" panose="02040502050405020303" pitchFamily="18" charset="0"/>
              </a:rPr>
              <a:t>X</a:t>
            </a:r>
            <a:endParaRPr sz="4000" dirty="0">
              <a:latin typeface="Georgia" panose="02040502050405020303" pitchFamily="18" charset="0"/>
            </a:endParaRPr>
          </a:p>
        </p:txBody>
      </p:sp>
      <p:sp>
        <p:nvSpPr>
          <p:cNvPr id="9" name="Rectangle: Rounded Corners 21">
            <a:extLst>
              <a:ext uri="{FF2B5EF4-FFF2-40B4-BE49-F238E27FC236}">
                <a16:creationId xmlns:a16="http://schemas.microsoft.com/office/drawing/2014/main" id="{F55489D5-609B-DB45-959F-BD0033145855}"/>
              </a:ext>
            </a:extLst>
          </p:cNvPr>
          <p:cNvSpPr/>
          <p:nvPr/>
        </p:nvSpPr>
        <p:spPr>
          <a:xfrm>
            <a:off x="1056338" y="1614804"/>
            <a:ext cx="5623238" cy="3130245"/>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Georgia" panose="02040502050405020303" pitchFamily="18" charset="0"/>
            </a:endParaRPr>
          </a:p>
        </p:txBody>
      </p:sp>
      <p:sp>
        <p:nvSpPr>
          <p:cNvPr id="10" name="Rectangle 9">
            <a:extLst>
              <a:ext uri="{FF2B5EF4-FFF2-40B4-BE49-F238E27FC236}">
                <a16:creationId xmlns:a16="http://schemas.microsoft.com/office/drawing/2014/main" id="{B4E2B115-2405-5149-A67C-D2F2E04549EE}"/>
              </a:ext>
            </a:extLst>
          </p:cNvPr>
          <p:cNvSpPr/>
          <p:nvPr/>
        </p:nvSpPr>
        <p:spPr>
          <a:xfrm>
            <a:off x="3874695" y="1664748"/>
            <a:ext cx="2188200" cy="1004294"/>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rPr>
              <a:t>Network</a:t>
            </a:r>
          </a:p>
        </p:txBody>
      </p:sp>
      <p:sp>
        <p:nvSpPr>
          <p:cNvPr id="11" name="Rectangle 10">
            <a:extLst>
              <a:ext uri="{FF2B5EF4-FFF2-40B4-BE49-F238E27FC236}">
                <a16:creationId xmlns:a16="http://schemas.microsoft.com/office/drawing/2014/main" id="{931E18C5-34D6-E14C-938C-C04CFB1B64B7}"/>
              </a:ext>
            </a:extLst>
          </p:cNvPr>
          <p:cNvSpPr/>
          <p:nvPr/>
        </p:nvSpPr>
        <p:spPr>
          <a:xfrm>
            <a:off x="1530423" y="3711075"/>
            <a:ext cx="4532472" cy="10042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rPr>
              <a:t>NAND Flash</a:t>
            </a:r>
          </a:p>
        </p:txBody>
      </p:sp>
      <p:sp>
        <p:nvSpPr>
          <p:cNvPr id="12" name="Rectangle 11">
            <a:extLst>
              <a:ext uri="{FF2B5EF4-FFF2-40B4-BE49-F238E27FC236}">
                <a16:creationId xmlns:a16="http://schemas.microsoft.com/office/drawing/2014/main" id="{3BB9CCE2-BFA5-5243-91DD-CEA52068BB7F}"/>
              </a:ext>
            </a:extLst>
          </p:cNvPr>
          <p:cNvSpPr/>
          <p:nvPr/>
        </p:nvSpPr>
        <p:spPr>
          <a:xfrm>
            <a:off x="1529229" y="2688097"/>
            <a:ext cx="4532472" cy="10042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rPr>
              <a:t>SSD Firmware</a:t>
            </a:r>
          </a:p>
        </p:txBody>
      </p:sp>
      <p:sp>
        <p:nvSpPr>
          <p:cNvPr id="17" name="Rectangle 16">
            <a:extLst>
              <a:ext uri="{FF2B5EF4-FFF2-40B4-BE49-F238E27FC236}">
                <a16:creationId xmlns:a16="http://schemas.microsoft.com/office/drawing/2014/main" id="{8804787A-78E3-0842-8892-05E41E891D9C}"/>
              </a:ext>
            </a:extLst>
          </p:cNvPr>
          <p:cNvSpPr/>
          <p:nvPr/>
        </p:nvSpPr>
        <p:spPr>
          <a:xfrm>
            <a:off x="1556423" y="1664748"/>
            <a:ext cx="2311533" cy="10042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rPr>
              <a:t>Block I/O</a:t>
            </a:r>
          </a:p>
        </p:txBody>
      </p:sp>
      <p:pic>
        <p:nvPicPr>
          <p:cNvPr id="19" name="Picture 2" descr="Encryption - Free computer icons">
            <a:extLst>
              <a:ext uri="{FF2B5EF4-FFF2-40B4-BE49-F238E27FC236}">
                <a16:creationId xmlns:a16="http://schemas.microsoft.com/office/drawing/2014/main" id="{4348786E-F6B0-2C40-BC90-A340D3D12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4702" y="2297830"/>
            <a:ext cx="1915392" cy="1915392"/>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a:extLst>
              <a:ext uri="{FF2B5EF4-FFF2-40B4-BE49-F238E27FC236}">
                <a16:creationId xmlns:a16="http://schemas.microsoft.com/office/drawing/2014/main" id="{A528FF79-11D6-5740-8510-E4C4B9D6DA33}"/>
              </a:ext>
            </a:extLst>
          </p:cNvPr>
          <p:cNvSpPr/>
          <p:nvPr/>
        </p:nvSpPr>
        <p:spPr>
          <a:xfrm>
            <a:off x="2817992" y="2848132"/>
            <a:ext cx="2113775" cy="599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B312A5-45CA-9C4F-A5CB-80E5E0C64D21}"/>
              </a:ext>
            </a:extLst>
          </p:cNvPr>
          <p:cNvSpPr txBox="1"/>
          <p:nvPr/>
        </p:nvSpPr>
        <p:spPr>
          <a:xfrm>
            <a:off x="5208716" y="4182082"/>
            <a:ext cx="1704313" cy="461665"/>
          </a:xfrm>
          <a:prstGeom prst="rect">
            <a:avLst/>
          </a:prstGeom>
          <a:noFill/>
        </p:spPr>
        <p:txBody>
          <a:bodyPr wrap="none" rtlCol="0">
            <a:spAutoFit/>
          </a:bodyPr>
          <a:lstStyle/>
          <a:p>
            <a:pPr algn="l"/>
            <a:r>
              <a:rPr lang="en-US" sz="2400" dirty="0">
                <a:latin typeface="Georgia" panose="02040502050405020303" pitchFamily="18" charset="0"/>
              </a:rPr>
              <a:t>Encryption</a:t>
            </a:r>
          </a:p>
        </p:txBody>
      </p:sp>
      <p:pic>
        <p:nvPicPr>
          <p:cNvPr id="23" name="Picture 10" descr="Cloud Backup - Data Management | Iron Mountain AU">
            <a:extLst>
              <a:ext uri="{FF2B5EF4-FFF2-40B4-BE49-F238E27FC236}">
                <a16:creationId xmlns:a16="http://schemas.microsoft.com/office/drawing/2014/main" id="{74FFC153-1A00-BB44-9912-7F7F73B237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0015" y="1857869"/>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4" name="Right Arrow 23">
            <a:extLst>
              <a:ext uri="{FF2B5EF4-FFF2-40B4-BE49-F238E27FC236}">
                <a16:creationId xmlns:a16="http://schemas.microsoft.com/office/drawing/2014/main" id="{F86602BB-988B-7049-A2C9-6008A373F415}"/>
              </a:ext>
            </a:extLst>
          </p:cNvPr>
          <p:cNvSpPr/>
          <p:nvPr/>
        </p:nvSpPr>
        <p:spPr>
          <a:xfrm>
            <a:off x="6873305" y="2876445"/>
            <a:ext cx="2113775" cy="599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3220C3A-E6AA-AB48-A636-F2120FE93AFA}"/>
              </a:ext>
            </a:extLst>
          </p:cNvPr>
          <p:cNvSpPr txBox="1"/>
          <p:nvPr/>
        </p:nvSpPr>
        <p:spPr>
          <a:xfrm>
            <a:off x="9352150" y="4671921"/>
            <a:ext cx="2193229" cy="461665"/>
          </a:xfrm>
          <a:prstGeom prst="rect">
            <a:avLst/>
          </a:prstGeom>
          <a:noFill/>
        </p:spPr>
        <p:txBody>
          <a:bodyPr wrap="none" rtlCol="0">
            <a:spAutoFit/>
          </a:bodyPr>
          <a:lstStyle/>
          <a:p>
            <a:pPr algn="l"/>
            <a:r>
              <a:rPr lang="en-US" sz="2400" dirty="0">
                <a:latin typeface="Georgia" panose="02040502050405020303" pitchFamily="18" charset="0"/>
              </a:rPr>
              <a:t>Remote Server</a:t>
            </a:r>
          </a:p>
        </p:txBody>
      </p:sp>
      <p:sp>
        <p:nvSpPr>
          <p:cNvPr id="25" name="Rounded Rectangle 16">
            <a:extLst>
              <a:ext uri="{FF2B5EF4-FFF2-40B4-BE49-F238E27FC236}">
                <a16:creationId xmlns:a16="http://schemas.microsoft.com/office/drawing/2014/main" id="{4B29B280-E5CD-7B45-8AA5-2CDB992B5F88}"/>
              </a:ext>
            </a:extLst>
          </p:cNvPr>
          <p:cNvSpPr/>
          <p:nvPr/>
        </p:nvSpPr>
        <p:spPr>
          <a:xfrm>
            <a:off x="1056339" y="5335976"/>
            <a:ext cx="9934404" cy="101566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Georgia" panose="02040502050405020303" pitchFamily="18" charset="0"/>
              </a:rPr>
              <a:t>Transfer</a:t>
            </a:r>
            <a:r>
              <a:rPr kumimoji="0" lang="en-US" sz="3200" b="0" i="0" u="none" strike="noStrike" kern="1200" cap="none" spc="0" normalizeH="0" noProof="0" dirty="0">
                <a:ln>
                  <a:noFill/>
                </a:ln>
                <a:solidFill>
                  <a:prstClr val="white"/>
                </a:solidFill>
                <a:effectLst/>
                <a:uLnTx/>
                <a:uFillTx/>
                <a:latin typeface="Georgia" panose="02040502050405020303" pitchFamily="18" charset="0"/>
              </a:rPr>
              <a:t> during idle cycles!</a:t>
            </a:r>
            <a:endParaRPr kumimoji="0" lang="en-US" sz="3200" b="0" i="0" u="none" strike="noStrike" kern="1200" cap="none" spc="0" normalizeH="0" baseline="0" noProof="0" dirty="0">
              <a:ln>
                <a:noFill/>
              </a:ln>
              <a:solidFill>
                <a:prstClr val="white"/>
              </a:solidFill>
              <a:effectLst/>
              <a:uLnTx/>
              <a:uFillTx/>
              <a:latin typeface="Georgia" panose="02040502050405020303" pitchFamily="18" charset="0"/>
            </a:endParaRPr>
          </a:p>
        </p:txBody>
      </p:sp>
    </p:spTree>
    <p:extLst>
      <p:ext uri="{BB962C8B-B14F-4D97-AF65-F5344CB8AC3E}">
        <p14:creationId xmlns:p14="http://schemas.microsoft.com/office/powerpoint/2010/main" val="121731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7" grpId="0" animBg="1"/>
      <p:bldP spid="2" grpId="0" animBg="1"/>
      <p:bldP spid="4" grpId="0"/>
      <p:bldP spid="24" grpId="0" animBg="1"/>
      <p:bldP spid="5" grpId="0"/>
      <p:bldP spid="25"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cxnSp>
        <p:nvCxnSpPr>
          <p:cNvPr id="54" name="Elbow Connector 53">
            <a:extLst>
              <a:ext uri="{FF2B5EF4-FFF2-40B4-BE49-F238E27FC236}">
                <a16:creationId xmlns:a16="http://schemas.microsoft.com/office/drawing/2014/main" id="{DD5959E2-70A0-8B4D-8E1C-7B48FA8C3DE5}"/>
              </a:ext>
            </a:extLst>
          </p:cNvPr>
          <p:cNvCxnSpPr>
            <a:cxnSpLocks/>
          </p:cNvCxnSpPr>
          <p:nvPr/>
        </p:nvCxnSpPr>
        <p:spPr>
          <a:xfrm rot="5400000">
            <a:off x="2860028" y="1732537"/>
            <a:ext cx="2591096" cy="2469294"/>
          </a:xfrm>
          <a:prstGeom prst="bentConnector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5CBD748F-FFF8-CE46-8983-BC53B57709BE}"/>
              </a:ext>
            </a:extLst>
          </p:cNvPr>
          <p:cNvCxnSpPr>
            <a:cxnSpLocks/>
          </p:cNvCxnSpPr>
          <p:nvPr/>
        </p:nvCxnSpPr>
        <p:spPr>
          <a:xfrm rot="10800000" flipV="1">
            <a:off x="2925696" y="1655288"/>
            <a:ext cx="2660493" cy="1778089"/>
          </a:xfrm>
          <a:prstGeom prst="bentConnector3">
            <a:avLst>
              <a:gd name="adj1" fmla="val -12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40248FBE-33E8-D343-B865-7ED5259ADF09}"/>
              </a:ext>
            </a:extLst>
          </p:cNvPr>
          <p:cNvGrpSpPr/>
          <p:nvPr/>
        </p:nvGrpSpPr>
        <p:grpSpPr>
          <a:xfrm>
            <a:off x="7488285" y="1671636"/>
            <a:ext cx="2308026" cy="855724"/>
            <a:chOff x="7488285" y="1671636"/>
            <a:chExt cx="2308026" cy="855724"/>
          </a:xfrm>
        </p:grpSpPr>
        <p:cxnSp>
          <p:nvCxnSpPr>
            <p:cNvPr id="75" name="Elbow Connector 74">
              <a:extLst>
                <a:ext uri="{FF2B5EF4-FFF2-40B4-BE49-F238E27FC236}">
                  <a16:creationId xmlns:a16="http://schemas.microsoft.com/office/drawing/2014/main" id="{2E47E107-E655-9148-889A-C34E5947BE3B}"/>
                </a:ext>
              </a:extLst>
            </p:cNvPr>
            <p:cNvCxnSpPr>
              <a:cxnSpLocks/>
            </p:cNvCxnSpPr>
            <p:nvPr/>
          </p:nvCxnSpPr>
          <p:spPr>
            <a:xfrm>
              <a:off x="7488285" y="1889313"/>
              <a:ext cx="2308026" cy="638047"/>
            </a:xfrm>
            <a:prstGeom prst="bentConnector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7F7D2F7-8E7B-404F-ABB4-57A2A1A29EB9}"/>
                </a:ext>
              </a:extLst>
            </p:cNvPr>
            <p:cNvCxnSpPr>
              <a:cxnSpLocks/>
            </p:cNvCxnSpPr>
            <p:nvPr/>
          </p:nvCxnSpPr>
          <p:spPr>
            <a:xfrm flipV="1">
              <a:off x="7488285" y="1671636"/>
              <a:ext cx="0" cy="251523"/>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47</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Tracking Data in Time Order</a:t>
            </a:r>
            <a:endParaRPr lang="en-US" sz="4000" dirty="0">
              <a:solidFill>
                <a:schemeClr val="bg1"/>
              </a:solidFill>
              <a:latin typeface="Georgia"/>
              <a:ea typeface="Helvetica Neue Light"/>
              <a:cs typeface="Helvetica Neue Light"/>
            </a:endParaRPr>
          </a:p>
        </p:txBody>
      </p:sp>
      <p:sp>
        <p:nvSpPr>
          <p:cNvPr id="20" name="TextBox 19">
            <a:extLst>
              <a:ext uri="{FF2B5EF4-FFF2-40B4-BE49-F238E27FC236}">
                <a16:creationId xmlns:a16="http://schemas.microsoft.com/office/drawing/2014/main" id="{4E6D61AE-E581-B049-A797-4E3E6C8C4C23}"/>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
        <p:nvSpPr>
          <p:cNvPr id="7" name="Rectangle 6">
            <a:extLst>
              <a:ext uri="{FF2B5EF4-FFF2-40B4-BE49-F238E27FC236}">
                <a16:creationId xmlns:a16="http://schemas.microsoft.com/office/drawing/2014/main" id="{CB45F5A7-3220-B147-A765-98D7AB05B009}"/>
              </a:ext>
            </a:extLst>
          </p:cNvPr>
          <p:cNvSpPr/>
          <p:nvPr/>
        </p:nvSpPr>
        <p:spPr>
          <a:xfrm>
            <a:off x="841079" y="3236538"/>
            <a:ext cx="2084615"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7E2FD6-B7AC-8A4B-8DF8-D0329631B6BC}"/>
              </a:ext>
            </a:extLst>
          </p:cNvPr>
          <p:cNvSpPr/>
          <p:nvPr/>
        </p:nvSpPr>
        <p:spPr>
          <a:xfrm>
            <a:off x="841080" y="2400240"/>
            <a:ext cx="2084615" cy="2066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B4F124-5ED5-044C-BB80-A9625D590D60}"/>
              </a:ext>
            </a:extLst>
          </p:cNvPr>
          <p:cNvSpPr/>
          <p:nvPr/>
        </p:nvSpPr>
        <p:spPr>
          <a:xfrm>
            <a:off x="841079" y="2401782"/>
            <a:ext cx="2084615"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A</a:t>
            </a:r>
          </a:p>
        </p:txBody>
      </p:sp>
      <p:sp>
        <p:nvSpPr>
          <p:cNvPr id="10" name="Rectangle 9">
            <a:extLst>
              <a:ext uri="{FF2B5EF4-FFF2-40B4-BE49-F238E27FC236}">
                <a16:creationId xmlns:a16="http://schemas.microsoft.com/office/drawing/2014/main" id="{0385995D-3DE7-484D-8CF4-52CF50E49AA5}"/>
              </a:ext>
            </a:extLst>
          </p:cNvPr>
          <p:cNvSpPr/>
          <p:nvPr/>
        </p:nvSpPr>
        <p:spPr>
          <a:xfrm>
            <a:off x="841079" y="4042718"/>
            <a:ext cx="2084615"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BFBDF35-9551-1549-AF6B-EA3294648F87}"/>
              </a:ext>
            </a:extLst>
          </p:cNvPr>
          <p:cNvSpPr txBox="1"/>
          <p:nvPr/>
        </p:nvSpPr>
        <p:spPr>
          <a:xfrm>
            <a:off x="1730940" y="3256959"/>
            <a:ext cx="348172" cy="369332"/>
          </a:xfrm>
          <a:prstGeom prst="rect">
            <a:avLst/>
          </a:prstGeom>
          <a:noFill/>
        </p:spPr>
        <p:txBody>
          <a:bodyPr wrap="none" rtlCol="0">
            <a:spAutoFit/>
          </a:bodyPr>
          <a:lstStyle/>
          <a:p>
            <a:r>
              <a:rPr lang="en-US" dirty="0">
                <a:latin typeface="Georgia" panose="02040502050405020303" pitchFamily="18" charset="0"/>
              </a:rPr>
              <a:t>X</a:t>
            </a:r>
          </a:p>
        </p:txBody>
      </p:sp>
      <p:sp>
        <p:nvSpPr>
          <p:cNvPr id="12" name="Rectangle 11">
            <a:extLst>
              <a:ext uri="{FF2B5EF4-FFF2-40B4-BE49-F238E27FC236}">
                <a16:creationId xmlns:a16="http://schemas.microsoft.com/office/drawing/2014/main" id="{E587B04F-F9FF-7E4B-B5B4-B2DD5BE85156}"/>
              </a:ext>
            </a:extLst>
          </p:cNvPr>
          <p:cNvSpPr/>
          <p:nvPr/>
        </p:nvSpPr>
        <p:spPr>
          <a:xfrm>
            <a:off x="836314" y="4052238"/>
            <a:ext cx="2084615"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F219A87-37CF-A548-9377-0D1408E297E1}"/>
              </a:ext>
            </a:extLst>
          </p:cNvPr>
          <p:cNvSpPr txBox="1"/>
          <p:nvPr/>
        </p:nvSpPr>
        <p:spPr>
          <a:xfrm>
            <a:off x="1738956" y="4082895"/>
            <a:ext cx="397866" cy="369332"/>
          </a:xfrm>
          <a:prstGeom prst="rect">
            <a:avLst/>
          </a:prstGeom>
          <a:noFill/>
        </p:spPr>
        <p:txBody>
          <a:bodyPr wrap="none" rtlCol="0">
            <a:spAutoFit/>
          </a:bodyPr>
          <a:lstStyle/>
          <a:p>
            <a:r>
              <a:rPr lang="en-US" dirty="0">
                <a:latin typeface="Georgia" panose="02040502050405020303" pitchFamily="18" charset="0"/>
              </a:rPr>
              <a:t>X’</a:t>
            </a:r>
          </a:p>
        </p:txBody>
      </p:sp>
      <p:sp>
        <p:nvSpPr>
          <p:cNvPr id="14" name="TextBox 13">
            <a:extLst>
              <a:ext uri="{FF2B5EF4-FFF2-40B4-BE49-F238E27FC236}">
                <a16:creationId xmlns:a16="http://schemas.microsoft.com/office/drawing/2014/main" id="{1BDFA2DE-9D1A-474C-8D44-5D5DADD05C58}"/>
              </a:ext>
            </a:extLst>
          </p:cNvPr>
          <p:cNvSpPr txBox="1"/>
          <p:nvPr/>
        </p:nvSpPr>
        <p:spPr>
          <a:xfrm>
            <a:off x="1196383" y="1985542"/>
            <a:ext cx="1364476" cy="369332"/>
          </a:xfrm>
          <a:prstGeom prst="rect">
            <a:avLst/>
          </a:prstGeom>
          <a:noFill/>
        </p:spPr>
        <p:txBody>
          <a:bodyPr wrap="none" rtlCol="0">
            <a:spAutoFit/>
          </a:bodyPr>
          <a:lstStyle/>
          <a:p>
            <a:pPr algn="l"/>
            <a:r>
              <a:rPr lang="en-US" dirty="0">
                <a:latin typeface="Georgia" panose="02040502050405020303" pitchFamily="18" charset="0"/>
              </a:rPr>
              <a:t>Flash Block</a:t>
            </a:r>
          </a:p>
        </p:txBody>
      </p:sp>
      <p:sp>
        <p:nvSpPr>
          <p:cNvPr id="15" name="Rectangle 14">
            <a:extLst>
              <a:ext uri="{FF2B5EF4-FFF2-40B4-BE49-F238E27FC236}">
                <a16:creationId xmlns:a16="http://schemas.microsoft.com/office/drawing/2014/main" id="{F503EAD2-E76B-BC48-B9BB-005DB4ACD010}"/>
              </a:ext>
            </a:extLst>
          </p:cNvPr>
          <p:cNvSpPr/>
          <p:nvPr/>
        </p:nvSpPr>
        <p:spPr>
          <a:xfrm>
            <a:off x="2649044" y="4908043"/>
            <a:ext cx="791145"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OOB</a:t>
            </a:r>
          </a:p>
        </p:txBody>
      </p:sp>
      <p:sp>
        <p:nvSpPr>
          <p:cNvPr id="16" name="TextBox 15">
            <a:extLst>
              <a:ext uri="{FF2B5EF4-FFF2-40B4-BE49-F238E27FC236}">
                <a16:creationId xmlns:a16="http://schemas.microsoft.com/office/drawing/2014/main" id="{631CD675-D80E-8344-A714-532412B33F74}"/>
              </a:ext>
            </a:extLst>
          </p:cNvPr>
          <p:cNvSpPr txBox="1"/>
          <p:nvPr/>
        </p:nvSpPr>
        <p:spPr>
          <a:xfrm>
            <a:off x="1154351" y="4920842"/>
            <a:ext cx="671979" cy="369332"/>
          </a:xfrm>
          <a:prstGeom prst="rect">
            <a:avLst/>
          </a:prstGeom>
          <a:noFill/>
        </p:spPr>
        <p:txBody>
          <a:bodyPr wrap="none" rtlCol="0">
            <a:spAutoFit/>
          </a:bodyPr>
          <a:lstStyle/>
          <a:p>
            <a:pPr algn="l"/>
            <a:r>
              <a:rPr lang="en-US" dirty="0">
                <a:latin typeface="Georgia" panose="02040502050405020303" pitchFamily="18" charset="0"/>
              </a:rPr>
              <a:t>Data</a:t>
            </a:r>
          </a:p>
        </p:txBody>
      </p:sp>
      <p:sp>
        <p:nvSpPr>
          <p:cNvPr id="17" name="Rectangle 16">
            <a:extLst>
              <a:ext uri="{FF2B5EF4-FFF2-40B4-BE49-F238E27FC236}">
                <a16:creationId xmlns:a16="http://schemas.microsoft.com/office/drawing/2014/main" id="{C95623B9-E459-2E44-B9D6-876F0F8B19AF}"/>
              </a:ext>
            </a:extLst>
          </p:cNvPr>
          <p:cNvSpPr/>
          <p:nvPr/>
        </p:nvSpPr>
        <p:spPr>
          <a:xfrm>
            <a:off x="576432" y="4908044"/>
            <a:ext cx="2084615"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EFF73537-1482-964E-B03D-2066BDA68DD6}"/>
              </a:ext>
            </a:extLst>
          </p:cNvPr>
          <p:cNvCxnSpPr>
            <a:cxnSpLocks/>
          </p:cNvCxnSpPr>
          <p:nvPr/>
        </p:nvCxnSpPr>
        <p:spPr>
          <a:xfrm flipH="1">
            <a:off x="576432" y="4473225"/>
            <a:ext cx="259882" cy="43481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1CAAD03-1DF9-5F4D-8390-AA7F920FF21A}"/>
              </a:ext>
            </a:extLst>
          </p:cNvPr>
          <p:cNvCxnSpPr>
            <a:cxnSpLocks/>
          </p:cNvCxnSpPr>
          <p:nvPr/>
        </p:nvCxnSpPr>
        <p:spPr>
          <a:xfrm>
            <a:off x="2920929" y="4473225"/>
            <a:ext cx="519260" cy="42810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0BC212A-3289-F743-8644-CADB4FF7144D}"/>
              </a:ext>
            </a:extLst>
          </p:cNvPr>
          <p:cNvSpPr/>
          <p:nvPr/>
        </p:nvSpPr>
        <p:spPr>
          <a:xfrm>
            <a:off x="1693432" y="5624503"/>
            <a:ext cx="791145"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LPA</a:t>
            </a:r>
          </a:p>
        </p:txBody>
      </p:sp>
      <p:sp>
        <p:nvSpPr>
          <p:cNvPr id="24" name="Rectangle 23">
            <a:extLst>
              <a:ext uri="{FF2B5EF4-FFF2-40B4-BE49-F238E27FC236}">
                <a16:creationId xmlns:a16="http://schemas.microsoft.com/office/drawing/2014/main" id="{19E7CBE8-7604-364B-9BDB-0813C8A28915}"/>
              </a:ext>
            </a:extLst>
          </p:cNvPr>
          <p:cNvSpPr/>
          <p:nvPr/>
        </p:nvSpPr>
        <p:spPr>
          <a:xfrm>
            <a:off x="3844594" y="5624724"/>
            <a:ext cx="791145"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PPA</a:t>
            </a:r>
          </a:p>
        </p:txBody>
      </p:sp>
      <p:sp>
        <p:nvSpPr>
          <p:cNvPr id="25" name="Rectangle 24">
            <a:extLst>
              <a:ext uri="{FF2B5EF4-FFF2-40B4-BE49-F238E27FC236}">
                <a16:creationId xmlns:a16="http://schemas.microsoft.com/office/drawing/2014/main" id="{8321F857-A1A1-514A-A9B7-7A7A313B67E7}"/>
              </a:ext>
            </a:extLst>
          </p:cNvPr>
          <p:cNvSpPr/>
          <p:nvPr/>
        </p:nvSpPr>
        <p:spPr>
          <a:xfrm>
            <a:off x="2495813" y="5627433"/>
            <a:ext cx="1337545"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Timestamp</a:t>
            </a:r>
          </a:p>
        </p:txBody>
      </p:sp>
      <p:cxnSp>
        <p:nvCxnSpPr>
          <p:cNvPr id="26" name="Straight Connector 25">
            <a:extLst>
              <a:ext uri="{FF2B5EF4-FFF2-40B4-BE49-F238E27FC236}">
                <a16:creationId xmlns:a16="http://schemas.microsoft.com/office/drawing/2014/main" id="{B536B0A9-AB7E-614B-998A-B24ECEA096FF}"/>
              </a:ext>
            </a:extLst>
          </p:cNvPr>
          <p:cNvCxnSpPr>
            <a:cxnSpLocks/>
          </p:cNvCxnSpPr>
          <p:nvPr/>
        </p:nvCxnSpPr>
        <p:spPr>
          <a:xfrm flipH="1">
            <a:off x="1730940" y="5341829"/>
            <a:ext cx="930107" cy="282673"/>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EDD1CAE-F752-4B49-AF04-F1B46793BD4F}"/>
              </a:ext>
            </a:extLst>
          </p:cNvPr>
          <p:cNvCxnSpPr>
            <a:cxnSpLocks/>
          </p:cNvCxnSpPr>
          <p:nvPr/>
        </p:nvCxnSpPr>
        <p:spPr>
          <a:xfrm>
            <a:off x="3452192" y="5329030"/>
            <a:ext cx="1161075" cy="273966"/>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548103E-B5B4-E849-A407-90EE741EBF1E}"/>
              </a:ext>
            </a:extLst>
          </p:cNvPr>
          <p:cNvSpPr/>
          <p:nvPr/>
        </p:nvSpPr>
        <p:spPr>
          <a:xfrm>
            <a:off x="3522846" y="1867301"/>
            <a:ext cx="1799925" cy="818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5528706-B272-6549-84F7-7FC7C8E0B78E}"/>
              </a:ext>
            </a:extLst>
          </p:cNvPr>
          <p:cNvSpPr txBox="1"/>
          <p:nvPr/>
        </p:nvSpPr>
        <p:spPr>
          <a:xfrm>
            <a:off x="3532472" y="1549667"/>
            <a:ext cx="1568058" cy="369332"/>
          </a:xfrm>
          <a:prstGeom prst="rect">
            <a:avLst/>
          </a:prstGeom>
          <a:noFill/>
        </p:spPr>
        <p:txBody>
          <a:bodyPr wrap="none" rtlCol="0">
            <a:spAutoFit/>
          </a:bodyPr>
          <a:lstStyle/>
          <a:p>
            <a:pPr algn="l"/>
            <a:r>
              <a:rPr lang="en-US" dirty="0">
                <a:latin typeface="Georgia" panose="02040502050405020303" pitchFamily="18" charset="0"/>
              </a:rPr>
              <a:t>Bloom Filters</a:t>
            </a:r>
          </a:p>
        </p:txBody>
      </p:sp>
      <p:cxnSp>
        <p:nvCxnSpPr>
          <p:cNvPr id="30" name="Straight Connector 29">
            <a:extLst>
              <a:ext uri="{FF2B5EF4-FFF2-40B4-BE49-F238E27FC236}">
                <a16:creationId xmlns:a16="http://schemas.microsoft.com/office/drawing/2014/main" id="{E279E285-7BFF-C046-AD07-7BACF1220978}"/>
              </a:ext>
            </a:extLst>
          </p:cNvPr>
          <p:cNvCxnSpPr>
            <a:cxnSpLocks/>
          </p:cNvCxnSpPr>
          <p:nvPr/>
        </p:nvCxnSpPr>
        <p:spPr>
          <a:xfrm>
            <a:off x="3782728" y="1867301"/>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49497E-D435-A84B-871A-16DEAEB5B432}"/>
              </a:ext>
            </a:extLst>
          </p:cNvPr>
          <p:cNvCxnSpPr>
            <a:cxnSpLocks/>
          </p:cNvCxnSpPr>
          <p:nvPr/>
        </p:nvCxnSpPr>
        <p:spPr>
          <a:xfrm>
            <a:off x="4032729" y="1867301"/>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6ECB8D3-FAEE-D24B-A24D-3F705107F3B6}"/>
              </a:ext>
            </a:extLst>
          </p:cNvPr>
          <p:cNvCxnSpPr>
            <a:cxnSpLocks/>
          </p:cNvCxnSpPr>
          <p:nvPr/>
        </p:nvCxnSpPr>
        <p:spPr>
          <a:xfrm>
            <a:off x="4262094" y="1867301"/>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688C861-81AA-C041-9FBD-E0B693F32F6F}"/>
              </a:ext>
            </a:extLst>
          </p:cNvPr>
          <p:cNvCxnSpPr>
            <a:cxnSpLocks/>
          </p:cNvCxnSpPr>
          <p:nvPr/>
        </p:nvCxnSpPr>
        <p:spPr>
          <a:xfrm>
            <a:off x="4505285" y="1867301"/>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33BF40D-A77D-9744-BB0C-5825E3138B77}"/>
              </a:ext>
            </a:extLst>
          </p:cNvPr>
          <p:cNvCxnSpPr>
            <a:cxnSpLocks/>
          </p:cNvCxnSpPr>
          <p:nvPr/>
        </p:nvCxnSpPr>
        <p:spPr>
          <a:xfrm>
            <a:off x="4764690" y="1867301"/>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0221596-65F1-1C47-8FF4-5888BB0BFAE9}"/>
              </a:ext>
            </a:extLst>
          </p:cNvPr>
          <p:cNvCxnSpPr>
            <a:cxnSpLocks/>
          </p:cNvCxnSpPr>
          <p:nvPr/>
        </p:nvCxnSpPr>
        <p:spPr>
          <a:xfrm>
            <a:off x="5030579" y="1867301"/>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50CAF541-11A1-3E43-B281-582565A2D873}"/>
              </a:ext>
            </a:extLst>
          </p:cNvPr>
          <p:cNvCxnSpPr>
            <a:cxnSpLocks/>
            <a:endCxn id="28" idx="2"/>
          </p:cNvCxnSpPr>
          <p:nvPr/>
        </p:nvCxnSpPr>
        <p:spPr>
          <a:xfrm flipV="1">
            <a:off x="2920929" y="2685448"/>
            <a:ext cx="1501880" cy="663665"/>
          </a:xfrm>
          <a:prstGeom prst="bentConnector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C95443D-4A23-2044-A6FA-701C25465BEC}"/>
              </a:ext>
            </a:extLst>
          </p:cNvPr>
          <p:cNvSpPr txBox="1"/>
          <p:nvPr/>
        </p:nvSpPr>
        <p:spPr>
          <a:xfrm>
            <a:off x="3360726" y="2992464"/>
            <a:ext cx="622286" cy="369332"/>
          </a:xfrm>
          <a:prstGeom prst="rect">
            <a:avLst/>
          </a:prstGeom>
          <a:noFill/>
        </p:spPr>
        <p:txBody>
          <a:bodyPr wrap="none" rtlCol="0">
            <a:spAutoFit/>
          </a:bodyPr>
          <a:lstStyle/>
          <a:p>
            <a:pPr algn="l"/>
            <a:r>
              <a:rPr lang="en-US" dirty="0">
                <a:latin typeface="Georgia" panose="02040502050405020303" pitchFamily="18" charset="0"/>
              </a:rPr>
              <a:t>PPA</a:t>
            </a:r>
          </a:p>
        </p:txBody>
      </p:sp>
      <p:sp>
        <p:nvSpPr>
          <p:cNvPr id="42" name="Rectangle 41">
            <a:extLst>
              <a:ext uri="{FF2B5EF4-FFF2-40B4-BE49-F238E27FC236}">
                <a16:creationId xmlns:a16="http://schemas.microsoft.com/office/drawing/2014/main" id="{CC3830D3-2C8A-0645-A7FC-8E9FDC2A7363}"/>
              </a:ext>
            </a:extLst>
          </p:cNvPr>
          <p:cNvSpPr/>
          <p:nvPr/>
        </p:nvSpPr>
        <p:spPr>
          <a:xfrm>
            <a:off x="4266141" y="1864850"/>
            <a:ext cx="239144" cy="818146"/>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DD49974-EC3F-B04E-8A2D-85DD8983C5DD}"/>
              </a:ext>
            </a:extLst>
          </p:cNvPr>
          <p:cNvSpPr/>
          <p:nvPr/>
        </p:nvSpPr>
        <p:spPr>
          <a:xfrm>
            <a:off x="244734" y="1085607"/>
            <a:ext cx="429896"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CD81D7A-1B8A-A747-805D-11DFE103E68E}"/>
              </a:ext>
            </a:extLst>
          </p:cNvPr>
          <p:cNvSpPr txBox="1"/>
          <p:nvPr/>
        </p:nvSpPr>
        <p:spPr>
          <a:xfrm>
            <a:off x="723190" y="1111434"/>
            <a:ext cx="1184940" cy="369332"/>
          </a:xfrm>
          <a:prstGeom prst="rect">
            <a:avLst/>
          </a:prstGeom>
          <a:noFill/>
        </p:spPr>
        <p:txBody>
          <a:bodyPr wrap="none" rtlCol="0">
            <a:spAutoFit/>
          </a:bodyPr>
          <a:lstStyle/>
          <a:p>
            <a:r>
              <a:rPr lang="en-US" dirty="0">
                <a:latin typeface="Georgia" panose="02040502050405020303" pitchFamily="18" charset="0"/>
              </a:rPr>
              <a:t>Free Page</a:t>
            </a:r>
          </a:p>
        </p:txBody>
      </p:sp>
      <p:sp>
        <p:nvSpPr>
          <p:cNvPr id="45" name="Rectangle 44">
            <a:extLst>
              <a:ext uri="{FF2B5EF4-FFF2-40B4-BE49-F238E27FC236}">
                <a16:creationId xmlns:a16="http://schemas.microsoft.com/office/drawing/2014/main" id="{4DAE2972-C7A6-2E49-B083-2ABC5FB6A525}"/>
              </a:ext>
            </a:extLst>
          </p:cNvPr>
          <p:cNvSpPr/>
          <p:nvPr/>
        </p:nvSpPr>
        <p:spPr>
          <a:xfrm>
            <a:off x="2128149" y="1081793"/>
            <a:ext cx="429896"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54C7A397-FCB9-BB4B-9BF2-0A4416F47573}"/>
              </a:ext>
            </a:extLst>
          </p:cNvPr>
          <p:cNvSpPr txBox="1"/>
          <p:nvPr/>
        </p:nvSpPr>
        <p:spPr>
          <a:xfrm>
            <a:off x="2606608" y="1110369"/>
            <a:ext cx="1265090" cy="369332"/>
          </a:xfrm>
          <a:prstGeom prst="rect">
            <a:avLst/>
          </a:prstGeom>
          <a:noFill/>
        </p:spPr>
        <p:txBody>
          <a:bodyPr wrap="none" rtlCol="0">
            <a:spAutoFit/>
          </a:bodyPr>
          <a:lstStyle/>
          <a:p>
            <a:r>
              <a:rPr lang="en-US" dirty="0">
                <a:latin typeface="Georgia" panose="02040502050405020303" pitchFamily="18" charset="0"/>
              </a:rPr>
              <a:t>Valid Page</a:t>
            </a:r>
          </a:p>
        </p:txBody>
      </p:sp>
      <p:sp>
        <p:nvSpPr>
          <p:cNvPr id="48" name="Rectangle 47">
            <a:extLst>
              <a:ext uri="{FF2B5EF4-FFF2-40B4-BE49-F238E27FC236}">
                <a16:creationId xmlns:a16="http://schemas.microsoft.com/office/drawing/2014/main" id="{BB9CC928-8EE1-5D40-94FE-2CA180A7B875}"/>
              </a:ext>
            </a:extLst>
          </p:cNvPr>
          <p:cNvSpPr/>
          <p:nvPr/>
        </p:nvSpPr>
        <p:spPr>
          <a:xfrm>
            <a:off x="3914562" y="1085752"/>
            <a:ext cx="429896"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59D01D0-F940-7841-9C3E-B5ACA6AC957A}"/>
              </a:ext>
            </a:extLst>
          </p:cNvPr>
          <p:cNvSpPr txBox="1"/>
          <p:nvPr/>
        </p:nvSpPr>
        <p:spPr>
          <a:xfrm>
            <a:off x="4393021" y="1114328"/>
            <a:ext cx="1452642" cy="369332"/>
          </a:xfrm>
          <a:prstGeom prst="rect">
            <a:avLst/>
          </a:prstGeom>
          <a:noFill/>
        </p:spPr>
        <p:txBody>
          <a:bodyPr wrap="none" rtlCol="0">
            <a:spAutoFit/>
          </a:bodyPr>
          <a:lstStyle/>
          <a:p>
            <a:r>
              <a:rPr lang="en-US" dirty="0">
                <a:latin typeface="Georgia" panose="02040502050405020303" pitchFamily="18" charset="0"/>
              </a:rPr>
              <a:t>Invalid Page</a:t>
            </a:r>
          </a:p>
        </p:txBody>
      </p:sp>
      <p:sp>
        <p:nvSpPr>
          <p:cNvPr id="52" name="Rounded Rectangle 16">
            <a:extLst>
              <a:ext uri="{FF2B5EF4-FFF2-40B4-BE49-F238E27FC236}">
                <a16:creationId xmlns:a16="http://schemas.microsoft.com/office/drawing/2014/main" id="{231CD4F8-B428-9348-81E2-40454DDA4117}"/>
              </a:ext>
            </a:extLst>
          </p:cNvPr>
          <p:cNvSpPr/>
          <p:nvPr/>
        </p:nvSpPr>
        <p:spPr>
          <a:xfrm>
            <a:off x="5390223" y="2400240"/>
            <a:ext cx="5960697" cy="1733883"/>
          </a:xfrm>
          <a:prstGeom prst="roundRect">
            <a:avLst/>
          </a:prstGeom>
          <a:solidFill>
            <a:srgbClr val="BE08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Georgia" panose="02040502050405020303" pitchFamily="18" charset="0"/>
              </a:rPr>
              <a:t>Can’t log</a:t>
            </a:r>
            <a:r>
              <a:rPr kumimoji="0" lang="en-US" sz="3600" b="0" i="0" u="none" strike="noStrike" kern="1200" cap="none" spc="0" normalizeH="0" noProof="0" dirty="0">
                <a:ln>
                  <a:noFill/>
                </a:ln>
                <a:solidFill>
                  <a:prstClr val="white"/>
                </a:solidFill>
                <a:effectLst/>
                <a:uLnTx/>
                <a:uFillTx/>
                <a:latin typeface="Georgia" panose="02040502050405020303" pitchFamily="18" charset="0"/>
              </a:rPr>
              <a:t> Read/Trim in OOB!</a:t>
            </a:r>
            <a:endParaRPr kumimoji="0" lang="en-US" sz="36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53" name="Rounded Rectangle 16">
            <a:extLst>
              <a:ext uri="{FF2B5EF4-FFF2-40B4-BE49-F238E27FC236}">
                <a16:creationId xmlns:a16="http://schemas.microsoft.com/office/drawing/2014/main" id="{E4F8BF32-F657-7840-8B53-25C767E78DC8}"/>
              </a:ext>
            </a:extLst>
          </p:cNvPr>
          <p:cNvSpPr/>
          <p:nvPr/>
        </p:nvSpPr>
        <p:spPr>
          <a:xfrm>
            <a:off x="5034921" y="1462225"/>
            <a:ext cx="3380417" cy="64412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Georgia" panose="02040502050405020303" pitchFamily="18" charset="0"/>
              </a:rPr>
              <a:t>Read Operation</a:t>
            </a:r>
          </a:p>
        </p:txBody>
      </p:sp>
      <p:sp>
        <p:nvSpPr>
          <p:cNvPr id="55" name="Rectangle 54">
            <a:extLst>
              <a:ext uri="{FF2B5EF4-FFF2-40B4-BE49-F238E27FC236}">
                <a16:creationId xmlns:a16="http://schemas.microsoft.com/office/drawing/2014/main" id="{C022AA1C-0912-AB4E-BAC3-0857F3F07642}"/>
              </a:ext>
            </a:extLst>
          </p:cNvPr>
          <p:cNvSpPr/>
          <p:nvPr/>
        </p:nvSpPr>
        <p:spPr>
          <a:xfrm>
            <a:off x="9665404" y="2504647"/>
            <a:ext cx="1799925" cy="818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205A5873-97C4-2C4A-87C3-B99723FC2E9F}"/>
              </a:ext>
            </a:extLst>
          </p:cNvPr>
          <p:cNvSpPr txBox="1"/>
          <p:nvPr/>
        </p:nvSpPr>
        <p:spPr>
          <a:xfrm>
            <a:off x="9944766" y="2092910"/>
            <a:ext cx="1406154" cy="369332"/>
          </a:xfrm>
          <a:prstGeom prst="rect">
            <a:avLst/>
          </a:prstGeom>
          <a:noFill/>
        </p:spPr>
        <p:txBody>
          <a:bodyPr wrap="none" rtlCol="0">
            <a:spAutoFit/>
          </a:bodyPr>
          <a:lstStyle/>
          <a:p>
            <a:pPr algn="l"/>
            <a:r>
              <a:rPr lang="en-US" dirty="0">
                <a:latin typeface="Georgia" panose="02040502050405020303" pitchFamily="18" charset="0"/>
              </a:rPr>
              <a:t>Read Buffer</a:t>
            </a:r>
          </a:p>
        </p:txBody>
      </p:sp>
      <p:cxnSp>
        <p:nvCxnSpPr>
          <p:cNvPr id="57" name="Straight Connector 56">
            <a:extLst>
              <a:ext uri="{FF2B5EF4-FFF2-40B4-BE49-F238E27FC236}">
                <a16:creationId xmlns:a16="http://schemas.microsoft.com/office/drawing/2014/main" id="{229A4184-71E4-FF45-8A40-33619D293B92}"/>
              </a:ext>
            </a:extLst>
          </p:cNvPr>
          <p:cNvCxnSpPr>
            <a:cxnSpLocks/>
          </p:cNvCxnSpPr>
          <p:nvPr/>
        </p:nvCxnSpPr>
        <p:spPr>
          <a:xfrm>
            <a:off x="9925286" y="2504647"/>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1E202CD-E16A-BF40-9F04-E1185C658D05}"/>
              </a:ext>
            </a:extLst>
          </p:cNvPr>
          <p:cNvCxnSpPr>
            <a:cxnSpLocks/>
          </p:cNvCxnSpPr>
          <p:nvPr/>
        </p:nvCxnSpPr>
        <p:spPr>
          <a:xfrm>
            <a:off x="10175287" y="2504647"/>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5103E1C-29B3-A541-A6CF-2130C1BE6669}"/>
              </a:ext>
            </a:extLst>
          </p:cNvPr>
          <p:cNvCxnSpPr>
            <a:cxnSpLocks/>
          </p:cNvCxnSpPr>
          <p:nvPr/>
        </p:nvCxnSpPr>
        <p:spPr>
          <a:xfrm>
            <a:off x="10404652" y="2504647"/>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0371991-3344-EA4B-A53D-AE6C7C3E1A79}"/>
              </a:ext>
            </a:extLst>
          </p:cNvPr>
          <p:cNvCxnSpPr>
            <a:cxnSpLocks/>
          </p:cNvCxnSpPr>
          <p:nvPr/>
        </p:nvCxnSpPr>
        <p:spPr>
          <a:xfrm>
            <a:off x="10647843" y="2504647"/>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A5DAE54-0250-F144-BF74-1D3027E44ECB}"/>
              </a:ext>
            </a:extLst>
          </p:cNvPr>
          <p:cNvCxnSpPr>
            <a:cxnSpLocks/>
          </p:cNvCxnSpPr>
          <p:nvPr/>
        </p:nvCxnSpPr>
        <p:spPr>
          <a:xfrm>
            <a:off x="10907248" y="2504647"/>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A33C43C-1BCA-5D4C-83DC-E8E2D2AE4888}"/>
              </a:ext>
            </a:extLst>
          </p:cNvPr>
          <p:cNvCxnSpPr>
            <a:cxnSpLocks/>
          </p:cNvCxnSpPr>
          <p:nvPr/>
        </p:nvCxnSpPr>
        <p:spPr>
          <a:xfrm>
            <a:off x="11173137" y="2504647"/>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DF26473F-0D4D-614D-8CCE-825578AD6183}"/>
              </a:ext>
            </a:extLst>
          </p:cNvPr>
          <p:cNvSpPr/>
          <p:nvPr/>
        </p:nvSpPr>
        <p:spPr>
          <a:xfrm>
            <a:off x="9676739" y="2501212"/>
            <a:ext cx="239144" cy="818146"/>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8B3430D-B050-5940-A3F4-6C0A20DF8ED6}"/>
              </a:ext>
            </a:extLst>
          </p:cNvPr>
          <p:cNvSpPr/>
          <p:nvPr/>
        </p:nvSpPr>
        <p:spPr>
          <a:xfrm>
            <a:off x="9041750" y="3621732"/>
            <a:ext cx="791145"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LPA</a:t>
            </a:r>
          </a:p>
        </p:txBody>
      </p:sp>
      <p:sp>
        <p:nvSpPr>
          <p:cNvPr id="65" name="Rectangle 64">
            <a:extLst>
              <a:ext uri="{FF2B5EF4-FFF2-40B4-BE49-F238E27FC236}">
                <a16:creationId xmlns:a16="http://schemas.microsoft.com/office/drawing/2014/main" id="{155812E6-D4A5-7443-9D09-7E798E950F50}"/>
              </a:ext>
            </a:extLst>
          </p:cNvPr>
          <p:cNvSpPr/>
          <p:nvPr/>
        </p:nvSpPr>
        <p:spPr>
          <a:xfrm>
            <a:off x="9828188" y="3621731"/>
            <a:ext cx="1344944"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Timestamp</a:t>
            </a:r>
          </a:p>
        </p:txBody>
      </p:sp>
      <p:cxnSp>
        <p:nvCxnSpPr>
          <p:cNvPr id="66" name="Straight Connector 65">
            <a:extLst>
              <a:ext uri="{FF2B5EF4-FFF2-40B4-BE49-F238E27FC236}">
                <a16:creationId xmlns:a16="http://schemas.microsoft.com/office/drawing/2014/main" id="{93EC4072-E9FC-A146-9220-93BC3DFF4752}"/>
              </a:ext>
            </a:extLst>
          </p:cNvPr>
          <p:cNvCxnSpPr>
            <a:cxnSpLocks/>
          </p:cNvCxnSpPr>
          <p:nvPr/>
        </p:nvCxnSpPr>
        <p:spPr>
          <a:xfrm flipH="1">
            <a:off x="9046149" y="3322157"/>
            <a:ext cx="630114" cy="30717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66866D2-4AB6-F448-9BB1-69CBADC6517C}"/>
              </a:ext>
            </a:extLst>
          </p:cNvPr>
          <p:cNvCxnSpPr>
            <a:cxnSpLocks/>
          </p:cNvCxnSpPr>
          <p:nvPr/>
        </p:nvCxnSpPr>
        <p:spPr>
          <a:xfrm>
            <a:off x="9915883" y="3322157"/>
            <a:ext cx="1271486" cy="29957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F76BD620-5AB0-EF44-BCB5-D9985695CC99}"/>
              </a:ext>
            </a:extLst>
          </p:cNvPr>
          <p:cNvSpPr/>
          <p:nvPr/>
        </p:nvSpPr>
        <p:spPr>
          <a:xfrm>
            <a:off x="9665404" y="4587667"/>
            <a:ext cx="1799925" cy="818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55D22EE5-C6CB-4247-A3F5-5578BFA8BD08}"/>
              </a:ext>
            </a:extLst>
          </p:cNvPr>
          <p:cNvSpPr txBox="1"/>
          <p:nvPr/>
        </p:nvSpPr>
        <p:spPr>
          <a:xfrm>
            <a:off x="9925789" y="5424207"/>
            <a:ext cx="1390124" cy="369332"/>
          </a:xfrm>
          <a:prstGeom prst="rect">
            <a:avLst/>
          </a:prstGeom>
          <a:noFill/>
        </p:spPr>
        <p:txBody>
          <a:bodyPr wrap="none" rtlCol="0">
            <a:spAutoFit/>
          </a:bodyPr>
          <a:lstStyle/>
          <a:p>
            <a:pPr algn="l"/>
            <a:r>
              <a:rPr lang="en-US" dirty="0">
                <a:latin typeface="Georgia" panose="02040502050405020303" pitchFamily="18" charset="0"/>
              </a:rPr>
              <a:t>Trim Buffer</a:t>
            </a:r>
          </a:p>
        </p:txBody>
      </p:sp>
      <p:cxnSp>
        <p:nvCxnSpPr>
          <p:cNvPr id="79" name="Straight Connector 78">
            <a:extLst>
              <a:ext uri="{FF2B5EF4-FFF2-40B4-BE49-F238E27FC236}">
                <a16:creationId xmlns:a16="http://schemas.microsoft.com/office/drawing/2014/main" id="{B4934342-A8BF-6A4E-B200-0BD865DE4C12}"/>
              </a:ext>
            </a:extLst>
          </p:cNvPr>
          <p:cNvCxnSpPr>
            <a:cxnSpLocks/>
          </p:cNvCxnSpPr>
          <p:nvPr/>
        </p:nvCxnSpPr>
        <p:spPr>
          <a:xfrm>
            <a:off x="9925286" y="4587667"/>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EF8E31D-FE4E-4441-B246-46D339052F7A}"/>
              </a:ext>
            </a:extLst>
          </p:cNvPr>
          <p:cNvCxnSpPr>
            <a:cxnSpLocks/>
          </p:cNvCxnSpPr>
          <p:nvPr/>
        </p:nvCxnSpPr>
        <p:spPr>
          <a:xfrm>
            <a:off x="10175287" y="4587667"/>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D3434DE-8864-CB41-A702-5C449A8AAE9D}"/>
              </a:ext>
            </a:extLst>
          </p:cNvPr>
          <p:cNvCxnSpPr>
            <a:cxnSpLocks/>
          </p:cNvCxnSpPr>
          <p:nvPr/>
        </p:nvCxnSpPr>
        <p:spPr>
          <a:xfrm>
            <a:off x="10404652" y="4587667"/>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E5F1DD7-A57C-4C47-B43B-B380275E58B6}"/>
              </a:ext>
            </a:extLst>
          </p:cNvPr>
          <p:cNvCxnSpPr>
            <a:cxnSpLocks/>
          </p:cNvCxnSpPr>
          <p:nvPr/>
        </p:nvCxnSpPr>
        <p:spPr>
          <a:xfrm>
            <a:off x="10647843" y="4587667"/>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1753A64-F767-1644-B5A4-7FF8A5B22A8D}"/>
              </a:ext>
            </a:extLst>
          </p:cNvPr>
          <p:cNvCxnSpPr>
            <a:cxnSpLocks/>
          </p:cNvCxnSpPr>
          <p:nvPr/>
        </p:nvCxnSpPr>
        <p:spPr>
          <a:xfrm>
            <a:off x="10907248" y="4587667"/>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23F2422-C54A-AA48-A261-8571C7882DA6}"/>
              </a:ext>
            </a:extLst>
          </p:cNvPr>
          <p:cNvCxnSpPr>
            <a:cxnSpLocks/>
          </p:cNvCxnSpPr>
          <p:nvPr/>
        </p:nvCxnSpPr>
        <p:spPr>
          <a:xfrm>
            <a:off x="11173137" y="4587667"/>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5F2F27A3-2BD0-8849-BDD1-AC26D627E922}"/>
              </a:ext>
            </a:extLst>
          </p:cNvPr>
          <p:cNvSpPr/>
          <p:nvPr/>
        </p:nvSpPr>
        <p:spPr>
          <a:xfrm>
            <a:off x="9676739" y="4584232"/>
            <a:ext cx="239144" cy="818146"/>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F38DBA2D-38E9-0D47-8D58-9A6353153A1E}"/>
              </a:ext>
            </a:extLst>
          </p:cNvPr>
          <p:cNvCxnSpPr>
            <a:cxnSpLocks/>
          </p:cNvCxnSpPr>
          <p:nvPr/>
        </p:nvCxnSpPr>
        <p:spPr>
          <a:xfrm>
            <a:off x="9076234" y="4067076"/>
            <a:ext cx="595322" cy="54412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99297E0-F906-4444-9791-9F7D04E7551B}"/>
              </a:ext>
            </a:extLst>
          </p:cNvPr>
          <p:cNvCxnSpPr>
            <a:cxnSpLocks/>
          </p:cNvCxnSpPr>
          <p:nvPr/>
        </p:nvCxnSpPr>
        <p:spPr>
          <a:xfrm flipV="1">
            <a:off x="9925286" y="4042718"/>
            <a:ext cx="1262083" cy="541513"/>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8" name="Rounded Rectangle 16">
            <a:extLst>
              <a:ext uri="{FF2B5EF4-FFF2-40B4-BE49-F238E27FC236}">
                <a16:creationId xmlns:a16="http://schemas.microsoft.com/office/drawing/2014/main" id="{5609FD8D-FB86-E948-9EFD-CD1E683F78A0}"/>
              </a:ext>
            </a:extLst>
          </p:cNvPr>
          <p:cNvSpPr/>
          <p:nvPr/>
        </p:nvSpPr>
        <p:spPr>
          <a:xfrm>
            <a:off x="5034921" y="1462225"/>
            <a:ext cx="3380417" cy="64412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Georgia" panose="02040502050405020303" pitchFamily="18" charset="0"/>
              </a:rPr>
              <a:t>Trim Operation</a:t>
            </a:r>
          </a:p>
        </p:txBody>
      </p:sp>
      <p:cxnSp>
        <p:nvCxnSpPr>
          <p:cNvPr id="89" name="Elbow Connector 88">
            <a:extLst>
              <a:ext uri="{FF2B5EF4-FFF2-40B4-BE49-F238E27FC236}">
                <a16:creationId xmlns:a16="http://schemas.microsoft.com/office/drawing/2014/main" id="{C7AF632B-22AD-5C49-A82A-227ECBAAD45B}"/>
              </a:ext>
            </a:extLst>
          </p:cNvPr>
          <p:cNvCxnSpPr>
            <a:cxnSpLocks/>
            <a:endCxn id="77" idx="1"/>
          </p:cNvCxnSpPr>
          <p:nvPr/>
        </p:nvCxnSpPr>
        <p:spPr>
          <a:xfrm rot="16200000" flipH="1">
            <a:off x="7180793" y="2512129"/>
            <a:ext cx="2903831" cy="2065391"/>
          </a:xfrm>
          <a:prstGeom prst="bentConnector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107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mph" presetSubtype="2" fill="hold" nodeType="withEffect">
                                  <p:stCondLst>
                                    <p:cond delay="0"/>
                                  </p:stCondLst>
                                  <p:childTnLst>
                                    <p:animClr clrSpc="rgb" dir="cw">
                                      <p:cBhvr>
                                        <p:cTn id="10" dur="500" fill="hold"/>
                                        <p:tgtEl>
                                          <p:spTgt spid="7"/>
                                        </p:tgtEl>
                                        <p:attrNameLst>
                                          <p:attrName>fillcolor</p:attrName>
                                        </p:attrNameLst>
                                      </p:cBhvr>
                                      <p:to>
                                        <a:schemeClr val="bg2"/>
                                      </p:to>
                                    </p:animClr>
                                    <p:set>
                                      <p:cBhvr>
                                        <p:cTn id="11" dur="500" fill="hold"/>
                                        <p:tgtEl>
                                          <p:spTgt spid="7"/>
                                        </p:tgtEl>
                                        <p:attrNameLst>
                                          <p:attrName>fill.type</p:attrName>
                                        </p:attrNameLst>
                                      </p:cBhvr>
                                      <p:to>
                                        <p:strVal val="solid"/>
                                      </p:to>
                                    </p:set>
                                    <p:set>
                                      <p:cBhvr>
                                        <p:cTn id="12" dur="500" fill="hold"/>
                                        <p:tgtEl>
                                          <p:spTgt spid="7"/>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par>
                                <p:cTn id="18" presetID="22" presetClass="entr" presetSubtype="1"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par>
                                <p:cTn id="35" presetID="22" presetClass="entr" presetSubtype="1"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left)">
                                      <p:cBhvr>
                                        <p:cTn id="51" dur="500"/>
                                        <p:tgtEl>
                                          <p:spTgt spid="36"/>
                                        </p:tgtEl>
                                      </p:cBhvr>
                                    </p:animEffect>
                                  </p:childTnLst>
                                </p:cTn>
                              </p:par>
                              <p:par>
                                <p:cTn id="52" presetID="1"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30"/>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2"/>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2"/>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4"/>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3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52"/>
                                        </p:tgtEl>
                                        <p:attrNameLst>
                                          <p:attrName>style.visibility</p:attrName>
                                        </p:attrNameLst>
                                      </p:cBhvr>
                                      <p:to>
                                        <p:strVal val="visible"/>
                                      </p:to>
                                    </p:set>
                                  </p:childTnLst>
                                </p:cTn>
                              </p:par>
                              <p:par>
                                <p:cTn id="76" presetID="1" presetClass="exit" presetSubtype="0" fill="hold" grpId="1" nodeType="withEffect">
                                  <p:stCondLst>
                                    <p:cond delay="0"/>
                                  </p:stCondLst>
                                  <p:childTnLst>
                                    <p:set>
                                      <p:cBhvr>
                                        <p:cTn id="77" dur="1" fill="hold">
                                          <p:stCondLst>
                                            <p:cond delay="0"/>
                                          </p:stCondLst>
                                        </p:cTn>
                                        <p:tgtEl>
                                          <p:spTgt spid="28"/>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29"/>
                                        </p:tgtEl>
                                        <p:attrNameLst>
                                          <p:attrName>style.visibility</p:attrName>
                                        </p:attrNameLst>
                                      </p:cBhvr>
                                      <p:to>
                                        <p:strVal val="hidden"/>
                                      </p:to>
                                    </p:set>
                                  </p:childTnLst>
                                </p:cTn>
                              </p:par>
                              <p:par>
                                <p:cTn id="80" presetID="1" presetClass="exit" presetSubtype="0" fill="hold" nodeType="withEffect">
                                  <p:stCondLst>
                                    <p:cond delay="0"/>
                                  </p:stCondLst>
                                  <p:childTnLst>
                                    <p:set>
                                      <p:cBhvr>
                                        <p:cTn id="81" dur="1" fill="hold">
                                          <p:stCondLst>
                                            <p:cond delay="0"/>
                                          </p:stCondLst>
                                        </p:cTn>
                                        <p:tgtEl>
                                          <p:spTgt spid="30"/>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37"/>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31"/>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32"/>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33"/>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34"/>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35"/>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42"/>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36"/>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1" nodeType="clickEffect">
                                  <p:stCondLst>
                                    <p:cond delay="0"/>
                                  </p:stCondLst>
                                  <p:childTnLst>
                                    <p:set>
                                      <p:cBhvr>
                                        <p:cTn id="101" dur="1" fill="hold">
                                          <p:stCondLst>
                                            <p:cond delay="0"/>
                                          </p:stCondLst>
                                        </p:cTn>
                                        <p:tgtEl>
                                          <p:spTgt spid="52"/>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15"/>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16"/>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17"/>
                                        </p:tgtEl>
                                        <p:attrNameLst>
                                          <p:attrName>style.visibility</p:attrName>
                                        </p:attrNameLst>
                                      </p:cBhvr>
                                      <p:to>
                                        <p:strVal val="hidden"/>
                                      </p:to>
                                    </p:set>
                                  </p:childTnLst>
                                </p:cTn>
                              </p:par>
                              <p:par>
                                <p:cTn id="108" presetID="1" presetClass="exit" presetSubtype="0" fill="hold" nodeType="withEffect">
                                  <p:stCondLst>
                                    <p:cond delay="0"/>
                                  </p:stCondLst>
                                  <p:childTnLst>
                                    <p:set>
                                      <p:cBhvr>
                                        <p:cTn id="109" dur="1" fill="hold">
                                          <p:stCondLst>
                                            <p:cond delay="0"/>
                                          </p:stCondLst>
                                        </p:cTn>
                                        <p:tgtEl>
                                          <p:spTgt spid="19"/>
                                        </p:tgtEl>
                                        <p:attrNameLst>
                                          <p:attrName>style.visibility</p:attrName>
                                        </p:attrNameLst>
                                      </p:cBhvr>
                                      <p:to>
                                        <p:strVal val="hidden"/>
                                      </p:to>
                                    </p:set>
                                  </p:childTnLst>
                                </p:cTn>
                              </p:par>
                              <p:par>
                                <p:cTn id="110" presetID="1" presetClass="exit" presetSubtype="0" fill="hold" nodeType="withEffect">
                                  <p:stCondLst>
                                    <p:cond delay="0"/>
                                  </p:stCondLst>
                                  <p:childTnLst>
                                    <p:set>
                                      <p:cBhvr>
                                        <p:cTn id="111" dur="1" fill="hold">
                                          <p:stCondLst>
                                            <p:cond delay="0"/>
                                          </p:stCondLst>
                                        </p:cTn>
                                        <p:tgtEl>
                                          <p:spTgt spid="22"/>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23"/>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24"/>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25"/>
                                        </p:tgtEl>
                                        <p:attrNameLst>
                                          <p:attrName>style.visibility</p:attrName>
                                        </p:attrNameLst>
                                      </p:cBhvr>
                                      <p:to>
                                        <p:strVal val="hidden"/>
                                      </p:to>
                                    </p:set>
                                  </p:childTnLst>
                                </p:cTn>
                              </p:par>
                              <p:par>
                                <p:cTn id="118" presetID="1" presetClass="exit" presetSubtype="0" fill="hold" nodeType="withEffect">
                                  <p:stCondLst>
                                    <p:cond delay="0"/>
                                  </p:stCondLst>
                                  <p:childTnLst>
                                    <p:set>
                                      <p:cBhvr>
                                        <p:cTn id="119" dur="1" fill="hold">
                                          <p:stCondLst>
                                            <p:cond delay="0"/>
                                          </p:stCondLst>
                                        </p:cTn>
                                        <p:tgtEl>
                                          <p:spTgt spid="26"/>
                                        </p:tgtEl>
                                        <p:attrNameLst>
                                          <p:attrName>style.visibility</p:attrName>
                                        </p:attrNameLst>
                                      </p:cBhvr>
                                      <p:to>
                                        <p:strVal val="hidden"/>
                                      </p:to>
                                    </p:set>
                                  </p:childTnLst>
                                </p:cTn>
                              </p:par>
                              <p:par>
                                <p:cTn id="120" presetID="1" presetClass="exit" presetSubtype="0" fill="hold" nodeType="withEffect">
                                  <p:stCondLst>
                                    <p:cond delay="0"/>
                                  </p:stCondLst>
                                  <p:childTnLst>
                                    <p:set>
                                      <p:cBhvr>
                                        <p:cTn id="121" dur="1" fill="hold">
                                          <p:stCondLst>
                                            <p:cond delay="0"/>
                                          </p:stCondLst>
                                        </p:cTn>
                                        <p:tgtEl>
                                          <p:spTgt spid="27"/>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55"/>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56"/>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53"/>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74"/>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54"/>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57"/>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58"/>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59"/>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60"/>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63"/>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61"/>
                                        </p:tgtEl>
                                        <p:attrNameLst>
                                          <p:attrName>style.visibility</p:attrName>
                                        </p:attrNameLst>
                                      </p:cBhvr>
                                      <p:to>
                                        <p:strVal val="visible"/>
                                      </p:to>
                                    </p:set>
                                  </p:childTnLst>
                                </p:cTn>
                              </p:par>
                              <p:par>
                                <p:cTn id="146" presetID="1" presetClass="entr" presetSubtype="0" fill="hold" nodeType="withEffect">
                                  <p:stCondLst>
                                    <p:cond delay="0"/>
                                  </p:stCondLst>
                                  <p:childTnLst>
                                    <p:set>
                                      <p:cBhvr>
                                        <p:cTn id="147" dur="1" fill="hold">
                                          <p:stCondLst>
                                            <p:cond delay="0"/>
                                          </p:stCondLst>
                                        </p:cTn>
                                        <p:tgtEl>
                                          <p:spTgt spid="62"/>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22" presetClass="entr" presetSubtype="1" fill="hold" nodeType="clickEffect">
                                  <p:stCondLst>
                                    <p:cond delay="0"/>
                                  </p:stCondLst>
                                  <p:childTnLst>
                                    <p:set>
                                      <p:cBhvr>
                                        <p:cTn id="151" dur="1" fill="hold">
                                          <p:stCondLst>
                                            <p:cond delay="0"/>
                                          </p:stCondLst>
                                        </p:cTn>
                                        <p:tgtEl>
                                          <p:spTgt spid="66"/>
                                        </p:tgtEl>
                                        <p:attrNameLst>
                                          <p:attrName>style.visibility</p:attrName>
                                        </p:attrNameLst>
                                      </p:cBhvr>
                                      <p:to>
                                        <p:strVal val="visible"/>
                                      </p:to>
                                    </p:set>
                                    <p:animEffect transition="in" filter="wipe(up)">
                                      <p:cBhvr>
                                        <p:cTn id="152" dur="500"/>
                                        <p:tgtEl>
                                          <p:spTgt spid="66"/>
                                        </p:tgtEl>
                                      </p:cBhvr>
                                    </p:animEffect>
                                  </p:childTnLst>
                                </p:cTn>
                              </p:par>
                              <p:par>
                                <p:cTn id="153" presetID="22" presetClass="entr" presetSubtype="1" fill="hold" nodeType="withEffect">
                                  <p:stCondLst>
                                    <p:cond delay="0"/>
                                  </p:stCondLst>
                                  <p:childTnLst>
                                    <p:set>
                                      <p:cBhvr>
                                        <p:cTn id="154" dur="1" fill="hold">
                                          <p:stCondLst>
                                            <p:cond delay="0"/>
                                          </p:stCondLst>
                                        </p:cTn>
                                        <p:tgtEl>
                                          <p:spTgt spid="67"/>
                                        </p:tgtEl>
                                        <p:attrNameLst>
                                          <p:attrName>style.visibility</p:attrName>
                                        </p:attrNameLst>
                                      </p:cBhvr>
                                      <p:to>
                                        <p:strVal val="visible"/>
                                      </p:to>
                                    </p:set>
                                    <p:animEffect transition="in" filter="wipe(up)">
                                      <p:cBhvr>
                                        <p:cTn id="155" dur="500"/>
                                        <p:tgtEl>
                                          <p:spTgt spid="67"/>
                                        </p:tgtEl>
                                      </p:cBhvr>
                                    </p:animEffect>
                                  </p:childTnLst>
                                </p:cTn>
                              </p:par>
                            </p:childTnLst>
                          </p:cTn>
                        </p:par>
                        <p:par>
                          <p:cTn id="156" fill="hold">
                            <p:stCondLst>
                              <p:cond delay="500"/>
                            </p:stCondLst>
                            <p:childTnLst>
                              <p:par>
                                <p:cTn id="157" presetID="1" presetClass="entr" presetSubtype="0" fill="hold" grpId="0" nodeType="afterEffect">
                                  <p:stCondLst>
                                    <p:cond delay="0"/>
                                  </p:stCondLst>
                                  <p:childTnLst>
                                    <p:set>
                                      <p:cBhvr>
                                        <p:cTn id="158" dur="1" fill="hold">
                                          <p:stCondLst>
                                            <p:cond delay="0"/>
                                          </p:stCondLst>
                                        </p:cTn>
                                        <p:tgtEl>
                                          <p:spTgt spid="65"/>
                                        </p:tgtEl>
                                        <p:attrNameLst>
                                          <p:attrName>style.visibility</p:attrName>
                                        </p:attrNameLst>
                                      </p:cBhvr>
                                      <p:to>
                                        <p:strVal val="visible"/>
                                      </p:to>
                                    </p:set>
                                  </p:childTnLst>
                                </p:cTn>
                              </p:par>
                            </p:childTnLst>
                          </p:cTn>
                        </p:par>
                        <p:par>
                          <p:cTn id="159" fill="hold">
                            <p:stCondLst>
                              <p:cond delay="500"/>
                            </p:stCondLst>
                            <p:childTnLst>
                              <p:par>
                                <p:cTn id="160" presetID="1" presetClass="entr" presetSubtype="0" fill="hold" grpId="0" nodeType="afterEffect">
                                  <p:stCondLst>
                                    <p:cond delay="0"/>
                                  </p:stCondLst>
                                  <p:childTnLst>
                                    <p:set>
                                      <p:cBhvr>
                                        <p:cTn id="161" dur="1" fill="hold">
                                          <p:stCondLst>
                                            <p:cond delay="0"/>
                                          </p:stCondLst>
                                        </p:cTn>
                                        <p:tgtEl>
                                          <p:spTgt spid="64"/>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grpId="0" nodeType="clickEffect">
                                  <p:stCondLst>
                                    <p:cond delay="0"/>
                                  </p:stCondLst>
                                  <p:childTnLst>
                                    <p:set>
                                      <p:cBhvr>
                                        <p:cTn id="165" dur="1" fill="hold">
                                          <p:stCondLst>
                                            <p:cond delay="0"/>
                                          </p:stCondLst>
                                        </p:cTn>
                                        <p:tgtEl>
                                          <p:spTgt spid="77"/>
                                        </p:tgtEl>
                                        <p:attrNameLst>
                                          <p:attrName>style.visibility</p:attrName>
                                        </p:attrNameLst>
                                      </p:cBhvr>
                                      <p:to>
                                        <p:strVal val="visible"/>
                                      </p:to>
                                    </p:set>
                                  </p:childTnLst>
                                </p:cTn>
                              </p:par>
                              <p:par>
                                <p:cTn id="166" presetID="1" presetClass="entr" presetSubtype="0" fill="hold" grpId="0" nodeType="withEffect">
                                  <p:stCondLst>
                                    <p:cond delay="0"/>
                                  </p:stCondLst>
                                  <p:childTnLst>
                                    <p:set>
                                      <p:cBhvr>
                                        <p:cTn id="167" dur="1" fill="hold">
                                          <p:stCondLst>
                                            <p:cond delay="0"/>
                                          </p:stCondLst>
                                        </p:cTn>
                                        <p:tgtEl>
                                          <p:spTgt spid="78"/>
                                        </p:tgtEl>
                                        <p:attrNameLst>
                                          <p:attrName>style.visibility</p:attrName>
                                        </p:attrNameLst>
                                      </p:cBhvr>
                                      <p:to>
                                        <p:strVal val="visible"/>
                                      </p:to>
                                    </p:set>
                                  </p:childTnLst>
                                </p:cTn>
                              </p:par>
                              <p:par>
                                <p:cTn id="168" presetID="1" presetClass="entr" presetSubtype="0" fill="hold" nodeType="withEffect">
                                  <p:stCondLst>
                                    <p:cond delay="0"/>
                                  </p:stCondLst>
                                  <p:childTnLst>
                                    <p:set>
                                      <p:cBhvr>
                                        <p:cTn id="169" dur="1" fill="hold">
                                          <p:stCondLst>
                                            <p:cond delay="0"/>
                                          </p:stCondLst>
                                        </p:cTn>
                                        <p:tgtEl>
                                          <p:spTgt spid="79"/>
                                        </p:tgtEl>
                                        <p:attrNameLst>
                                          <p:attrName>style.visibility</p:attrName>
                                        </p:attrNameLst>
                                      </p:cBhvr>
                                      <p:to>
                                        <p:strVal val="visible"/>
                                      </p:to>
                                    </p:set>
                                  </p:childTnLst>
                                </p:cTn>
                              </p:par>
                              <p:par>
                                <p:cTn id="170" presetID="1" presetClass="entr" presetSubtype="0" fill="hold" nodeType="withEffect">
                                  <p:stCondLst>
                                    <p:cond delay="0"/>
                                  </p:stCondLst>
                                  <p:childTnLst>
                                    <p:set>
                                      <p:cBhvr>
                                        <p:cTn id="171" dur="1" fill="hold">
                                          <p:stCondLst>
                                            <p:cond delay="0"/>
                                          </p:stCondLst>
                                        </p:cTn>
                                        <p:tgtEl>
                                          <p:spTgt spid="80"/>
                                        </p:tgtEl>
                                        <p:attrNameLst>
                                          <p:attrName>style.visibility</p:attrName>
                                        </p:attrNameLst>
                                      </p:cBhvr>
                                      <p:to>
                                        <p:strVal val="visible"/>
                                      </p:to>
                                    </p:set>
                                  </p:childTnLst>
                                </p:cTn>
                              </p:par>
                              <p:par>
                                <p:cTn id="172" presetID="1" presetClass="entr" presetSubtype="0" fill="hold" nodeType="withEffect">
                                  <p:stCondLst>
                                    <p:cond delay="0"/>
                                  </p:stCondLst>
                                  <p:childTnLst>
                                    <p:set>
                                      <p:cBhvr>
                                        <p:cTn id="173" dur="1" fill="hold">
                                          <p:stCondLst>
                                            <p:cond delay="0"/>
                                          </p:stCondLst>
                                        </p:cTn>
                                        <p:tgtEl>
                                          <p:spTgt spid="81"/>
                                        </p:tgtEl>
                                        <p:attrNameLst>
                                          <p:attrName>style.visibility</p:attrName>
                                        </p:attrNameLst>
                                      </p:cBhvr>
                                      <p:to>
                                        <p:strVal val="visible"/>
                                      </p:to>
                                    </p:set>
                                  </p:childTnLst>
                                </p:cTn>
                              </p:par>
                              <p:par>
                                <p:cTn id="174" presetID="1" presetClass="entr" presetSubtype="0" fill="hold" nodeType="withEffect">
                                  <p:stCondLst>
                                    <p:cond delay="0"/>
                                  </p:stCondLst>
                                  <p:childTnLst>
                                    <p:set>
                                      <p:cBhvr>
                                        <p:cTn id="175" dur="1" fill="hold">
                                          <p:stCondLst>
                                            <p:cond delay="0"/>
                                          </p:stCondLst>
                                        </p:cTn>
                                        <p:tgtEl>
                                          <p:spTgt spid="82"/>
                                        </p:tgtEl>
                                        <p:attrNameLst>
                                          <p:attrName>style.visibility</p:attrName>
                                        </p:attrNameLst>
                                      </p:cBhvr>
                                      <p:to>
                                        <p:strVal val="visible"/>
                                      </p:to>
                                    </p:set>
                                  </p:childTnLst>
                                </p:cTn>
                              </p:par>
                              <p:par>
                                <p:cTn id="176" presetID="1" presetClass="entr" presetSubtype="0" fill="hold" grpId="0" nodeType="withEffect">
                                  <p:stCondLst>
                                    <p:cond delay="0"/>
                                  </p:stCondLst>
                                  <p:childTnLst>
                                    <p:set>
                                      <p:cBhvr>
                                        <p:cTn id="177" dur="1" fill="hold">
                                          <p:stCondLst>
                                            <p:cond delay="0"/>
                                          </p:stCondLst>
                                        </p:cTn>
                                        <p:tgtEl>
                                          <p:spTgt spid="85"/>
                                        </p:tgtEl>
                                        <p:attrNameLst>
                                          <p:attrName>style.visibility</p:attrName>
                                        </p:attrNameLst>
                                      </p:cBhvr>
                                      <p:to>
                                        <p:strVal val="visible"/>
                                      </p:to>
                                    </p:set>
                                  </p:childTnLst>
                                </p:cTn>
                              </p:par>
                              <p:par>
                                <p:cTn id="178" presetID="1" presetClass="entr" presetSubtype="0" fill="hold" nodeType="withEffect">
                                  <p:stCondLst>
                                    <p:cond delay="0"/>
                                  </p:stCondLst>
                                  <p:childTnLst>
                                    <p:set>
                                      <p:cBhvr>
                                        <p:cTn id="179" dur="1" fill="hold">
                                          <p:stCondLst>
                                            <p:cond delay="0"/>
                                          </p:stCondLst>
                                        </p:cTn>
                                        <p:tgtEl>
                                          <p:spTgt spid="83"/>
                                        </p:tgtEl>
                                        <p:attrNameLst>
                                          <p:attrName>style.visibility</p:attrName>
                                        </p:attrNameLst>
                                      </p:cBhvr>
                                      <p:to>
                                        <p:strVal val="visible"/>
                                      </p:to>
                                    </p:set>
                                  </p:childTnLst>
                                </p:cTn>
                              </p:par>
                              <p:par>
                                <p:cTn id="180" presetID="1" presetClass="entr" presetSubtype="0" fill="hold" nodeType="withEffect">
                                  <p:stCondLst>
                                    <p:cond delay="0"/>
                                  </p:stCondLst>
                                  <p:childTnLst>
                                    <p:set>
                                      <p:cBhvr>
                                        <p:cTn id="181" dur="1" fill="hold">
                                          <p:stCondLst>
                                            <p:cond delay="0"/>
                                          </p:stCondLst>
                                        </p:cTn>
                                        <p:tgtEl>
                                          <p:spTgt spid="84"/>
                                        </p:tgtEl>
                                        <p:attrNameLst>
                                          <p:attrName>style.visibility</p:attrName>
                                        </p:attrNameLst>
                                      </p:cBhvr>
                                      <p:to>
                                        <p:strVal val="visible"/>
                                      </p:to>
                                    </p:set>
                                  </p:childTnLst>
                                </p:cTn>
                              </p:par>
                              <p:par>
                                <p:cTn id="182" presetID="1" presetClass="entr" presetSubtype="0" fill="hold" nodeType="withEffect">
                                  <p:stCondLst>
                                    <p:cond delay="0"/>
                                  </p:stCondLst>
                                  <p:childTnLst>
                                    <p:set>
                                      <p:cBhvr>
                                        <p:cTn id="183" dur="1" fill="hold">
                                          <p:stCondLst>
                                            <p:cond delay="0"/>
                                          </p:stCondLst>
                                        </p:cTn>
                                        <p:tgtEl>
                                          <p:spTgt spid="86"/>
                                        </p:tgtEl>
                                        <p:attrNameLst>
                                          <p:attrName>style.visibility</p:attrName>
                                        </p:attrNameLst>
                                      </p:cBhvr>
                                      <p:to>
                                        <p:strVal val="visible"/>
                                      </p:to>
                                    </p:set>
                                  </p:childTnLst>
                                </p:cTn>
                              </p:par>
                              <p:par>
                                <p:cTn id="184" presetID="1" presetClass="entr" presetSubtype="0" fill="hold" nodeType="withEffect">
                                  <p:stCondLst>
                                    <p:cond delay="0"/>
                                  </p:stCondLst>
                                  <p:childTnLst>
                                    <p:set>
                                      <p:cBhvr>
                                        <p:cTn id="185" dur="1" fill="hold">
                                          <p:stCondLst>
                                            <p:cond delay="0"/>
                                          </p:stCondLst>
                                        </p:cTn>
                                        <p:tgtEl>
                                          <p:spTgt spid="87"/>
                                        </p:tgtEl>
                                        <p:attrNameLst>
                                          <p:attrName>style.visibility</p:attrName>
                                        </p:attrNameLst>
                                      </p:cBhvr>
                                      <p:to>
                                        <p:strVal val="visible"/>
                                      </p:to>
                                    </p:set>
                                  </p:childTnLst>
                                </p:cTn>
                              </p:par>
                              <p:par>
                                <p:cTn id="186" presetID="1" presetClass="exit" presetSubtype="0" fill="hold" nodeType="withEffect">
                                  <p:stCondLst>
                                    <p:cond delay="0"/>
                                  </p:stCondLst>
                                  <p:childTnLst>
                                    <p:set>
                                      <p:cBhvr>
                                        <p:cTn id="187" dur="1" fill="hold">
                                          <p:stCondLst>
                                            <p:cond delay="0"/>
                                          </p:stCondLst>
                                        </p:cTn>
                                        <p:tgtEl>
                                          <p:spTgt spid="74"/>
                                        </p:tgtEl>
                                        <p:attrNameLst>
                                          <p:attrName>style.visibility</p:attrName>
                                        </p:attrNameLst>
                                      </p:cBhvr>
                                      <p:to>
                                        <p:strVal val="hidden"/>
                                      </p:to>
                                    </p:set>
                                  </p:childTnLst>
                                </p:cTn>
                              </p:par>
                              <p:par>
                                <p:cTn id="188" presetID="1" presetClass="exit" presetSubtype="0" fill="hold" nodeType="withEffect">
                                  <p:stCondLst>
                                    <p:cond delay="0"/>
                                  </p:stCondLst>
                                  <p:childTnLst>
                                    <p:set>
                                      <p:cBhvr>
                                        <p:cTn id="189" dur="1" fill="hold">
                                          <p:stCondLst>
                                            <p:cond delay="0"/>
                                          </p:stCondLst>
                                        </p:cTn>
                                        <p:tgtEl>
                                          <p:spTgt spid="54"/>
                                        </p:tgtEl>
                                        <p:attrNameLst>
                                          <p:attrName>style.visibility</p:attrName>
                                        </p:attrNameLst>
                                      </p:cBhvr>
                                      <p:to>
                                        <p:strVal val="hidden"/>
                                      </p:to>
                                    </p:set>
                                  </p:childTnLst>
                                </p:cTn>
                              </p:par>
                              <p:par>
                                <p:cTn id="190" presetID="1" presetClass="exit" presetSubtype="0" fill="hold" nodeType="withEffect">
                                  <p:stCondLst>
                                    <p:cond delay="0"/>
                                  </p:stCondLst>
                                  <p:childTnLst>
                                    <p:set>
                                      <p:cBhvr>
                                        <p:cTn id="191" dur="1" fill="hold">
                                          <p:stCondLst>
                                            <p:cond delay="0"/>
                                          </p:stCondLst>
                                        </p:cTn>
                                        <p:tgtEl>
                                          <p:spTgt spid="67"/>
                                        </p:tgtEl>
                                        <p:attrNameLst>
                                          <p:attrName>style.visibility</p:attrName>
                                        </p:attrNameLst>
                                      </p:cBhvr>
                                      <p:to>
                                        <p:strVal val="hidden"/>
                                      </p:to>
                                    </p:set>
                                  </p:childTnLst>
                                </p:cTn>
                              </p:par>
                              <p:par>
                                <p:cTn id="192" presetID="1" presetClass="exit" presetSubtype="0" fill="hold" nodeType="withEffect">
                                  <p:stCondLst>
                                    <p:cond delay="0"/>
                                  </p:stCondLst>
                                  <p:childTnLst>
                                    <p:set>
                                      <p:cBhvr>
                                        <p:cTn id="193" dur="1" fill="hold">
                                          <p:stCondLst>
                                            <p:cond delay="0"/>
                                          </p:stCondLst>
                                        </p:cTn>
                                        <p:tgtEl>
                                          <p:spTgt spid="66"/>
                                        </p:tgtEl>
                                        <p:attrNameLst>
                                          <p:attrName>style.visibility</p:attrName>
                                        </p:attrNameLst>
                                      </p:cBhvr>
                                      <p:to>
                                        <p:strVal val="hidden"/>
                                      </p:to>
                                    </p:set>
                                  </p:childTnLst>
                                </p:cTn>
                              </p:par>
                              <p:par>
                                <p:cTn id="194" presetID="1" presetClass="exit" presetSubtype="0" fill="hold" grpId="1" nodeType="withEffect">
                                  <p:stCondLst>
                                    <p:cond delay="0"/>
                                  </p:stCondLst>
                                  <p:childTnLst>
                                    <p:set>
                                      <p:cBhvr>
                                        <p:cTn id="195" dur="1" fill="hold">
                                          <p:stCondLst>
                                            <p:cond delay="0"/>
                                          </p:stCondLst>
                                        </p:cTn>
                                        <p:tgtEl>
                                          <p:spTgt spid="53"/>
                                        </p:tgtEl>
                                        <p:attrNameLst>
                                          <p:attrName>style.visibility</p:attrName>
                                        </p:attrNameLst>
                                      </p:cBhvr>
                                      <p:to>
                                        <p:strVal val="hidden"/>
                                      </p:to>
                                    </p:set>
                                  </p:childTnLst>
                                </p:cTn>
                              </p:par>
                              <p:par>
                                <p:cTn id="196" presetID="1" presetClass="entr" presetSubtype="0" fill="hold" grpId="0" nodeType="withEffect">
                                  <p:stCondLst>
                                    <p:cond delay="0"/>
                                  </p:stCondLst>
                                  <p:childTnLst>
                                    <p:set>
                                      <p:cBhvr>
                                        <p:cTn id="197" dur="1" fill="hold">
                                          <p:stCondLst>
                                            <p:cond delay="0"/>
                                          </p:stCondLst>
                                        </p:cTn>
                                        <p:tgtEl>
                                          <p:spTgt spid="88"/>
                                        </p:tgtEl>
                                        <p:attrNameLst>
                                          <p:attrName>style.visibility</p:attrName>
                                        </p:attrNameLst>
                                      </p:cBhvr>
                                      <p:to>
                                        <p:strVal val="visible"/>
                                      </p:to>
                                    </p:set>
                                  </p:childTnLst>
                                </p:cTn>
                              </p:par>
                              <p:par>
                                <p:cTn id="198" presetID="1" presetClass="entr" presetSubtype="0" fill="hold" nodeType="withEffect">
                                  <p:stCondLst>
                                    <p:cond delay="0"/>
                                  </p:stCondLst>
                                  <p:childTnLst>
                                    <p:set>
                                      <p:cBhvr>
                                        <p:cTn id="199" dur="1" fill="hold">
                                          <p:stCondLst>
                                            <p:cond delay="0"/>
                                          </p:stCondLst>
                                        </p:cTn>
                                        <p:tgtEl>
                                          <p:spTgt spid="50"/>
                                        </p:tgtEl>
                                        <p:attrNameLst>
                                          <p:attrName>style.visibility</p:attrName>
                                        </p:attrNameLst>
                                      </p:cBhvr>
                                      <p:to>
                                        <p:strVal val="visible"/>
                                      </p:to>
                                    </p:set>
                                  </p:childTnLst>
                                </p:cTn>
                              </p:par>
                              <p:par>
                                <p:cTn id="200" presetID="1" presetClass="entr" presetSubtype="0" fill="hold" nodeType="withEffect">
                                  <p:stCondLst>
                                    <p:cond delay="0"/>
                                  </p:stCondLst>
                                  <p:childTnLst>
                                    <p:set>
                                      <p:cBhvr>
                                        <p:cTn id="201" dur="1" fill="hold">
                                          <p:stCondLst>
                                            <p:cond delay="0"/>
                                          </p:stCondLst>
                                        </p:cTn>
                                        <p:tgtEl>
                                          <p:spTgt spid="89"/>
                                        </p:tgtEl>
                                        <p:attrNameLst>
                                          <p:attrName>style.visibility</p:attrName>
                                        </p:attrNameLst>
                                      </p:cBhvr>
                                      <p:to>
                                        <p:strVal val="visible"/>
                                      </p:to>
                                    </p:set>
                                  </p:childTnLst>
                                </p:cTn>
                              </p:par>
                              <p:par>
                                <p:cTn id="202" presetID="1" presetClass="exit" presetSubtype="0" fill="hold" nodeType="withEffect">
                                  <p:stCondLst>
                                    <p:cond delay="0"/>
                                  </p:stCondLst>
                                  <p:childTnLst>
                                    <p:set>
                                      <p:cBhvr>
                                        <p:cTn id="203" dur="1" fill="hold">
                                          <p:stCondLst>
                                            <p:cond delay="0"/>
                                          </p:stCondLst>
                                        </p:cTn>
                                        <p:tgtEl>
                                          <p:spTgt spid="89"/>
                                        </p:tgtEl>
                                        <p:attrNameLst>
                                          <p:attrName>style.visibility</p:attrName>
                                        </p:attrNameLst>
                                      </p:cBhvr>
                                      <p:to>
                                        <p:strVal val="hidden"/>
                                      </p:to>
                                    </p:set>
                                  </p:childTnLst>
                                </p:cTn>
                              </p:par>
                              <p:par>
                                <p:cTn id="204" presetID="1" presetClass="entr" presetSubtype="0" fill="hold" nodeType="withEffect">
                                  <p:stCondLst>
                                    <p:cond delay="0"/>
                                  </p:stCondLst>
                                  <p:childTnLst>
                                    <p:set>
                                      <p:cBhvr>
                                        <p:cTn id="205"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5" grpId="0" animBg="1"/>
      <p:bldP spid="15" grpId="1" animBg="1"/>
      <p:bldP spid="16" grpId="0"/>
      <p:bldP spid="16" grpId="1"/>
      <p:bldP spid="17" grpId="0" animBg="1"/>
      <p:bldP spid="17" grpId="1" animBg="1"/>
      <p:bldP spid="23" grpId="0" animBg="1"/>
      <p:bldP spid="23" grpId="1" animBg="1"/>
      <p:bldP spid="24" grpId="0" animBg="1"/>
      <p:bldP spid="24" grpId="1" animBg="1"/>
      <p:bldP spid="25" grpId="0" animBg="1"/>
      <p:bldP spid="25" grpId="1" animBg="1"/>
      <p:bldP spid="28" grpId="0" animBg="1"/>
      <p:bldP spid="28" grpId="1" animBg="1"/>
      <p:bldP spid="29" grpId="0"/>
      <p:bldP spid="29" grpId="1"/>
      <p:bldP spid="37" grpId="0"/>
      <p:bldP spid="37" grpId="1"/>
      <p:bldP spid="42" grpId="0" animBg="1"/>
      <p:bldP spid="42" grpId="1" animBg="1"/>
      <p:bldP spid="52" grpId="0" animBg="1"/>
      <p:bldP spid="52" grpId="1" animBg="1"/>
      <p:bldP spid="53" grpId="0" animBg="1"/>
      <p:bldP spid="53" grpId="1" animBg="1"/>
      <p:bldP spid="55" grpId="0" animBg="1"/>
      <p:bldP spid="56" grpId="0"/>
      <p:bldP spid="63" grpId="0" animBg="1"/>
      <p:bldP spid="64" grpId="0" animBg="1"/>
      <p:bldP spid="65" grpId="0" animBg="1"/>
      <p:bldP spid="77" grpId="0" animBg="1"/>
      <p:bldP spid="78" grpId="0"/>
      <p:bldP spid="85" grpId="0" animBg="1"/>
      <p:bldP spid="88"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48</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rPr>
              <a:t>Zero Data Loss Recovery</a:t>
            </a:r>
          </a:p>
        </p:txBody>
      </p:sp>
      <p:sp>
        <p:nvSpPr>
          <p:cNvPr id="6" name="Rectangle 5">
            <a:extLst>
              <a:ext uri="{FF2B5EF4-FFF2-40B4-BE49-F238E27FC236}">
                <a16:creationId xmlns:a16="http://schemas.microsoft.com/office/drawing/2014/main" id="{58027CD5-285D-E84A-9A65-DABE5FA0D608}"/>
              </a:ext>
            </a:extLst>
          </p:cNvPr>
          <p:cNvSpPr/>
          <p:nvPr/>
        </p:nvSpPr>
        <p:spPr>
          <a:xfrm>
            <a:off x="841079" y="3236538"/>
            <a:ext cx="2084615" cy="420987"/>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D40D913-368E-F249-9711-6A6092215684}"/>
              </a:ext>
            </a:extLst>
          </p:cNvPr>
          <p:cNvSpPr/>
          <p:nvPr/>
        </p:nvSpPr>
        <p:spPr>
          <a:xfrm>
            <a:off x="841080" y="2400240"/>
            <a:ext cx="2084615" cy="2066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9516790-35FD-E44B-A3BB-E06747DCD414}"/>
              </a:ext>
            </a:extLst>
          </p:cNvPr>
          <p:cNvSpPr/>
          <p:nvPr/>
        </p:nvSpPr>
        <p:spPr>
          <a:xfrm>
            <a:off x="841079" y="2401782"/>
            <a:ext cx="2084615"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A</a:t>
            </a:r>
          </a:p>
        </p:txBody>
      </p:sp>
      <p:sp>
        <p:nvSpPr>
          <p:cNvPr id="9" name="Rectangle 8">
            <a:extLst>
              <a:ext uri="{FF2B5EF4-FFF2-40B4-BE49-F238E27FC236}">
                <a16:creationId xmlns:a16="http://schemas.microsoft.com/office/drawing/2014/main" id="{DA34B449-3543-4040-A0BF-4299BA12DD86}"/>
              </a:ext>
            </a:extLst>
          </p:cNvPr>
          <p:cNvSpPr/>
          <p:nvPr/>
        </p:nvSpPr>
        <p:spPr>
          <a:xfrm>
            <a:off x="841079" y="4042718"/>
            <a:ext cx="2084615"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14A3548-7513-7349-A212-BC53DCFD48D1}"/>
              </a:ext>
            </a:extLst>
          </p:cNvPr>
          <p:cNvSpPr txBox="1"/>
          <p:nvPr/>
        </p:nvSpPr>
        <p:spPr>
          <a:xfrm>
            <a:off x="1730940" y="3256959"/>
            <a:ext cx="348172" cy="369332"/>
          </a:xfrm>
          <a:prstGeom prst="rect">
            <a:avLst/>
          </a:prstGeom>
          <a:noFill/>
        </p:spPr>
        <p:txBody>
          <a:bodyPr wrap="none" rtlCol="0">
            <a:spAutoFit/>
          </a:bodyPr>
          <a:lstStyle/>
          <a:p>
            <a:r>
              <a:rPr lang="en-US" dirty="0">
                <a:latin typeface="Georgia" panose="02040502050405020303" pitchFamily="18" charset="0"/>
              </a:rPr>
              <a:t>X</a:t>
            </a:r>
          </a:p>
        </p:txBody>
      </p:sp>
      <p:sp>
        <p:nvSpPr>
          <p:cNvPr id="11" name="Rectangle 10">
            <a:extLst>
              <a:ext uri="{FF2B5EF4-FFF2-40B4-BE49-F238E27FC236}">
                <a16:creationId xmlns:a16="http://schemas.microsoft.com/office/drawing/2014/main" id="{9C689E7C-DCFD-4D49-A8EF-07F1B56BB751}"/>
              </a:ext>
            </a:extLst>
          </p:cNvPr>
          <p:cNvSpPr/>
          <p:nvPr/>
        </p:nvSpPr>
        <p:spPr>
          <a:xfrm>
            <a:off x="836314" y="4052238"/>
            <a:ext cx="2084615"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723C02F-29D0-2342-AC98-E3D5ACEF9DE5}"/>
              </a:ext>
            </a:extLst>
          </p:cNvPr>
          <p:cNvSpPr txBox="1"/>
          <p:nvPr/>
        </p:nvSpPr>
        <p:spPr>
          <a:xfrm>
            <a:off x="1738956" y="4082895"/>
            <a:ext cx="397866" cy="369332"/>
          </a:xfrm>
          <a:prstGeom prst="rect">
            <a:avLst/>
          </a:prstGeom>
          <a:noFill/>
        </p:spPr>
        <p:txBody>
          <a:bodyPr wrap="none" rtlCol="0">
            <a:spAutoFit/>
          </a:bodyPr>
          <a:lstStyle/>
          <a:p>
            <a:r>
              <a:rPr lang="en-US" dirty="0">
                <a:latin typeface="Georgia" panose="02040502050405020303" pitchFamily="18" charset="0"/>
              </a:rPr>
              <a:t>X’</a:t>
            </a:r>
          </a:p>
        </p:txBody>
      </p:sp>
      <p:sp>
        <p:nvSpPr>
          <p:cNvPr id="13" name="TextBox 12">
            <a:extLst>
              <a:ext uri="{FF2B5EF4-FFF2-40B4-BE49-F238E27FC236}">
                <a16:creationId xmlns:a16="http://schemas.microsoft.com/office/drawing/2014/main" id="{1919510D-395B-8141-9CD7-099B0CBC110F}"/>
              </a:ext>
            </a:extLst>
          </p:cNvPr>
          <p:cNvSpPr txBox="1"/>
          <p:nvPr/>
        </p:nvSpPr>
        <p:spPr>
          <a:xfrm>
            <a:off x="1196383" y="1985542"/>
            <a:ext cx="1364476" cy="369332"/>
          </a:xfrm>
          <a:prstGeom prst="rect">
            <a:avLst/>
          </a:prstGeom>
          <a:noFill/>
        </p:spPr>
        <p:txBody>
          <a:bodyPr wrap="none" rtlCol="0">
            <a:spAutoFit/>
          </a:bodyPr>
          <a:lstStyle/>
          <a:p>
            <a:pPr algn="l"/>
            <a:r>
              <a:rPr lang="en-US" dirty="0">
                <a:latin typeface="Georgia" panose="02040502050405020303" pitchFamily="18" charset="0"/>
              </a:rPr>
              <a:t>Flash Block</a:t>
            </a:r>
          </a:p>
        </p:txBody>
      </p:sp>
      <p:cxnSp>
        <p:nvCxnSpPr>
          <p:cNvPr id="17" name="Straight Connector 16">
            <a:extLst>
              <a:ext uri="{FF2B5EF4-FFF2-40B4-BE49-F238E27FC236}">
                <a16:creationId xmlns:a16="http://schemas.microsoft.com/office/drawing/2014/main" id="{5338F93D-88D8-0445-B7AE-9542FF24E7A8}"/>
              </a:ext>
            </a:extLst>
          </p:cNvPr>
          <p:cNvCxnSpPr>
            <a:cxnSpLocks/>
          </p:cNvCxnSpPr>
          <p:nvPr/>
        </p:nvCxnSpPr>
        <p:spPr>
          <a:xfrm flipH="1">
            <a:off x="529766" y="4473225"/>
            <a:ext cx="306548" cy="417549"/>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399E0DD-EFF2-2743-B6A4-421144305FD0}"/>
              </a:ext>
            </a:extLst>
          </p:cNvPr>
          <p:cNvCxnSpPr>
            <a:cxnSpLocks/>
          </p:cNvCxnSpPr>
          <p:nvPr/>
        </p:nvCxnSpPr>
        <p:spPr>
          <a:xfrm>
            <a:off x="2920929" y="4452227"/>
            <a:ext cx="551144" cy="415711"/>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9B15B55-D889-984A-A57F-AD7218DD132A}"/>
              </a:ext>
            </a:extLst>
          </p:cNvPr>
          <p:cNvSpPr/>
          <p:nvPr/>
        </p:nvSpPr>
        <p:spPr>
          <a:xfrm>
            <a:off x="529766" y="4884064"/>
            <a:ext cx="791145"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LPA</a:t>
            </a:r>
          </a:p>
        </p:txBody>
      </p:sp>
      <p:sp>
        <p:nvSpPr>
          <p:cNvPr id="26" name="Rectangle 25">
            <a:extLst>
              <a:ext uri="{FF2B5EF4-FFF2-40B4-BE49-F238E27FC236}">
                <a16:creationId xmlns:a16="http://schemas.microsoft.com/office/drawing/2014/main" id="{44AB8615-1335-CA47-8D27-1AF2E0CE55C1}"/>
              </a:ext>
            </a:extLst>
          </p:cNvPr>
          <p:cNvSpPr/>
          <p:nvPr/>
        </p:nvSpPr>
        <p:spPr>
          <a:xfrm>
            <a:off x="2680928" y="4884285"/>
            <a:ext cx="791145"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PPA</a:t>
            </a:r>
          </a:p>
        </p:txBody>
      </p:sp>
      <p:sp>
        <p:nvSpPr>
          <p:cNvPr id="27" name="Rectangle 26">
            <a:extLst>
              <a:ext uri="{FF2B5EF4-FFF2-40B4-BE49-F238E27FC236}">
                <a16:creationId xmlns:a16="http://schemas.microsoft.com/office/drawing/2014/main" id="{CBE9188A-B0F4-3946-B538-9324FAF5E2EC}"/>
              </a:ext>
            </a:extLst>
          </p:cNvPr>
          <p:cNvSpPr/>
          <p:nvPr/>
        </p:nvSpPr>
        <p:spPr>
          <a:xfrm>
            <a:off x="1332147" y="4886994"/>
            <a:ext cx="1337545"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Timestamp</a:t>
            </a:r>
          </a:p>
        </p:txBody>
      </p:sp>
      <p:cxnSp>
        <p:nvCxnSpPr>
          <p:cNvPr id="30" name="Elbow Connector 29">
            <a:extLst>
              <a:ext uri="{FF2B5EF4-FFF2-40B4-BE49-F238E27FC236}">
                <a16:creationId xmlns:a16="http://schemas.microsoft.com/office/drawing/2014/main" id="{BCC52A44-2207-E045-A361-C039B99920F5}"/>
              </a:ext>
            </a:extLst>
          </p:cNvPr>
          <p:cNvCxnSpPr>
            <a:cxnSpLocks/>
            <a:stCxn id="26" idx="3"/>
          </p:cNvCxnSpPr>
          <p:nvPr/>
        </p:nvCxnSpPr>
        <p:spPr>
          <a:xfrm flipH="1" flipV="1">
            <a:off x="2925695" y="3565199"/>
            <a:ext cx="546378" cy="1529580"/>
          </a:xfrm>
          <a:prstGeom prst="bentConnector4">
            <a:avLst>
              <a:gd name="adj1" fmla="val -41839"/>
              <a:gd name="adj2" fmla="val 100014"/>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8AC5AAC9-74D1-934C-9DF7-992F6425E359}"/>
              </a:ext>
            </a:extLst>
          </p:cNvPr>
          <p:cNvSpPr/>
          <p:nvPr/>
        </p:nvSpPr>
        <p:spPr>
          <a:xfrm>
            <a:off x="4460782" y="4290137"/>
            <a:ext cx="991899" cy="498956"/>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769451F-883F-5A4B-A200-465E43F9A130}"/>
              </a:ext>
            </a:extLst>
          </p:cNvPr>
          <p:cNvSpPr txBox="1"/>
          <p:nvPr/>
        </p:nvSpPr>
        <p:spPr>
          <a:xfrm>
            <a:off x="4415218" y="4364644"/>
            <a:ext cx="1037463" cy="369332"/>
          </a:xfrm>
          <a:prstGeom prst="rect">
            <a:avLst/>
          </a:prstGeom>
          <a:noFill/>
        </p:spPr>
        <p:txBody>
          <a:bodyPr wrap="none" rtlCol="0">
            <a:spAutoFit/>
          </a:bodyPr>
          <a:lstStyle/>
          <a:p>
            <a:pPr algn="l"/>
            <a:r>
              <a:rPr lang="en-US" dirty="0">
                <a:latin typeface="Georgia" panose="02040502050405020303" pitchFamily="18" charset="0"/>
              </a:rPr>
              <a:t># Deltas</a:t>
            </a:r>
          </a:p>
        </p:txBody>
      </p:sp>
      <p:sp>
        <p:nvSpPr>
          <p:cNvPr id="38" name="Rectangle 37">
            <a:extLst>
              <a:ext uri="{FF2B5EF4-FFF2-40B4-BE49-F238E27FC236}">
                <a16:creationId xmlns:a16="http://schemas.microsoft.com/office/drawing/2014/main" id="{D604BA39-23C8-9142-B0AF-13D31050D1BA}"/>
              </a:ext>
            </a:extLst>
          </p:cNvPr>
          <p:cNvSpPr/>
          <p:nvPr/>
        </p:nvSpPr>
        <p:spPr>
          <a:xfrm>
            <a:off x="5454957" y="4290137"/>
            <a:ext cx="991899" cy="498956"/>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AC93B97B-666C-F049-B95E-A2781A61EF5C}"/>
              </a:ext>
            </a:extLst>
          </p:cNvPr>
          <p:cNvSpPr txBox="1"/>
          <p:nvPr/>
        </p:nvSpPr>
        <p:spPr>
          <a:xfrm>
            <a:off x="5452681" y="4364644"/>
            <a:ext cx="898003" cy="369332"/>
          </a:xfrm>
          <a:prstGeom prst="rect">
            <a:avLst/>
          </a:prstGeom>
          <a:noFill/>
        </p:spPr>
        <p:txBody>
          <a:bodyPr wrap="none" rtlCol="0">
            <a:spAutoFit/>
          </a:bodyPr>
          <a:lstStyle/>
          <a:p>
            <a:pPr algn="l"/>
            <a:r>
              <a:rPr lang="en-US" dirty="0">
                <a:latin typeface="Georgia" panose="02040502050405020303" pitchFamily="18" charset="0"/>
              </a:rPr>
              <a:t>Offsets</a:t>
            </a:r>
          </a:p>
        </p:txBody>
      </p:sp>
      <p:sp>
        <p:nvSpPr>
          <p:cNvPr id="40" name="Rectangle 39">
            <a:extLst>
              <a:ext uri="{FF2B5EF4-FFF2-40B4-BE49-F238E27FC236}">
                <a16:creationId xmlns:a16="http://schemas.microsoft.com/office/drawing/2014/main" id="{A8E6C934-5700-8B4C-B028-1430055AE310}"/>
              </a:ext>
            </a:extLst>
          </p:cNvPr>
          <p:cNvSpPr/>
          <p:nvPr/>
        </p:nvSpPr>
        <p:spPr>
          <a:xfrm>
            <a:off x="6439813" y="4290402"/>
            <a:ext cx="669139" cy="49895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7CD6367-C1C6-5C43-92BB-9B4BE78DAF35}"/>
              </a:ext>
            </a:extLst>
          </p:cNvPr>
          <p:cNvSpPr txBox="1"/>
          <p:nvPr/>
        </p:nvSpPr>
        <p:spPr>
          <a:xfrm>
            <a:off x="6488269" y="4364644"/>
            <a:ext cx="620683" cy="369332"/>
          </a:xfrm>
          <a:prstGeom prst="rect">
            <a:avLst/>
          </a:prstGeom>
          <a:noFill/>
        </p:spPr>
        <p:txBody>
          <a:bodyPr wrap="none" rtlCol="0">
            <a:spAutoFit/>
          </a:bodyPr>
          <a:lstStyle/>
          <a:p>
            <a:pPr algn="l"/>
            <a:r>
              <a:rPr lang="en-US" dirty="0">
                <a:latin typeface="Georgia" panose="02040502050405020303" pitchFamily="18" charset="0"/>
              </a:rPr>
              <a:t>LPA</a:t>
            </a:r>
          </a:p>
        </p:txBody>
      </p:sp>
      <p:sp>
        <p:nvSpPr>
          <p:cNvPr id="42" name="Rectangle 41">
            <a:extLst>
              <a:ext uri="{FF2B5EF4-FFF2-40B4-BE49-F238E27FC236}">
                <a16:creationId xmlns:a16="http://schemas.microsoft.com/office/drawing/2014/main" id="{B3848AB7-5421-0841-A1D5-EB0B47F09650}"/>
              </a:ext>
            </a:extLst>
          </p:cNvPr>
          <p:cNvSpPr/>
          <p:nvPr/>
        </p:nvSpPr>
        <p:spPr>
          <a:xfrm>
            <a:off x="7108952" y="4290137"/>
            <a:ext cx="669139" cy="49895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03C7D3AC-2A07-5246-9AB6-8DE6CD7208DE}"/>
              </a:ext>
            </a:extLst>
          </p:cNvPr>
          <p:cNvSpPr txBox="1"/>
          <p:nvPr/>
        </p:nvSpPr>
        <p:spPr>
          <a:xfrm>
            <a:off x="7157408" y="4364379"/>
            <a:ext cx="622286" cy="369332"/>
          </a:xfrm>
          <a:prstGeom prst="rect">
            <a:avLst/>
          </a:prstGeom>
          <a:noFill/>
        </p:spPr>
        <p:txBody>
          <a:bodyPr wrap="none" rtlCol="0">
            <a:spAutoFit/>
          </a:bodyPr>
          <a:lstStyle/>
          <a:p>
            <a:pPr algn="l"/>
            <a:r>
              <a:rPr lang="en-US" dirty="0">
                <a:latin typeface="Georgia" panose="02040502050405020303" pitchFamily="18" charset="0"/>
              </a:rPr>
              <a:t>PPA</a:t>
            </a:r>
          </a:p>
        </p:txBody>
      </p:sp>
      <p:sp>
        <p:nvSpPr>
          <p:cNvPr id="44" name="Rectangle 43">
            <a:extLst>
              <a:ext uri="{FF2B5EF4-FFF2-40B4-BE49-F238E27FC236}">
                <a16:creationId xmlns:a16="http://schemas.microsoft.com/office/drawing/2014/main" id="{542C344A-E6A6-5E43-ACD3-49A0AAB26584}"/>
              </a:ext>
            </a:extLst>
          </p:cNvPr>
          <p:cNvSpPr/>
          <p:nvPr/>
        </p:nvSpPr>
        <p:spPr>
          <a:xfrm>
            <a:off x="7778091" y="4286249"/>
            <a:ext cx="669139" cy="49895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A1D7CF2-5A50-BF48-81BC-184421687AA1}"/>
              </a:ext>
            </a:extLst>
          </p:cNvPr>
          <p:cNvSpPr txBox="1"/>
          <p:nvPr/>
        </p:nvSpPr>
        <p:spPr>
          <a:xfrm>
            <a:off x="7870937" y="4369369"/>
            <a:ext cx="457176" cy="369332"/>
          </a:xfrm>
          <a:prstGeom prst="rect">
            <a:avLst/>
          </a:prstGeom>
          <a:noFill/>
        </p:spPr>
        <p:txBody>
          <a:bodyPr wrap="none" rtlCol="0">
            <a:spAutoFit/>
          </a:bodyPr>
          <a:lstStyle/>
          <a:p>
            <a:pPr algn="l"/>
            <a:r>
              <a:rPr lang="en-US" dirty="0">
                <a:latin typeface="Georgia" panose="02040502050405020303" pitchFamily="18" charset="0"/>
              </a:rPr>
              <a:t>TS</a:t>
            </a:r>
          </a:p>
        </p:txBody>
      </p:sp>
      <p:sp>
        <p:nvSpPr>
          <p:cNvPr id="47" name="Rectangle 46">
            <a:extLst>
              <a:ext uri="{FF2B5EF4-FFF2-40B4-BE49-F238E27FC236}">
                <a16:creationId xmlns:a16="http://schemas.microsoft.com/office/drawing/2014/main" id="{54F1A294-A03B-E045-9C98-7BC4C91D69D4}"/>
              </a:ext>
            </a:extLst>
          </p:cNvPr>
          <p:cNvSpPr/>
          <p:nvPr/>
        </p:nvSpPr>
        <p:spPr>
          <a:xfrm>
            <a:off x="8447230" y="4286249"/>
            <a:ext cx="669139" cy="49895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8F7F3333-3621-E940-BCFC-70160E018A32}"/>
              </a:ext>
            </a:extLst>
          </p:cNvPr>
          <p:cNvSpPr txBox="1"/>
          <p:nvPr/>
        </p:nvSpPr>
        <p:spPr>
          <a:xfrm>
            <a:off x="8507541" y="4369369"/>
            <a:ext cx="534121" cy="369332"/>
          </a:xfrm>
          <a:prstGeom prst="rect">
            <a:avLst/>
          </a:prstGeom>
          <a:noFill/>
        </p:spPr>
        <p:txBody>
          <a:bodyPr wrap="none" rtlCol="0">
            <a:spAutoFit/>
          </a:bodyPr>
          <a:lstStyle/>
          <a:p>
            <a:pPr algn="l"/>
            <a:r>
              <a:rPr lang="en-US" dirty="0">
                <a:latin typeface="Georgia" panose="02040502050405020303" pitchFamily="18" charset="0"/>
              </a:rPr>
              <a:t>Ref</a:t>
            </a:r>
          </a:p>
        </p:txBody>
      </p:sp>
      <p:sp>
        <p:nvSpPr>
          <p:cNvPr id="49" name="Rectangle 48">
            <a:extLst>
              <a:ext uri="{FF2B5EF4-FFF2-40B4-BE49-F238E27FC236}">
                <a16:creationId xmlns:a16="http://schemas.microsoft.com/office/drawing/2014/main" id="{05607930-3E1E-5A49-A7B2-1D036F34C100}"/>
              </a:ext>
            </a:extLst>
          </p:cNvPr>
          <p:cNvSpPr/>
          <p:nvPr/>
        </p:nvSpPr>
        <p:spPr>
          <a:xfrm>
            <a:off x="9116369" y="4286670"/>
            <a:ext cx="669139" cy="49895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AC2A583D-21C0-6440-95AA-27492FCD7B59}"/>
              </a:ext>
            </a:extLst>
          </p:cNvPr>
          <p:cNvSpPr txBox="1"/>
          <p:nvPr/>
        </p:nvSpPr>
        <p:spPr>
          <a:xfrm>
            <a:off x="9084491" y="4362471"/>
            <a:ext cx="732893" cy="369332"/>
          </a:xfrm>
          <a:prstGeom prst="rect">
            <a:avLst/>
          </a:prstGeom>
          <a:noFill/>
        </p:spPr>
        <p:txBody>
          <a:bodyPr wrap="none" rtlCol="0">
            <a:spAutoFit/>
          </a:bodyPr>
          <a:lstStyle/>
          <a:p>
            <a:pPr algn="l"/>
            <a:r>
              <a:rPr lang="en-US" dirty="0">
                <a:latin typeface="Georgia" panose="02040502050405020303" pitchFamily="18" charset="0"/>
              </a:rPr>
              <a:t>Delta</a:t>
            </a:r>
          </a:p>
        </p:txBody>
      </p:sp>
      <p:sp>
        <p:nvSpPr>
          <p:cNvPr id="51" name="Rectangle 50">
            <a:extLst>
              <a:ext uri="{FF2B5EF4-FFF2-40B4-BE49-F238E27FC236}">
                <a16:creationId xmlns:a16="http://schemas.microsoft.com/office/drawing/2014/main" id="{D7B3AAB3-5A0F-DD48-A89A-0D16CC691D0E}"/>
              </a:ext>
            </a:extLst>
          </p:cNvPr>
          <p:cNvSpPr/>
          <p:nvPr/>
        </p:nvSpPr>
        <p:spPr>
          <a:xfrm>
            <a:off x="9783905" y="4286249"/>
            <a:ext cx="669139" cy="49895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16911BD-E567-9146-87AA-25973B4435EC}"/>
              </a:ext>
            </a:extLst>
          </p:cNvPr>
          <p:cNvSpPr txBox="1"/>
          <p:nvPr/>
        </p:nvSpPr>
        <p:spPr>
          <a:xfrm>
            <a:off x="9920692" y="4350383"/>
            <a:ext cx="372218" cy="369332"/>
          </a:xfrm>
          <a:prstGeom prst="rect">
            <a:avLst/>
          </a:prstGeom>
          <a:noFill/>
        </p:spPr>
        <p:txBody>
          <a:bodyPr wrap="none" rtlCol="0">
            <a:spAutoFit/>
          </a:bodyPr>
          <a:lstStyle/>
          <a:p>
            <a:pPr algn="l"/>
            <a:r>
              <a:rPr lang="en-US" dirty="0">
                <a:latin typeface="Georgia" panose="02040502050405020303" pitchFamily="18" charset="0"/>
              </a:rPr>
              <a:t>…</a:t>
            </a:r>
          </a:p>
        </p:txBody>
      </p:sp>
      <p:cxnSp>
        <p:nvCxnSpPr>
          <p:cNvPr id="71" name="Elbow Connector 70">
            <a:extLst>
              <a:ext uri="{FF2B5EF4-FFF2-40B4-BE49-F238E27FC236}">
                <a16:creationId xmlns:a16="http://schemas.microsoft.com/office/drawing/2014/main" id="{4CE9BDF7-48C7-AC43-B5AD-E9982BAB0368}"/>
              </a:ext>
            </a:extLst>
          </p:cNvPr>
          <p:cNvCxnSpPr>
            <a:cxnSpLocks/>
            <a:stCxn id="6" idx="3"/>
            <a:endCxn id="36" idx="0"/>
          </p:cNvCxnSpPr>
          <p:nvPr/>
        </p:nvCxnSpPr>
        <p:spPr>
          <a:xfrm>
            <a:off x="2925694" y="3447032"/>
            <a:ext cx="2031038" cy="843105"/>
          </a:xfrm>
          <a:prstGeom prst="bentConnector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6" name="Picture 10" descr="Cloud Backup - Data Management | Iron Mountain AU">
            <a:extLst>
              <a:ext uri="{FF2B5EF4-FFF2-40B4-BE49-F238E27FC236}">
                <a16:creationId xmlns:a16="http://schemas.microsoft.com/office/drawing/2014/main" id="{0F72F134-FD88-274F-BE0E-04E87FFEC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8002" y="860524"/>
            <a:ext cx="2031038" cy="2031038"/>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Elbow Connector 77">
            <a:extLst>
              <a:ext uri="{FF2B5EF4-FFF2-40B4-BE49-F238E27FC236}">
                <a16:creationId xmlns:a16="http://schemas.microsoft.com/office/drawing/2014/main" id="{A58F9F14-760E-BE4D-9E69-012668860B81}"/>
              </a:ext>
            </a:extLst>
          </p:cNvPr>
          <p:cNvCxnSpPr>
            <a:cxnSpLocks/>
            <a:stCxn id="42" idx="0"/>
            <a:endCxn id="76" idx="2"/>
          </p:cNvCxnSpPr>
          <p:nvPr/>
        </p:nvCxnSpPr>
        <p:spPr>
          <a:xfrm rot="16200000" flipV="1">
            <a:off x="6744235" y="3590849"/>
            <a:ext cx="1398575" cy="1"/>
          </a:xfrm>
          <a:prstGeom prst="bentConnector3">
            <a:avLst>
              <a:gd name="adj1" fmla="val 5000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8B82C823-8333-6E4E-8C7E-C0A1A26529B8}"/>
              </a:ext>
            </a:extLst>
          </p:cNvPr>
          <p:cNvSpPr txBox="1"/>
          <p:nvPr/>
        </p:nvSpPr>
        <p:spPr>
          <a:xfrm>
            <a:off x="3557378" y="5152880"/>
            <a:ext cx="2538621" cy="646331"/>
          </a:xfrm>
          <a:prstGeom prst="rect">
            <a:avLst/>
          </a:prstGeom>
          <a:noFill/>
        </p:spPr>
        <p:txBody>
          <a:bodyPr wrap="square" rtlCol="0">
            <a:spAutoFit/>
          </a:bodyPr>
          <a:lstStyle/>
          <a:p>
            <a:pPr algn="l"/>
            <a:r>
              <a:rPr lang="en-US" dirty="0">
                <a:latin typeface="Georgia" panose="02040502050405020303" pitchFamily="18" charset="0"/>
              </a:rPr>
              <a:t>Target page is </a:t>
            </a:r>
          </a:p>
          <a:p>
            <a:pPr algn="l"/>
            <a:r>
              <a:rPr lang="en-US" dirty="0">
                <a:latin typeface="Georgia" panose="02040502050405020303" pitchFamily="18" charset="0"/>
              </a:rPr>
              <a:t>uncompressed on SSD</a:t>
            </a:r>
          </a:p>
        </p:txBody>
      </p:sp>
      <p:sp>
        <p:nvSpPr>
          <p:cNvPr id="82" name="TextBox 81">
            <a:extLst>
              <a:ext uri="{FF2B5EF4-FFF2-40B4-BE49-F238E27FC236}">
                <a16:creationId xmlns:a16="http://schemas.microsoft.com/office/drawing/2014/main" id="{CD5DC208-BF3E-744A-B32E-D86FF1341046}"/>
              </a:ext>
            </a:extLst>
          </p:cNvPr>
          <p:cNvSpPr txBox="1"/>
          <p:nvPr/>
        </p:nvSpPr>
        <p:spPr>
          <a:xfrm>
            <a:off x="3279864" y="3026417"/>
            <a:ext cx="2876108" cy="369332"/>
          </a:xfrm>
          <a:prstGeom prst="rect">
            <a:avLst/>
          </a:prstGeom>
          <a:noFill/>
        </p:spPr>
        <p:txBody>
          <a:bodyPr wrap="none" rtlCol="0">
            <a:spAutoFit/>
          </a:bodyPr>
          <a:lstStyle/>
          <a:p>
            <a:pPr algn="l"/>
            <a:r>
              <a:rPr lang="en-US" dirty="0">
                <a:latin typeface="Georgia" panose="02040502050405020303" pitchFamily="18" charset="0"/>
              </a:rPr>
              <a:t>Target page is compressed</a:t>
            </a:r>
          </a:p>
        </p:txBody>
      </p:sp>
      <p:sp>
        <p:nvSpPr>
          <p:cNvPr id="83" name="TextBox 82">
            <a:extLst>
              <a:ext uri="{FF2B5EF4-FFF2-40B4-BE49-F238E27FC236}">
                <a16:creationId xmlns:a16="http://schemas.microsoft.com/office/drawing/2014/main" id="{DF790827-97F7-624C-89DA-D1A2C1B18517}"/>
              </a:ext>
            </a:extLst>
          </p:cNvPr>
          <p:cNvSpPr txBox="1"/>
          <p:nvPr/>
        </p:nvSpPr>
        <p:spPr>
          <a:xfrm>
            <a:off x="7614458" y="3458095"/>
            <a:ext cx="2388795" cy="369332"/>
          </a:xfrm>
          <a:prstGeom prst="rect">
            <a:avLst/>
          </a:prstGeom>
          <a:noFill/>
        </p:spPr>
        <p:txBody>
          <a:bodyPr wrap="none" rtlCol="0">
            <a:spAutoFit/>
          </a:bodyPr>
          <a:lstStyle/>
          <a:p>
            <a:pPr algn="l"/>
            <a:r>
              <a:rPr lang="en-US" dirty="0">
                <a:latin typeface="Georgia" panose="02040502050405020303" pitchFamily="18" charset="0"/>
              </a:rPr>
              <a:t>Target page is remote</a:t>
            </a:r>
          </a:p>
        </p:txBody>
      </p:sp>
      <p:cxnSp>
        <p:nvCxnSpPr>
          <p:cNvPr id="84" name="Elbow Connector 83">
            <a:extLst>
              <a:ext uri="{FF2B5EF4-FFF2-40B4-BE49-F238E27FC236}">
                <a16:creationId xmlns:a16="http://schemas.microsoft.com/office/drawing/2014/main" id="{7BC67F33-6B3E-1943-9BC6-E32730090ED7}"/>
              </a:ext>
            </a:extLst>
          </p:cNvPr>
          <p:cNvCxnSpPr>
            <a:cxnSpLocks/>
            <a:stCxn id="47" idx="0"/>
            <a:endCxn id="7" idx="3"/>
          </p:cNvCxnSpPr>
          <p:nvPr/>
        </p:nvCxnSpPr>
        <p:spPr>
          <a:xfrm rot="16200000" flipV="1">
            <a:off x="5427313" y="931761"/>
            <a:ext cx="852871" cy="5856105"/>
          </a:xfrm>
          <a:prstGeom prst="bentConnector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B5B0308-E306-394D-B47C-50E728F473E5}"/>
              </a:ext>
            </a:extLst>
          </p:cNvPr>
          <p:cNvSpPr txBox="1"/>
          <p:nvPr/>
        </p:nvSpPr>
        <p:spPr>
          <a:xfrm>
            <a:off x="5853748" y="2959132"/>
            <a:ext cx="3552576" cy="369332"/>
          </a:xfrm>
          <a:prstGeom prst="rect">
            <a:avLst/>
          </a:prstGeom>
          <a:noFill/>
        </p:spPr>
        <p:txBody>
          <a:bodyPr wrap="none" rtlCol="0">
            <a:spAutoFit/>
          </a:bodyPr>
          <a:lstStyle/>
          <a:p>
            <a:pPr algn="l"/>
            <a:r>
              <a:rPr lang="en-US" dirty="0">
                <a:latin typeface="Georgia" panose="02040502050405020303" pitchFamily="18" charset="0"/>
              </a:rPr>
              <a:t>Reference page used for recovery</a:t>
            </a:r>
          </a:p>
        </p:txBody>
      </p:sp>
      <p:pic>
        <p:nvPicPr>
          <p:cNvPr id="88" name="Picture 2" descr="File icon - interface, archive, files and folders, file, document #icons  #iconbros #freeicons #freeicon #free #icon | Icon, Icon files, Photo editing">
            <a:extLst>
              <a:ext uri="{FF2B5EF4-FFF2-40B4-BE49-F238E27FC236}">
                <a16:creationId xmlns:a16="http://schemas.microsoft.com/office/drawing/2014/main" id="{5734049E-C87B-6040-9B1C-5A7875503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8446" y="1158945"/>
            <a:ext cx="1364476" cy="1364476"/>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Elbow Connector 88">
            <a:extLst>
              <a:ext uri="{FF2B5EF4-FFF2-40B4-BE49-F238E27FC236}">
                <a16:creationId xmlns:a16="http://schemas.microsoft.com/office/drawing/2014/main" id="{C9F25CEB-F625-C547-91E6-FC8E96AA490B}"/>
              </a:ext>
            </a:extLst>
          </p:cNvPr>
          <p:cNvCxnSpPr>
            <a:cxnSpLocks/>
            <a:stCxn id="7" idx="3"/>
            <a:endCxn id="88" idx="2"/>
          </p:cNvCxnSpPr>
          <p:nvPr/>
        </p:nvCxnSpPr>
        <p:spPr>
          <a:xfrm flipV="1">
            <a:off x="2925695" y="2523421"/>
            <a:ext cx="3424989" cy="909957"/>
          </a:xfrm>
          <a:prstGeom prst="bentConnector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2AC839B5-6BB3-6447-BB6C-4437791D7D82}"/>
              </a:ext>
            </a:extLst>
          </p:cNvPr>
          <p:cNvCxnSpPr>
            <a:cxnSpLocks/>
            <a:stCxn id="49" idx="0"/>
            <a:endCxn id="88" idx="2"/>
          </p:cNvCxnSpPr>
          <p:nvPr/>
        </p:nvCxnSpPr>
        <p:spPr>
          <a:xfrm rot="16200000" flipV="1">
            <a:off x="7019188" y="1854918"/>
            <a:ext cx="1763249" cy="3100255"/>
          </a:xfrm>
          <a:prstGeom prst="bentConnector3">
            <a:avLst>
              <a:gd name="adj1" fmla="val 48114"/>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22F03EF5-F6C9-334B-9B0D-36F563C26D8D}"/>
              </a:ext>
            </a:extLst>
          </p:cNvPr>
          <p:cNvSpPr txBox="1"/>
          <p:nvPr/>
        </p:nvSpPr>
        <p:spPr>
          <a:xfrm>
            <a:off x="6906658" y="1709927"/>
            <a:ext cx="1771639" cy="369332"/>
          </a:xfrm>
          <a:prstGeom prst="rect">
            <a:avLst/>
          </a:prstGeom>
          <a:noFill/>
        </p:spPr>
        <p:txBody>
          <a:bodyPr wrap="none" rtlCol="0">
            <a:spAutoFit/>
          </a:bodyPr>
          <a:lstStyle/>
          <a:p>
            <a:pPr algn="l"/>
            <a:r>
              <a:rPr lang="en-US" dirty="0">
                <a:latin typeface="Georgia" panose="02040502050405020303" pitchFamily="18" charset="0"/>
              </a:rPr>
              <a:t>File Recovered!</a:t>
            </a:r>
          </a:p>
        </p:txBody>
      </p:sp>
      <p:sp>
        <p:nvSpPr>
          <p:cNvPr id="97" name="Rectangle 96">
            <a:extLst>
              <a:ext uri="{FF2B5EF4-FFF2-40B4-BE49-F238E27FC236}">
                <a16:creationId xmlns:a16="http://schemas.microsoft.com/office/drawing/2014/main" id="{BD4FE160-8280-7942-A257-F19EDBAF197A}"/>
              </a:ext>
            </a:extLst>
          </p:cNvPr>
          <p:cNvSpPr/>
          <p:nvPr/>
        </p:nvSpPr>
        <p:spPr>
          <a:xfrm>
            <a:off x="244734" y="1085607"/>
            <a:ext cx="429896"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AA9A38F1-5AA9-E047-ABDC-FB97C9E2F313}"/>
              </a:ext>
            </a:extLst>
          </p:cNvPr>
          <p:cNvSpPr txBox="1"/>
          <p:nvPr/>
        </p:nvSpPr>
        <p:spPr>
          <a:xfrm>
            <a:off x="723190" y="1111434"/>
            <a:ext cx="1184940" cy="369332"/>
          </a:xfrm>
          <a:prstGeom prst="rect">
            <a:avLst/>
          </a:prstGeom>
          <a:noFill/>
        </p:spPr>
        <p:txBody>
          <a:bodyPr wrap="none" rtlCol="0">
            <a:spAutoFit/>
          </a:bodyPr>
          <a:lstStyle/>
          <a:p>
            <a:r>
              <a:rPr lang="en-US" dirty="0">
                <a:latin typeface="Georgia" panose="02040502050405020303" pitchFamily="18" charset="0"/>
              </a:rPr>
              <a:t>Free Page</a:t>
            </a:r>
          </a:p>
        </p:txBody>
      </p:sp>
      <p:sp>
        <p:nvSpPr>
          <p:cNvPr id="99" name="Rectangle 98">
            <a:extLst>
              <a:ext uri="{FF2B5EF4-FFF2-40B4-BE49-F238E27FC236}">
                <a16:creationId xmlns:a16="http://schemas.microsoft.com/office/drawing/2014/main" id="{8A171BD9-A1B4-334B-BE99-FF6170A58FBF}"/>
              </a:ext>
            </a:extLst>
          </p:cNvPr>
          <p:cNvSpPr/>
          <p:nvPr/>
        </p:nvSpPr>
        <p:spPr>
          <a:xfrm>
            <a:off x="2128149" y="1081793"/>
            <a:ext cx="429896"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FF139C48-2F1F-FC40-8CBF-337DC6ABADF4}"/>
              </a:ext>
            </a:extLst>
          </p:cNvPr>
          <p:cNvSpPr txBox="1"/>
          <p:nvPr/>
        </p:nvSpPr>
        <p:spPr>
          <a:xfrm>
            <a:off x="2606608" y="1110369"/>
            <a:ext cx="1265090" cy="369332"/>
          </a:xfrm>
          <a:prstGeom prst="rect">
            <a:avLst/>
          </a:prstGeom>
          <a:noFill/>
        </p:spPr>
        <p:txBody>
          <a:bodyPr wrap="none" rtlCol="0">
            <a:spAutoFit/>
          </a:bodyPr>
          <a:lstStyle/>
          <a:p>
            <a:r>
              <a:rPr lang="en-US" dirty="0">
                <a:latin typeface="Georgia" panose="02040502050405020303" pitchFamily="18" charset="0"/>
              </a:rPr>
              <a:t>Valid Page</a:t>
            </a:r>
          </a:p>
        </p:txBody>
      </p:sp>
      <p:sp>
        <p:nvSpPr>
          <p:cNvPr id="101" name="Rectangle 100">
            <a:extLst>
              <a:ext uri="{FF2B5EF4-FFF2-40B4-BE49-F238E27FC236}">
                <a16:creationId xmlns:a16="http://schemas.microsoft.com/office/drawing/2014/main" id="{585B3F33-679A-7C4C-839C-F75527EB24AE}"/>
              </a:ext>
            </a:extLst>
          </p:cNvPr>
          <p:cNvSpPr/>
          <p:nvPr/>
        </p:nvSpPr>
        <p:spPr>
          <a:xfrm>
            <a:off x="3914562" y="1085752"/>
            <a:ext cx="429896"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C0492000-268E-4445-8511-0CEDDF5E3FEC}"/>
              </a:ext>
            </a:extLst>
          </p:cNvPr>
          <p:cNvSpPr txBox="1"/>
          <p:nvPr/>
        </p:nvSpPr>
        <p:spPr>
          <a:xfrm>
            <a:off x="4393021" y="1114328"/>
            <a:ext cx="1452642" cy="369332"/>
          </a:xfrm>
          <a:prstGeom prst="rect">
            <a:avLst/>
          </a:prstGeom>
          <a:noFill/>
        </p:spPr>
        <p:txBody>
          <a:bodyPr wrap="none" rtlCol="0">
            <a:spAutoFit/>
          </a:bodyPr>
          <a:lstStyle/>
          <a:p>
            <a:r>
              <a:rPr lang="en-US" dirty="0">
                <a:latin typeface="Georgia" panose="02040502050405020303" pitchFamily="18" charset="0"/>
              </a:rPr>
              <a:t>Invalid Page</a:t>
            </a:r>
          </a:p>
        </p:txBody>
      </p:sp>
      <p:sp>
        <p:nvSpPr>
          <p:cNvPr id="54" name="TextBox 53">
            <a:extLst>
              <a:ext uri="{FF2B5EF4-FFF2-40B4-BE49-F238E27FC236}">
                <a16:creationId xmlns:a16="http://schemas.microsoft.com/office/drawing/2014/main" id="{5E76DDB7-D352-B54A-A22C-648556EA92D1}"/>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cxnSp>
        <p:nvCxnSpPr>
          <p:cNvPr id="55" name="Elbow Connector 54">
            <a:extLst>
              <a:ext uri="{FF2B5EF4-FFF2-40B4-BE49-F238E27FC236}">
                <a16:creationId xmlns:a16="http://schemas.microsoft.com/office/drawing/2014/main" id="{74446B3F-293D-3A45-BCAC-EAC6B7BED0B6}"/>
              </a:ext>
            </a:extLst>
          </p:cNvPr>
          <p:cNvCxnSpPr>
            <a:cxnSpLocks/>
            <a:endCxn id="86" idx="0"/>
          </p:cNvCxnSpPr>
          <p:nvPr/>
        </p:nvCxnSpPr>
        <p:spPr>
          <a:xfrm rot="16200000" flipH="1">
            <a:off x="6687774" y="2197738"/>
            <a:ext cx="2425984" cy="1147300"/>
          </a:xfrm>
          <a:prstGeom prst="bentConnector3">
            <a:avLst>
              <a:gd name="adj1" fmla="val 78269"/>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137C1326-D598-9241-950C-F4290FDF136E}"/>
              </a:ext>
            </a:extLst>
          </p:cNvPr>
          <p:cNvSpPr/>
          <p:nvPr/>
        </p:nvSpPr>
        <p:spPr>
          <a:xfrm>
            <a:off x="4765236" y="4806879"/>
            <a:ext cx="2084615"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40C0F4D-95FB-3449-823C-BC937F40DFCC}"/>
              </a:ext>
            </a:extLst>
          </p:cNvPr>
          <p:cNvSpPr/>
          <p:nvPr/>
        </p:nvSpPr>
        <p:spPr>
          <a:xfrm>
            <a:off x="4765237" y="3970581"/>
            <a:ext cx="2084615" cy="2066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E96F03B4-213A-5744-B5EA-F78BD1D8B3F8}"/>
              </a:ext>
            </a:extLst>
          </p:cNvPr>
          <p:cNvSpPr/>
          <p:nvPr/>
        </p:nvSpPr>
        <p:spPr>
          <a:xfrm>
            <a:off x="4765236" y="3972123"/>
            <a:ext cx="2084615"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A</a:t>
            </a:r>
          </a:p>
        </p:txBody>
      </p:sp>
      <p:sp>
        <p:nvSpPr>
          <p:cNvPr id="73" name="Rectangle 72">
            <a:extLst>
              <a:ext uri="{FF2B5EF4-FFF2-40B4-BE49-F238E27FC236}">
                <a16:creationId xmlns:a16="http://schemas.microsoft.com/office/drawing/2014/main" id="{E5D8EE58-4046-254F-9387-32D464C8F39A}"/>
              </a:ext>
            </a:extLst>
          </p:cNvPr>
          <p:cNvSpPr/>
          <p:nvPr/>
        </p:nvSpPr>
        <p:spPr>
          <a:xfrm>
            <a:off x="4765236" y="5613059"/>
            <a:ext cx="2084615"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252FA58-43DD-BE44-98B6-C30C2599021B}"/>
              </a:ext>
            </a:extLst>
          </p:cNvPr>
          <p:cNvSpPr/>
          <p:nvPr/>
        </p:nvSpPr>
        <p:spPr>
          <a:xfrm>
            <a:off x="4760469" y="4802111"/>
            <a:ext cx="2084615"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89FCFD36-F48E-774C-BF01-A15941544952}"/>
              </a:ext>
            </a:extLst>
          </p:cNvPr>
          <p:cNvSpPr txBox="1"/>
          <p:nvPr/>
        </p:nvSpPr>
        <p:spPr>
          <a:xfrm>
            <a:off x="5655097" y="4827300"/>
            <a:ext cx="348172" cy="369332"/>
          </a:xfrm>
          <a:prstGeom prst="rect">
            <a:avLst/>
          </a:prstGeom>
          <a:noFill/>
        </p:spPr>
        <p:txBody>
          <a:bodyPr wrap="none" rtlCol="0">
            <a:spAutoFit/>
          </a:bodyPr>
          <a:lstStyle/>
          <a:p>
            <a:r>
              <a:rPr lang="en-US" dirty="0">
                <a:latin typeface="Georgia" panose="02040502050405020303" pitchFamily="18" charset="0"/>
              </a:rPr>
              <a:t>X</a:t>
            </a:r>
          </a:p>
        </p:txBody>
      </p:sp>
      <p:sp>
        <p:nvSpPr>
          <p:cNvPr id="77" name="Rectangle 76">
            <a:extLst>
              <a:ext uri="{FF2B5EF4-FFF2-40B4-BE49-F238E27FC236}">
                <a16:creationId xmlns:a16="http://schemas.microsoft.com/office/drawing/2014/main" id="{37DE52F5-86FE-B149-AA33-B87F8358E0A4}"/>
              </a:ext>
            </a:extLst>
          </p:cNvPr>
          <p:cNvSpPr/>
          <p:nvPr/>
        </p:nvSpPr>
        <p:spPr>
          <a:xfrm>
            <a:off x="4760471" y="5622579"/>
            <a:ext cx="2084615"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84548D39-93D4-4E44-AA81-EA25DF089CD2}"/>
              </a:ext>
            </a:extLst>
          </p:cNvPr>
          <p:cNvSpPr txBox="1"/>
          <p:nvPr/>
        </p:nvSpPr>
        <p:spPr>
          <a:xfrm>
            <a:off x="5663113" y="5653236"/>
            <a:ext cx="397866" cy="369332"/>
          </a:xfrm>
          <a:prstGeom prst="rect">
            <a:avLst/>
          </a:prstGeom>
          <a:noFill/>
        </p:spPr>
        <p:txBody>
          <a:bodyPr wrap="none" rtlCol="0">
            <a:spAutoFit/>
          </a:bodyPr>
          <a:lstStyle/>
          <a:p>
            <a:r>
              <a:rPr lang="en-US" dirty="0">
                <a:latin typeface="Georgia" panose="02040502050405020303" pitchFamily="18" charset="0"/>
              </a:rPr>
              <a:t>X’</a:t>
            </a:r>
          </a:p>
        </p:txBody>
      </p:sp>
      <p:sp>
        <p:nvSpPr>
          <p:cNvPr id="80" name="Rectangle 79">
            <a:extLst>
              <a:ext uri="{FF2B5EF4-FFF2-40B4-BE49-F238E27FC236}">
                <a16:creationId xmlns:a16="http://schemas.microsoft.com/office/drawing/2014/main" id="{0A5D83A0-37E6-4F40-AB5D-7AFFC6ACB0CE}"/>
              </a:ext>
            </a:extLst>
          </p:cNvPr>
          <p:cNvSpPr/>
          <p:nvPr/>
        </p:nvSpPr>
        <p:spPr>
          <a:xfrm>
            <a:off x="7432108" y="4819136"/>
            <a:ext cx="2084615"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92582AA-6989-D74F-AD94-445C77C0A1A4}"/>
              </a:ext>
            </a:extLst>
          </p:cNvPr>
          <p:cNvSpPr/>
          <p:nvPr/>
        </p:nvSpPr>
        <p:spPr>
          <a:xfrm>
            <a:off x="7432109" y="3982838"/>
            <a:ext cx="2084615" cy="2066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FC3F2E90-E944-F144-8F69-C80E37787AC5}"/>
              </a:ext>
            </a:extLst>
          </p:cNvPr>
          <p:cNvSpPr/>
          <p:nvPr/>
        </p:nvSpPr>
        <p:spPr>
          <a:xfrm>
            <a:off x="7432108" y="3984380"/>
            <a:ext cx="2084615" cy="4209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eorgia" panose="02040502050405020303" pitchFamily="18" charset="0"/>
            </a:endParaRPr>
          </a:p>
        </p:txBody>
      </p:sp>
      <p:sp>
        <p:nvSpPr>
          <p:cNvPr id="90" name="Rectangle 89">
            <a:extLst>
              <a:ext uri="{FF2B5EF4-FFF2-40B4-BE49-F238E27FC236}">
                <a16:creationId xmlns:a16="http://schemas.microsoft.com/office/drawing/2014/main" id="{6B4E3786-2A06-3847-AAC4-41060FCDB8F4}"/>
              </a:ext>
            </a:extLst>
          </p:cNvPr>
          <p:cNvSpPr/>
          <p:nvPr/>
        </p:nvSpPr>
        <p:spPr>
          <a:xfrm>
            <a:off x="7432108" y="5625316"/>
            <a:ext cx="2084615"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30E7E3D0-8CCB-654F-AB53-F10BA8160B82}"/>
              </a:ext>
            </a:extLst>
          </p:cNvPr>
          <p:cNvSpPr/>
          <p:nvPr/>
        </p:nvSpPr>
        <p:spPr>
          <a:xfrm>
            <a:off x="7427341" y="4814368"/>
            <a:ext cx="2084615" cy="4209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E5A800F-B2AA-0544-A43F-B5BC2BB3957C}"/>
              </a:ext>
            </a:extLst>
          </p:cNvPr>
          <p:cNvSpPr/>
          <p:nvPr/>
        </p:nvSpPr>
        <p:spPr>
          <a:xfrm>
            <a:off x="7427343" y="5634836"/>
            <a:ext cx="2084615" cy="4209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Elbow Connector 93">
            <a:extLst>
              <a:ext uri="{FF2B5EF4-FFF2-40B4-BE49-F238E27FC236}">
                <a16:creationId xmlns:a16="http://schemas.microsoft.com/office/drawing/2014/main" id="{B91436CA-66A2-8F4A-8AA4-B363C90F3307}"/>
              </a:ext>
            </a:extLst>
          </p:cNvPr>
          <p:cNvCxnSpPr>
            <a:cxnSpLocks/>
          </p:cNvCxnSpPr>
          <p:nvPr/>
        </p:nvCxnSpPr>
        <p:spPr>
          <a:xfrm rot="5400000">
            <a:off x="5379685" y="2038494"/>
            <a:ext cx="2373282" cy="1521580"/>
          </a:xfrm>
          <a:prstGeom prst="bentConnector3">
            <a:avLst>
              <a:gd name="adj1" fmla="val 77693"/>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16">
            <a:extLst>
              <a:ext uri="{FF2B5EF4-FFF2-40B4-BE49-F238E27FC236}">
                <a16:creationId xmlns:a16="http://schemas.microsoft.com/office/drawing/2014/main" id="{D73A8825-03F0-3246-9A5F-162A279CFF61}"/>
              </a:ext>
            </a:extLst>
          </p:cNvPr>
          <p:cNvSpPr/>
          <p:nvPr/>
        </p:nvSpPr>
        <p:spPr>
          <a:xfrm>
            <a:off x="5990545" y="1107451"/>
            <a:ext cx="2874969" cy="6150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Georgia" panose="02040502050405020303" pitchFamily="18" charset="0"/>
              </a:rPr>
              <a:t>Trim Operation</a:t>
            </a:r>
          </a:p>
        </p:txBody>
      </p:sp>
      <p:sp>
        <p:nvSpPr>
          <p:cNvPr id="131" name="TextBox 130">
            <a:extLst>
              <a:ext uri="{FF2B5EF4-FFF2-40B4-BE49-F238E27FC236}">
                <a16:creationId xmlns:a16="http://schemas.microsoft.com/office/drawing/2014/main" id="{9B2ADF14-8D77-564E-849F-4F4AD8CAA469}"/>
              </a:ext>
            </a:extLst>
          </p:cNvPr>
          <p:cNvSpPr txBox="1"/>
          <p:nvPr/>
        </p:nvSpPr>
        <p:spPr>
          <a:xfrm>
            <a:off x="4636908" y="6055048"/>
            <a:ext cx="2433680" cy="369332"/>
          </a:xfrm>
          <a:prstGeom prst="rect">
            <a:avLst/>
          </a:prstGeom>
          <a:noFill/>
        </p:spPr>
        <p:txBody>
          <a:bodyPr wrap="none" rtlCol="0">
            <a:spAutoFit/>
          </a:bodyPr>
          <a:lstStyle/>
          <a:p>
            <a:pPr algn="l"/>
            <a:r>
              <a:rPr lang="en-US" dirty="0">
                <a:latin typeface="Georgia" panose="02040502050405020303" pitchFamily="18" charset="0"/>
              </a:rPr>
              <a:t>Trimmed Flash Block</a:t>
            </a:r>
          </a:p>
        </p:txBody>
      </p:sp>
      <p:sp>
        <p:nvSpPr>
          <p:cNvPr id="132" name="TextBox 131">
            <a:extLst>
              <a:ext uri="{FF2B5EF4-FFF2-40B4-BE49-F238E27FC236}">
                <a16:creationId xmlns:a16="http://schemas.microsoft.com/office/drawing/2014/main" id="{FEB985AA-2CA8-7F40-A9A8-10609A2FE85B}"/>
              </a:ext>
            </a:extLst>
          </p:cNvPr>
          <p:cNvSpPr txBox="1"/>
          <p:nvPr/>
        </p:nvSpPr>
        <p:spPr>
          <a:xfrm>
            <a:off x="7557897" y="6054078"/>
            <a:ext cx="1877437" cy="369332"/>
          </a:xfrm>
          <a:prstGeom prst="rect">
            <a:avLst/>
          </a:prstGeom>
          <a:noFill/>
        </p:spPr>
        <p:txBody>
          <a:bodyPr wrap="none" rtlCol="0">
            <a:spAutoFit/>
          </a:bodyPr>
          <a:lstStyle/>
          <a:p>
            <a:pPr algn="l"/>
            <a:r>
              <a:rPr lang="en-US" dirty="0">
                <a:latin typeface="Georgia" panose="02040502050405020303" pitchFamily="18" charset="0"/>
              </a:rPr>
              <a:t>Free Flash Block</a:t>
            </a:r>
          </a:p>
        </p:txBody>
      </p:sp>
      <p:cxnSp>
        <p:nvCxnSpPr>
          <p:cNvPr id="133" name="Straight Arrow Connector 132">
            <a:extLst>
              <a:ext uri="{FF2B5EF4-FFF2-40B4-BE49-F238E27FC236}">
                <a16:creationId xmlns:a16="http://schemas.microsoft.com/office/drawing/2014/main" id="{04B829D7-4597-1746-8E19-DB314503F96B}"/>
              </a:ext>
            </a:extLst>
          </p:cNvPr>
          <p:cNvCxnSpPr>
            <a:cxnSpLocks/>
          </p:cNvCxnSpPr>
          <p:nvPr/>
        </p:nvCxnSpPr>
        <p:spPr>
          <a:xfrm flipH="1">
            <a:off x="3357321" y="5012605"/>
            <a:ext cx="1417437" cy="354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F9643228-B9E8-DB4E-BF5B-9BE0687D0385}"/>
              </a:ext>
            </a:extLst>
          </p:cNvPr>
          <p:cNvSpPr txBox="1"/>
          <p:nvPr/>
        </p:nvSpPr>
        <p:spPr>
          <a:xfrm>
            <a:off x="2910861" y="5117288"/>
            <a:ext cx="1804019" cy="646331"/>
          </a:xfrm>
          <a:prstGeom prst="rect">
            <a:avLst/>
          </a:prstGeom>
          <a:noFill/>
        </p:spPr>
        <p:txBody>
          <a:bodyPr wrap="square" rtlCol="0">
            <a:spAutoFit/>
          </a:bodyPr>
          <a:lstStyle/>
          <a:p>
            <a:pPr algn="ctr"/>
            <a:r>
              <a:rPr lang="en-US" dirty="0">
                <a:latin typeface="Georgia" panose="02040502050405020303" pitchFamily="18" charset="0"/>
              </a:rPr>
              <a:t>Bloom Filter and LPA Chain</a:t>
            </a:r>
          </a:p>
        </p:txBody>
      </p:sp>
    </p:spTree>
    <p:extLst>
      <p:ext uri="{BB962C8B-B14F-4D97-AF65-F5344CB8AC3E}">
        <p14:creationId xmlns:p14="http://schemas.microsoft.com/office/powerpoint/2010/main" val="28289755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71"/>
                                        </p:tgtEl>
                                        <p:attrNameLst>
                                          <p:attrName>style.visibility</p:attrName>
                                        </p:attrNameLst>
                                      </p:cBhvr>
                                      <p:to>
                                        <p:strVal val="visible"/>
                                      </p:to>
                                    </p:set>
                                    <p:animEffect transition="in" filter="wipe(up)">
                                      <p:cBhvr>
                                        <p:cTn id="14" dur="500"/>
                                        <p:tgtEl>
                                          <p:spTgt spid="71"/>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childTnLst>
                                </p:cTn>
                              </p:par>
                              <p:par>
                                <p:cTn id="20" presetID="1" presetClass="entr" presetSubtype="0" fill="hold" grpId="1" nodeType="withEffect">
                                  <p:stCondLst>
                                    <p:cond delay="0"/>
                                  </p:stCondLst>
                                  <p:childTnLst>
                                    <p:set>
                                      <p:cBhvr>
                                        <p:cTn id="21" dur="1" fill="hold">
                                          <p:stCondLst>
                                            <p:cond delay="0"/>
                                          </p:stCondLst>
                                        </p:cTn>
                                        <p:tgtEl>
                                          <p:spTgt spid="36"/>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childTnLst>
                                </p:cTn>
                              </p:par>
                              <p:par>
                                <p:cTn id="30" presetID="1" presetClass="entr" presetSubtype="0" fill="hold" grpId="1" nodeType="withEffect">
                                  <p:stCondLst>
                                    <p:cond delay="0"/>
                                  </p:stCondLst>
                                  <p:childTnLst>
                                    <p:set>
                                      <p:cBhvr>
                                        <p:cTn id="31" dur="1" fill="hold">
                                          <p:stCondLst>
                                            <p:cond delay="0"/>
                                          </p:stCondLst>
                                        </p:cTn>
                                        <p:tgtEl>
                                          <p:spTgt spid="40"/>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44"/>
                                        </p:tgtEl>
                                        <p:attrNameLst>
                                          <p:attrName>style.visibility</p:attrName>
                                        </p:attrNameLst>
                                      </p:cBhvr>
                                      <p:to>
                                        <p:strVal val="visible"/>
                                      </p:to>
                                    </p:set>
                                  </p:childTnLst>
                                </p:cTn>
                              </p:par>
                              <p:par>
                                <p:cTn id="40" presetID="1" presetClass="entr" presetSubtype="0" fill="hold" grpId="1" nodeType="withEffect">
                                  <p:stCondLst>
                                    <p:cond delay="0"/>
                                  </p:stCondLst>
                                  <p:childTnLst>
                                    <p:set>
                                      <p:cBhvr>
                                        <p:cTn id="41" dur="1" fill="hold">
                                          <p:stCondLst>
                                            <p:cond delay="0"/>
                                          </p:stCondLst>
                                        </p:cTn>
                                        <p:tgtEl>
                                          <p:spTgt spid="44"/>
                                        </p:tgtEl>
                                        <p:attrNameLst>
                                          <p:attrName>style.visibility</p:attrName>
                                        </p:attrNameLst>
                                      </p:cBhvr>
                                      <p:to>
                                        <p:strVal val="visible"/>
                                      </p:to>
                                    </p:se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49"/>
                                        </p:tgtEl>
                                        <p:attrNameLst>
                                          <p:attrName>style.visibility</p:attrName>
                                        </p:attrNameLst>
                                      </p:cBhvr>
                                      <p:to>
                                        <p:strVal val="visible"/>
                                      </p:to>
                                    </p:set>
                                  </p:childTnLst>
                                </p:cTn>
                              </p:par>
                              <p:par>
                                <p:cTn id="50" presetID="1" presetClass="entr" presetSubtype="0" fill="hold" grpId="1" nodeType="withEffect">
                                  <p:stCondLst>
                                    <p:cond delay="0"/>
                                  </p:stCondLst>
                                  <p:childTnLst>
                                    <p:set>
                                      <p:cBhvr>
                                        <p:cTn id="51" dur="1" fill="hold">
                                          <p:stCondLst>
                                            <p:cond delay="0"/>
                                          </p:stCondLst>
                                        </p:cTn>
                                        <p:tgtEl>
                                          <p:spTgt spid="49"/>
                                        </p:tgtEl>
                                        <p:attrNameLst>
                                          <p:attrName>style.visibility</p:attrName>
                                        </p:attrNameLst>
                                      </p:cBhvr>
                                      <p:to>
                                        <p:strVal val="visible"/>
                                      </p:to>
                                    </p:set>
                                  </p:childTnLst>
                                </p:cTn>
                              </p:par>
                            </p:childTnLst>
                          </p:cTn>
                        </p:par>
                        <p:par>
                          <p:cTn id="52" fill="hold">
                            <p:stCondLst>
                              <p:cond delay="500"/>
                            </p:stCondLst>
                            <p:childTnLst>
                              <p:par>
                                <p:cTn id="53" presetID="1" presetClass="entr" presetSubtype="0" fill="hold" grpId="0" nodeType="after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78"/>
                                        </p:tgtEl>
                                        <p:attrNameLst>
                                          <p:attrName>style.visibility</p:attrName>
                                        </p:attrNameLst>
                                      </p:cBhvr>
                                      <p:to>
                                        <p:strVal val="visible"/>
                                      </p:to>
                                    </p:set>
                                    <p:animEffect transition="in" filter="wipe(down)">
                                      <p:cBhvr>
                                        <p:cTn id="77" dur="500"/>
                                        <p:tgtEl>
                                          <p:spTgt spid="78"/>
                                        </p:tgtEl>
                                      </p:cBhvr>
                                    </p:animEffect>
                                  </p:childTnLst>
                                </p:cTn>
                              </p:par>
                              <p:par>
                                <p:cTn id="78" presetID="1" presetClass="entr" presetSubtype="0" fill="hold" grpId="0" nodeType="withEffect">
                                  <p:stCondLst>
                                    <p:cond delay="0"/>
                                  </p:stCondLst>
                                  <p:childTnLst>
                                    <p:set>
                                      <p:cBhvr>
                                        <p:cTn id="79" dur="1" fill="hold">
                                          <p:stCondLst>
                                            <p:cond delay="0"/>
                                          </p:stCondLst>
                                        </p:cTn>
                                        <p:tgtEl>
                                          <p:spTgt spid="83"/>
                                        </p:tgtEl>
                                        <p:attrNameLst>
                                          <p:attrName>style.visibility</p:attrName>
                                        </p:attrNameLst>
                                      </p:cBhvr>
                                      <p:to>
                                        <p:strVal val="visible"/>
                                      </p:to>
                                    </p:set>
                                  </p:childTnLst>
                                </p:cTn>
                              </p:par>
                            </p:childTnLst>
                          </p:cTn>
                        </p:par>
                        <p:par>
                          <p:cTn id="80" fill="hold">
                            <p:stCondLst>
                              <p:cond delay="500"/>
                            </p:stCondLst>
                            <p:childTnLst>
                              <p:par>
                                <p:cTn id="81" presetID="1" presetClass="entr" presetSubtype="0" fill="hold" nodeType="after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76"/>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78"/>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83"/>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30"/>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7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81"/>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82"/>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17"/>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9"/>
                                        </p:tgtEl>
                                        <p:attrNameLst>
                                          <p:attrName>style.visibility</p:attrName>
                                        </p:attrNameLst>
                                      </p:cBhvr>
                                      <p:to>
                                        <p:strVal val="hidden"/>
                                      </p:to>
                                    </p:set>
                                  </p:childTnLst>
                                </p:cTn>
                              </p:par>
                              <p:par>
                                <p:cTn id="103" presetID="1" presetClass="exit" presetSubtype="0" fill="hold" grpId="0" nodeType="withEffect">
                                  <p:stCondLst>
                                    <p:cond delay="0"/>
                                  </p:stCondLst>
                                  <p:childTnLst>
                                    <p:set>
                                      <p:cBhvr>
                                        <p:cTn id="104" dur="1" fill="hold">
                                          <p:stCondLst>
                                            <p:cond delay="0"/>
                                          </p:stCondLst>
                                        </p:cTn>
                                        <p:tgtEl>
                                          <p:spTgt spid="25"/>
                                        </p:tgtEl>
                                        <p:attrNameLst>
                                          <p:attrName>style.visibility</p:attrName>
                                        </p:attrNameLst>
                                      </p:cBhvr>
                                      <p:to>
                                        <p:strVal val="hidden"/>
                                      </p:to>
                                    </p:set>
                                  </p:childTnLst>
                                </p:cTn>
                              </p:par>
                              <p:par>
                                <p:cTn id="105" presetID="1" presetClass="exit" presetSubtype="0" fill="hold" grpId="0" nodeType="withEffect">
                                  <p:stCondLst>
                                    <p:cond delay="0"/>
                                  </p:stCondLst>
                                  <p:childTnLst>
                                    <p:set>
                                      <p:cBhvr>
                                        <p:cTn id="106" dur="1" fill="hold">
                                          <p:stCondLst>
                                            <p:cond delay="0"/>
                                          </p:stCondLst>
                                        </p:cTn>
                                        <p:tgtEl>
                                          <p:spTgt spid="26"/>
                                        </p:tgtEl>
                                        <p:attrNameLst>
                                          <p:attrName>style.visibility</p:attrName>
                                        </p:attrNameLst>
                                      </p:cBhvr>
                                      <p:to>
                                        <p:strVal val="hidden"/>
                                      </p:to>
                                    </p:set>
                                  </p:childTnLst>
                                </p:cTn>
                              </p:par>
                              <p:par>
                                <p:cTn id="107" presetID="1" presetClass="exit" presetSubtype="0" fill="hold" grpId="0" nodeType="withEffect">
                                  <p:stCondLst>
                                    <p:cond delay="0"/>
                                  </p:stCondLst>
                                  <p:childTnLst>
                                    <p:set>
                                      <p:cBhvr>
                                        <p:cTn id="108" dur="1" fill="hold">
                                          <p:stCondLst>
                                            <p:cond delay="0"/>
                                          </p:stCondLst>
                                        </p:cTn>
                                        <p:tgtEl>
                                          <p:spTgt spid="27"/>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2" fill="hold" nodeType="click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wipe(right)">
                                      <p:cBhvr>
                                        <p:cTn id="113" dur="500"/>
                                        <p:tgtEl>
                                          <p:spTgt spid="84"/>
                                        </p:tgtEl>
                                      </p:cBhvr>
                                    </p:animEffect>
                                  </p:childTnLst>
                                </p:cTn>
                              </p:par>
                              <p:par>
                                <p:cTn id="114" presetID="1" presetClass="entr" presetSubtype="0" fill="hold" grpId="0" nodeType="withEffect">
                                  <p:stCondLst>
                                    <p:cond delay="0"/>
                                  </p:stCondLst>
                                  <p:childTnLst>
                                    <p:set>
                                      <p:cBhvr>
                                        <p:cTn id="115" dur="1" fill="hold">
                                          <p:stCondLst>
                                            <p:cond delay="0"/>
                                          </p:stCondLst>
                                        </p:cTn>
                                        <p:tgtEl>
                                          <p:spTgt spid="87"/>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nodeType="clickEffect">
                                  <p:stCondLst>
                                    <p:cond delay="0"/>
                                  </p:stCondLst>
                                  <p:childTnLst>
                                    <p:set>
                                      <p:cBhvr>
                                        <p:cTn id="119" dur="1" fill="hold">
                                          <p:stCondLst>
                                            <p:cond delay="0"/>
                                          </p:stCondLst>
                                        </p:cTn>
                                        <p:tgtEl>
                                          <p:spTgt spid="84"/>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87"/>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22" presetClass="entr" presetSubtype="2" fill="hold" nodeType="clickEffect">
                                  <p:stCondLst>
                                    <p:cond delay="0"/>
                                  </p:stCondLst>
                                  <p:childTnLst>
                                    <p:set>
                                      <p:cBhvr>
                                        <p:cTn id="125" dur="1" fill="hold">
                                          <p:stCondLst>
                                            <p:cond delay="0"/>
                                          </p:stCondLst>
                                        </p:cTn>
                                        <p:tgtEl>
                                          <p:spTgt spid="92"/>
                                        </p:tgtEl>
                                        <p:attrNameLst>
                                          <p:attrName>style.visibility</p:attrName>
                                        </p:attrNameLst>
                                      </p:cBhvr>
                                      <p:to>
                                        <p:strVal val="visible"/>
                                      </p:to>
                                    </p:set>
                                    <p:animEffect transition="in" filter="wipe(right)">
                                      <p:cBhvr>
                                        <p:cTn id="126" dur="500"/>
                                        <p:tgtEl>
                                          <p:spTgt spid="92"/>
                                        </p:tgtEl>
                                      </p:cBhvr>
                                    </p:animEffect>
                                  </p:childTnLst>
                                </p:cTn>
                              </p:par>
                              <p:par>
                                <p:cTn id="127" presetID="22" presetClass="entr" presetSubtype="8" fill="hold" nodeType="withEffect">
                                  <p:stCondLst>
                                    <p:cond delay="0"/>
                                  </p:stCondLst>
                                  <p:childTnLst>
                                    <p:set>
                                      <p:cBhvr>
                                        <p:cTn id="128" dur="1" fill="hold">
                                          <p:stCondLst>
                                            <p:cond delay="0"/>
                                          </p:stCondLst>
                                        </p:cTn>
                                        <p:tgtEl>
                                          <p:spTgt spid="89"/>
                                        </p:tgtEl>
                                        <p:attrNameLst>
                                          <p:attrName>style.visibility</p:attrName>
                                        </p:attrNameLst>
                                      </p:cBhvr>
                                      <p:to>
                                        <p:strVal val="visible"/>
                                      </p:to>
                                    </p:set>
                                    <p:animEffect transition="in" filter="wipe(left)">
                                      <p:cBhvr>
                                        <p:cTn id="129" dur="500"/>
                                        <p:tgtEl>
                                          <p:spTgt spid="89"/>
                                        </p:tgtEl>
                                      </p:cBhvr>
                                    </p:animEffect>
                                  </p:childTnLst>
                                </p:cTn>
                              </p:par>
                            </p:childTnLst>
                          </p:cTn>
                        </p:par>
                        <p:par>
                          <p:cTn id="130" fill="hold">
                            <p:stCondLst>
                              <p:cond delay="500"/>
                            </p:stCondLst>
                            <p:childTnLst>
                              <p:par>
                                <p:cTn id="131" presetID="1" presetClass="entr" presetSubtype="0" fill="hold" nodeType="afterEffect">
                                  <p:stCondLst>
                                    <p:cond delay="0"/>
                                  </p:stCondLst>
                                  <p:childTnLst>
                                    <p:set>
                                      <p:cBhvr>
                                        <p:cTn id="132" dur="1" fill="hold">
                                          <p:stCondLst>
                                            <p:cond delay="0"/>
                                          </p:stCondLst>
                                        </p:cTn>
                                        <p:tgtEl>
                                          <p:spTgt spid="8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96"/>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0" nodeType="clickEffect">
                                  <p:stCondLst>
                                    <p:cond delay="0"/>
                                  </p:stCondLst>
                                  <p:childTnLst>
                                    <p:set>
                                      <p:cBhvr>
                                        <p:cTn id="138" dur="1" fill="hold">
                                          <p:stCondLst>
                                            <p:cond delay="0"/>
                                          </p:stCondLst>
                                        </p:cTn>
                                        <p:tgtEl>
                                          <p:spTgt spid="6"/>
                                        </p:tgtEl>
                                        <p:attrNameLst>
                                          <p:attrName>style.visibility</p:attrName>
                                        </p:attrNameLst>
                                      </p:cBhvr>
                                      <p:to>
                                        <p:strVal val="hidden"/>
                                      </p:to>
                                    </p:set>
                                  </p:childTnLst>
                                </p:cTn>
                              </p:par>
                              <p:par>
                                <p:cTn id="139" presetID="1" presetClass="exit" presetSubtype="0" fill="hold" grpId="0" nodeType="withEffect">
                                  <p:stCondLst>
                                    <p:cond delay="0"/>
                                  </p:stCondLst>
                                  <p:childTnLst>
                                    <p:set>
                                      <p:cBhvr>
                                        <p:cTn id="140" dur="1" fill="hold">
                                          <p:stCondLst>
                                            <p:cond delay="0"/>
                                          </p:stCondLst>
                                        </p:cTn>
                                        <p:tgtEl>
                                          <p:spTgt spid="7"/>
                                        </p:tgtEl>
                                        <p:attrNameLst>
                                          <p:attrName>style.visibility</p:attrName>
                                        </p:attrNameLst>
                                      </p:cBhvr>
                                      <p:to>
                                        <p:strVal val="hidden"/>
                                      </p:to>
                                    </p:set>
                                  </p:childTnLst>
                                </p:cTn>
                              </p:par>
                              <p:par>
                                <p:cTn id="141" presetID="1" presetClass="exit" presetSubtype="0" fill="hold" grpId="0" nodeType="withEffect">
                                  <p:stCondLst>
                                    <p:cond delay="0"/>
                                  </p:stCondLst>
                                  <p:childTnLst>
                                    <p:set>
                                      <p:cBhvr>
                                        <p:cTn id="142" dur="1" fill="hold">
                                          <p:stCondLst>
                                            <p:cond delay="0"/>
                                          </p:stCondLst>
                                        </p:cTn>
                                        <p:tgtEl>
                                          <p:spTgt spid="8"/>
                                        </p:tgtEl>
                                        <p:attrNameLst>
                                          <p:attrName>style.visibility</p:attrName>
                                        </p:attrNameLst>
                                      </p:cBhvr>
                                      <p:to>
                                        <p:strVal val="hidden"/>
                                      </p:to>
                                    </p:set>
                                  </p:childTnLst>
                                </p:cTn>
                              </p:par>
                              <p:par>
                                <p:cTn id="143" presetID="1" presetClass="exit" presetSubtype="0" fill="hold" grpId="0" nodeType="withEffect">
                                  <p:stCondLst>
                                    <p:cond delay="0"/>
                                  </p:stCondLst>
                                  <p:childTnLst>
                                    <p:set>
                                      <p:cBhvr>
                                        <p:cTn id="144" dur="1" fill="hold">
                                          <p:stCondLst>
                                            <p:cond delay="0"/>
                                          </p:stCondLst>
                                        </p:cTn>
                                        <p:tgtEl>
                                          <p:spTgt spid="9"/>
                                        </p:tgtEl>
                                        <p:attrNameLst>
                                          <p:attrName>style.visibility</p:attrName>
                                        </p:attrNameLst>
                                      </p:cBhvr>
                                      <p:to>
                                        <p:strVal val="hidden"/>
                                      </p:to>
                                    </p:set>
                                  </p:childTnLst>
                                </p:cTn>
                              </p:par>
                              <p:par>
                                <p:cTn id="145" presetID="1" presetClass="exit" presetSubtype="0" fill="hold" grpId="0" nodeType="withEffect">
                                  <p:stCondLst>
                                    <p:cond delay="0"/>
                                  </p:stCondLst>
                                  <p:childTnLst>
                                    <p:set>
                                      <p:cBhvr>
                                        <p:cTn id="146" dur="1" fill="hold">
                                          <p:stCondLst>
                                            <p:cond delay="0"/>
                                          </p:stCondLst>
                                        </p:cTn>
                                        <p:tgtEl>
                                          <p:spTgt spid="10"/>
                                        </p:tgtEl>
                                        <p:attrNameLst>
                                          <p:attrName>style.visibility</p:attrName>
                                        </p:attrNameLst>
                                      </p:cBhvr>
                                      <p:to>
                                        <p:strVal val="hidden"/>
                                      </p:to>
                                    </p:set>
                                  </p:childTnLst>
                                </p:cTn>
                              </p:par>
                              <p:par>
                                <p:cTn id="147" presetID="1" presetClass="exit" presetSubtype="0" fill="hold" grpId="0" nodeType="withEffect">
                                  <p:stCondLst>
                                    <p:cond delay="0"/>
                                  </p:stCondLst>
                                  <p:childTnLst>
                                    <p:set>
                                      <p:cBhvr>
                                        <p:cTn id="148" dur="1" fill="hold">
                                          <p:stCondLst>
                                            <p:cond delay="0"/>
                                          </p:stCondLst>
                                        </p:cTn>
                                        <p:tgtEl>
                                          <p:spTgt spid="11"/>
                                        </p:tgtEl>
                                        <p:attrNameLst>
                                          <p:attrName>style.visibility</p:attrName>
                                        </p:attrNameLst>
                                      </p:cBhvr>
                                      <p:to>
                                        <p:strVal val="hidden"/>
                                      </p:to>
                                    </p:set>
                                  </p:childTnLst>
                                </p:cTn>
                              </p:par>
                              <p:par>
                                <p:cTn id="149" presetID="1" presetClass="exit" presetSubtype="0" fill="hold" grpId="0" nodeType="withEffect">
                                  <p:stCondLst>
                                    <p:cond delay="0"/>
                                  </p:stCondLst>
                                  <p:childTnLst>
                                    <p:set>
                                      <p:cBhvr>
                                        <p:cTn id="150" dur="1" fill="hold">
                                          <p:stCondLst>
                                            <p:cond delay="0"/>
                                          </p:stCondLst>
                                        </p:cTn>
                                        <p:tgtEl>
                                          <p:spTgt spid="12"/>
                                        </p:tgtEl>
                                        <p:attrNameLst>
                                          <p:attrName>style.visibility</p:attrName>
                                        </p:attrNameLst>
                                      </p:cBhvr>
                                      <p:to>
                                        <p:strVal val="hidden"/>
                                      </p:to>
                                    </p:set>
                                  </p:childTnLst>
                                </p:cTn>
                              </p:par>
                              <p:par>
                                <p:cTn id="151" presetID="1" presetClass="exit" presetSubtype="0" fill="hold" grpId="0" nodeType="withEffect">
                                  <p:stCondLst>
                                    <p:cond delay="0"/>
                                  </p:stCondLst>
                                  <p:childTnLst>
                                    <p:set>
                                      <p:cBhvr>
                                        <p:cTn id="152" dur="1" fill="hold">
                                          <p:stCondLst>
                                            <p:cond delay="0"/>
                                          </p:stCondLst>
                                        </p:cTn>
                                        <p:tgtEl>
                                          <p:spTgt spid="13"/>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17"/>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19"/>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25"/>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26"/>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27"/>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30"/>
                                        </p:tgtEl>
                                        <p:attrNameLst>
                                          <p:attrName>style.visibility</p:attrName>
                                        </p:attrNameLst>
                                      </p:cBhvr>
                                      <p:to>
                                        <p:strVal val="hidden"/>
                                      </p:to>
                                    </p:set>
                                  </p:childTnLst>
                                </p:cTn>
                              </p:par>
                              <p:par>
                                <p:cTn id="165" presetID="1" presetClass="exit" presetSubtype="0" fill="hold" grpId="2" nodeType="withEffect">
                                  <p:stCondLst>
                                    <p:cond delay="0"/>
                                  </p:stCondLst>
                                  <p:childTnLst>
                                    <p:set>
                                      <p:cBhvr>
                                        <p:cTn id="166" dur="1" fill="hold">
                                          <p:stCondLst>
                                            <p:cond delay="0"/>
                                          </p:stCondLst>
                                        </p:cTn>
                                        <p:tgtEl>
                                          <p:spTgt spid="36"/>
                                        </p:tgtEl>
                                        <p:attrNameLst>
                                          <p:attrName>style.visibility</p:attrName>
                                        </p:attrNameLst>
                                      </p:cBhvr>
                                      <p:to>
                                        <p:strVal val="hidden"/>
                                      </p:to>
                                    </p:set>
                                  </p:childTnLst>
                                </p:cTn>
                              </p:par>
                              <p:par>
                                <p:cTn id="167" presetID="1" presetClass="exit" presetSubtype="0" fill="hold" grpId="1" nodeType="withEffect">
                                  <p:stCondLst>
                                    <p:cond delay="0"/>
                                  </p:stCondLst>
                                  <p:childTnLst>
                                    <p:set>
                                      <p:cBhvr>
                                        <p:cTn id="168" dur="1" fill="hold">
                                          <p:stCondLst>
                                            <p:cond delay="0"/>
                                          </p:stCondLst>
                                        </p:cTn>
                                        <p:tgtEl>
                                          <p:spTgt spid="37"/>
                                        </p:tgtEl>
                                        <p:attrNameLst>
                                          <p:attrName>style.visibility</p:attrName>
                                        </p:attrNameLst>
                                      </p:cBhvr>
                                      <p:to>
                                        <p:strVal val="hidden"/>
                                      </p:to>
                                    </p:set>
                                  </p:childTnLst>
                                </p:cTn>
                              </p:par>
                              <p:par>
                                <p:cTn id="169" presetID="1" presetClass="exit" presetSubtype="0" fill="hold" grpId="2" nodeType="withEffect">
                                  <p:stCondLst>
                                    <p:cond delay="0"/>
                                  </p:stCondLst>
                                  <p:childTnLst>
                                    <p:set>
                                      <p:cBhvr>
                                        <p:cTn id="170" dur="1" fill="hold">
                                          <p:stCondLst>
                                            <p:cond delay="0"/>
                                          </p:stCondLst>
                                        </p:cTn>
                                        <p:tgtEl>
                                          <p:spTgt spid="38"/>
                                        </p:tgtEl>
                                        <p:attrNameLst>
                                          <p:attrName>style.visibility</p:attrName>
                                        </p:attrNameLst>
                                      </p:cBhvr>
                                      <p:to>
                                        <p:strVal val="hidden"/>
                                      </p:to>
                                    </p:set>
                                  </p:childTnLst>
                                </p:cTn>
                              </p:par>
                              <p:par>
                                <p:cTn id="171" presetID="1" presetClass="exit" presetSubtype="0" fill="hold" grpId="1" nodeType="withEffect">
                                  <p:stCondLst>
                                    <p:cond delay="0"/>
                                  </p:stCondLst>
                                  <p:childTnLst>
                                    <p:set>
                                      <p:cBhvr>
                                        <p:cTn id="172" dur="1" fill="hold">
                                          <p:stCondLst>
                                            <p:cond delay="0"/>
                                          </p:stCondLst>
                                        </p:cTn>
                                        <p:tgtEl>
                                          <p:spTgt spid="39"/>
                                        </p:tgtEl>
                                        <p:attrNameLst>
                                          <p:attrName>style.visibility</p:attrName>
                                        </p:attrNameLst>
                                      </p:cBhvr>
                                      <p:to>
                                        <p:strVal val="hidden"/>
                                      </p:to>
                                    </p:set>
                                  </p:childTnLst>
                                </p:cTn>
                              </p:par>
                              <p:par>
                                <p:cTn id="173" presetID="1" presetClass="exit" presetSubtype="0" fill="hold" grpId="2" nodeType="withEffect">
                                  <p:stCondLst>
                                    <p:cond delay="0"/>
                                  </p:stCondLst>
                                  <p:childTnLst>
                                    <p:set>
                                      <p:cBhvr>
                                        <p:cTn id="174" dur="1" fill="hold">
                                          <p:stCondLst>
                                            <p:cond delay="0"/>
                                          </p:stCondLst>
                                        </p:cTn>
                                        <p:tgtEl>
                                          <p:spTgt spid="40"/>
                                        </p:tgtEl>
                                        <p:attrNameLst>
                                          <p:attrName>style.visibility</p:attrName>
                                        </p:attrNameLst>
                                      </p:cBhvr>
                                      <p:to>
                                        <p:strVal val="hidden"/>
                                      </p:to>
                                    </p:set>
                                  </p:childTnLst>
                                </p:cTn>
                              </p:par>
                              <p:par>
                                <p:cTn id="175" presetID="1" presetClass="exit" presetSubtype="0" fill="hold" grpId="1" nodeType="withEffect">
                                  <p:stCondLst>
                                    <p:cond delay="0"/>
                                  </p:stCondLst>
                                  <p:childTnLst>
                                    <p:set>
                                      <p:cBhvr>
                                        <p:cTn id="176" dur="1" fill="hold">
                                          <p:stCondLst>
                                            <p:cond delay="0"/>
                                          </p:stCondLst>
                                        </p:cTn>
                                        <p:tgtEl>
                                          <p:spTgt spid="41"/>
                                        </p:tgtEl>
                                        <p:attrNameLst>
                                          <p:attrName>style.visibility</p:attrName>
                                        </p:attrNameLst>
                                      </p:cBhvr>
                                      <p:to>
                                        <p:strVal val="hidden"/>
                                      </p:to>
                                    </p:set>
                                  </p:childTnLst>
                                </p:cTn>
                              </p:par>
                              <p:par>
                                <p:cTn id="177" presetID="1" presetClass="exit" presetSubtype="0" fill="hold" grpId="2" nodeType="withEffect">
                                  <p:stCondLst>
                                    <p:cond delay="0"/>
                                  </p:stCondLst>
                                  <p:childTnLst>
                                    <p:set>
                                      <p:cBhvr>
                                        <p:cTn id="178" dur="1" fill="hold">
                                          <p:stCondLst>
                                            <p:cond delay="0"/>
                                          </p:stCondLst>
                                        </p:cTn>
                                        <p:tgtEl>
                                          <p:spTgt spid="42"/>
                                        </p:tgtEl>
                                        <p:attrNameLst>
                                          <p:attrName>style.visibility</p:attrName>
                                        </p:attrNameLst>
                                      </p:cBhvr>
                                      <p:to>
                                        <p:strVal val="hidden"/>
                                      </p:to>
                                    </p:set>
                                  </p:childTnLst>
                                </p:cTn>
                              </p:par>
                              <p:par>
                                <p:cTn id="179" presetID="1" presetClass="exit" presetSubtype="0" fill="hold" grpId="1" nodeType="withEffect">
                                  <p:stCondLst>
                                    <p:cond delay="0"/>
                                  </p:stCondLst>
                                  <p:childTnLst>
                                    <p:set>
                                      <p:cBhvr>
                                        <p:cTn id="180" dur="1" fill="hold">
                                          <p:stCondLst>
                                            <p:cond delay="0"/>
                                          </p:stCondLst>
                                        </p:cTn>
                                        <p:tgtEl>
                                          <p:spTgt spid="43"/>
                                        </p:tgtEl>
                                        <p:attrNameLst>
                                          <p:attrName>style.visibility</p:attrName>
                                        </p:attrNameLst>
                                      </p:cBhvr>
                                      <p:to>
                                        <p:strVal val="hidden"/>
                                      </p:to>
                                    </p:set>
                                  </p:childTnLst>
                                </p:cTn>
                              </p:par>
                              <p:par>
                                <p:cTn id="181" presetID="1" presetClass="exit" presetSubtype="0" fill="hold" grpId="2" nodeType="withEffect">
                                  <p:stCondLst>
                                    <p:cond delay="0"/>
                                  </p:stCondLst>
                                  <p:childTnLst>
                                    <p:set>
                                      <p:cBhvr>
                                        <p:cTn id="182" dur="1" fill="hold">
                                          <p:stCondLst>
                                            <p:cond delay="0"/>
                                          </p:stCondLst>
                                        </p:cTn>
                                        <p:tgtEl>
                                          <p:spTgt spid="44"/>
                                        </p:tgtEl>
                                        <p:attrNameLst>
                                          <p:attrName>style.visibility</p:attrName>
                                        </p:attrNameLst>
                                      </p:cBhvr>
                                      <p:to>
                                        <p:strVal val="hidden"/>
                                      </p:to>
                                    </p:set>
                                  </p:childTnLst>
                                </p:cTn>
                              </p:par>
                              <p:par>
                                <p:cTn id="183" presetID="1" presetClass="exit" presetSubtype="0" fill="hold" grpId="1" nodeType="withEffect">
                                  <p:stCondLst>
                                    <p:cond delay="0"/>
                                  </p:stCondLst>
                                  <p:childTnLst>
                                    <p:set>
                                      <p:cBhvr>
                                        <p:cTn id="184" dur="1" fill="hold">
                                          <p:stCondLst>
                                            <p:cond delay="0"/>
                                          </p:stCondLst>
                                        </p:cTn>
                                        <p:tgtEl>
                                          <p:spTgt spid="45"/>
                                        </p:tgtEl>
                                        <p:attrNameLst>
                                          <p:attrName>style.visibility</p:attrName>
                                        </p:attrNameLst>
                                      </p:cBhvr>
                                      <p:to>
                                        <p:strVal val="hidden"/>
                                      </p:to>
                                    </p:set>
                                  </p:childTnLst>
                                </p:cTn>
                              </p:par>
                              <p:par>
                                <p:cTn id="185" presetID="1" presetClass="exit" presetSubtype="0" fill="hold" grpId="2" nodeType="withEffect">
                                  <p:stCondLst>
                                    <p:cond delay="0"/>
                                  </p:stCondLst>
                                  <p:childTnLst>
                                    <p:set>
                                      <p:cBhvr>
                                        <p:cTn id="186" dur="1" fill="hold">
                                          <p:stCondLst>
                                            <p:cond delay="0"/>
                                          </p:stCondLst>
                                        </p:cTn>
                                        <p:tgtEl>
                                          <p:spTgt spid="47"/>
                                        </p:tgtEl>
                                        <p:attrNameLst>
                                          <p:attrName>style.visibility</p:attrName>
                                        </p:attrNameLst>
                                      </p:cBhvr>
                                      <p:to>
                                        <p:strVal val="hidden"/>
                                      </p:to>
                                    </p:set>
                                  </p:childTnLst>
                                </p:cTn>
                              </p:par>
                              <p:par>
                                <p:cTn id="187" presetID="1" presetClass="exit" presetSubtype="0" fill="hold" grpId="1" nodeType="withEffect">
                                  <p:stCondLst>
                                    <p:cond delay="0"/>
                                  </p:stCondLst>
                                  <p:childTnLst>
                                    <p:set>
                                      <p:cBhvr>
                                        <p:cTn id="188" dur="1" fill="hold">
                                          <p:stCondLst>
                                            <p:cond delay="0"/>
                                          </p:stCondLst>
                                        </p:cTn>
                                        <p:tgtEl>
                                          <p:spTgt spid="48"/>
                                        </p:tgtEl>
                                        <p:attrNameLst>
                                          <p:attrName>style.visibility</p:attrName>
                                        </p:attrNameLst>
                                      </p:cBhvr>
                                      <p:to>
                                        <p:strVal val="hidden"/>
                                      </p:to>
                                    </p:set>
                                  </p:childTnLst>
                                </p:cTn>
                              </p:par>
                              <p:par>
                                <p:cTn id="189" presetID="1" presetClass="exit" presetSubtype="0" fill="hold" grpId="2" nodeType="withEffect">
                                  <p:stCondLst>
                                    <p:cond delay="0"/>
                                  </p:stCondLst>
                                  <p:childTnLst>
                                    <p:set>
                                      <p:cBhvr>
                                        <p:cTn id="190" dur="1" fill="hold">
                                          <p:stCondLst>
                                            <p:cond delay="0"/>
                                          </p:stCondLst>
                                        </p:cTn>
                                        <p:tgtEl>
                                          <p:spTgt spid="49"/>
                                        </p:tgtEl>
                                        <p:attrNameLst>
                                          <p:attrName>style.visibility</p:attrName>
                                        </p:attrNameLst>
                                      </p:cBhvr>
                                      <p:to>
                                        <p:strVal val="hidden"/>
                                      </p:to>
                                    </p:set>
                                  </p:childTnLst>
                                </p:cTn>
                              </p:par>
                              <p:par>
                                <p:cTn id="191" presetID="1" presetClass="exit" presetSubtype="0" fill="hold" grpId="1" nodeType="withEffect">
                                  <p:stCondLst>
                                    <p:cond delay="0"/>
                                  </p:stCondLst>
                                  <p:childTnLst>
                                    <p:set>
                                      <p:cBhvr>
                                        <p:cTn id="192" dur="1" fill="hold">
                                          <p:stCondLst>
                                            <p:cond delay="0"/>
                                          </p:stCondLst>
                                        </p:cTn>
                                        <p:tgtEl>
                                          <p:spTgt spid="50"/>
                                        </p:tgtEl>
                                        <p:attrNameLst>
                                          <p:attrName>style.visibility</p:attrName>
                                        </p:attrNameLst>
                                      </p:cBhvr>
                                      <p:to>
                                        <p:strVal val="hidden"/>
                                      </p:to>
                                    </p:set>
                                  </p:childTnLst>
                                </p:cTn>
                              </p:par>
                              <p:par>
                                <p:cTn id="193" presetID="1" presetClass="exit" presetSubtype="0" fill="hold" grpId="2" nodeType="withEffect">
                                  <p:stCondLst>
                                    <p:cond delay="0"/>
                                  </p:stCondLst>
                                  <p:childTnLst>
                                    <p:set>
                                      <p:cBhvr>
                                        <p:cTn id="194" dur="1" fill="hold">
                                          <p:stCondLst>
                                            <p:cond delay="0"/>
                                          </p:stCondLst>
                                        </p:cTn>
                                        <p:tgtEl>
                                          <p:spTgt spid="51"/>
                                        </p:tgtEl>
                                        <p:attrNameLst>
                                          <p:attrName>style.visibility</p:attrName>
                                        </p:attrNameLst>
                                      </p:cBhvr>
                                      <p:to>
                                        <p:strVal val="hidden"/>
                                      </p:to>
                                    </p:set>
                                  </p:childTnLst>
                                </p:cTn>
                              </p:par>
                              <p:par>
                                <p:cTn id="195" presetID="1" presetClass="exit" presetSubtype="0" fill="hold" grpId="1" nodeType="withEffect">
                                  <p:stCondLst>
                                    <p:cond delay="0"/>
                                  </p:stCondLst>
                                  <p:childTnLst>
                                    <p:set>
                                      <p:cBhvr>
                                        <p:cTn id="196" dur="1" fill="hold">
                                          <p:stCondLst>
                                            <p:cond delay="0"/>
                                          </p:stCondLst>
                                        </p:cTn>
                                        <p:tgtEl>
                                          <p:spTgt spid="52"/>
                                        </p:tgtEl>
                                        <p:attrNameLst>
                                          <p:attrName>style.visibility</p:attrName>
                                        </p:attrNameLst>
                                      </p:cBhvr>
                                      <p:to>
                                        <p:strVal val="hidden"/>
                                      </p:to>
                                    </p:set>
                                  </p:childTnLst>
                                </p:cTn>
                              </p:par>
                              <p:par>
                                <p:cTn id="197" presetID="1" presetClass="exit" presetSubtype="0" fill="hold" nodeType="withEffect">
                                  <p:stCondLst>
                                    <p:cond delay="0"/>
                                  </p:stCondLst>
                                  <p:childTnLst>
                                    <p:set>
                                      <p:cBhvr>
                                        <p:cTn id="198" dur="1" fill="hold">
                                          <p:stCondLst>
                                            <p:cond delay="0"/>
                                          </p:stCondLst>
                                        </p:cTn>
                                        <p:tgtEl>
                                          <p:spTgt spid="71"/>
                                        </p:tgtEl>
                                        <p:attrNameLst>
                                          <p:attrName>style.visibility</p:attrName>
                                        </p:attrNameLst>
                                      </p:cBhvr>
                                      <p:to>
                                        <p:strVal val="hidden"/>
                                      </p:to>
                                    </p:set>
                                  </p:childTnLst>
                                </p:cTn>
                              </p:par>
                              <p:par>
                                <p:cTn id="199" presetID="1" presetClass="exit" presetSubtype="0" fill="hold" nodeType="withEffect">
                                  <p:stCondLst>
                                    <p:cond delay="0"/>
                                  </p:stCondLst>
                                  <p:childTnLst>
                                    <p:set>
                                      <p:cBhvr>
                                        <p:cTn id="200" dur="1" fill="hold">
                                          <p:stCondLst>
                                            <p:cond delay="0"/>
                                          </p:stCondLst>
                                        </p:cTn>
                                        <p:tgtEl>
                                          <p:spTgt spid="78"/>
                                        </p:tgtEl>
                                        <p:attrNameLst>
                                          <p:attrName>style.visibility</p:attrName>
                                        </p:attrNameLst>
                                      </p:cBhvr>
                                      <p:to>
                                        <p:strVal val="hidden"/>
                                      </p:to>
                                    </p:set>
                                  </p:childTnLst>
                                </p:cTn>
                              </p:par>
                              <p:par>
                                <p:cTn id="201" presetID="1" presetClass="exit" presetSubtype="0" fill="hold" grpId="2" nodeType="withEffect">
                                  <p:stCondLst>
                                    <p:cond delay="0"/>
                                  </p:stCondLst>
                                  <p:childTnLst>
                                    <p:set>
                                      <p:cBhvr>
                                        <p:cTn id="202" dur="1" fill="hold">
                                          <p:stCondLst>
                                            <p:cond delay="0"/>
                                          </p:stCondLst>
                                        </p:cTn>
                                        <p:tgtEl>
                                          <p:spTgt spid="81"/>
                                        </p:tgtEl>
                                        <p:attrNameLst>
                                          <p:attrName>style.visibility</p:attrName>
                                        </p:attrNameLst>
                                      </p:cBhvr>
                                      <p:to>
                                        <p:strVal val="hidden"/>
                                      </p:to>
                                    </p:set>
                                  </p:childTnLst>
                                </p:cTn>
                              </p:par>
                              <p:par>
                                <p:cTn id="203" presetID="1" presetClass="exit" presetSubtype="0" fill="hold" grpId="2" nodeType="withEffect">
                                  <p:stCondLst>
                                    <p:cond delay="0"/>
                                  </p:stCondLst>
                                  <p:childTnLst>
                                    <p:set>
                                      <p:cBhvr>
                                        <p:cTn id="204" dur="1" fill="hold">
                                          <p:stCondLst>
                                            <p:cond delay="0"/>
                                          </p:stCondLst>
                                        </p:cTn>
                                        <p:tgtEl>
                                          <p:spTgt spid="82"/>
                                        </p:tgtEl>
                                        <p:attrNameLst>
                                          <p:attrName>style.visibility</p:attrName>
                                        </p:attrNameLst>
                                      </p:cBhvr>
                                      <p:to>
                                        <p:strVal val="hidden"/>
                                      </p:to>
                                    </p:set>
                                  </p:childTnLst>
                                </p:cTn>
                              </p:par>
                              <p:par>
                                <p:cTn id="205" presetID="1" presetClass="exit" presetSubtype="0" fill="hold" grpId="2" nodeType="withEffect">
                                  <p:stCondLst>
                                    <p:cond delay="0"/>
                                  </p:stCondLst>
                                  <p:childTnLst>
                                    <p:set>
                                      <p:cBhvr>
                                        <p:cTn id="206" dur="1" fill="hold">
                                          <p:stCondLst>
                                            <p:cond delay="0"/>
                                          </p:stCondLst>
                                        </p:cTn>
                                        <p:tgtEl>
                                          <p:spTgt spid="83"/>
                                        </p:tgtEl>
                                        <p:attrNameLst>
                                          <p:attrName>style.visibility</p:attrName>
                                        </p:attrNameLst>
                                      </p:cBhvr>
                                      <p:to>
                                        <p:strVal val="hidden"/>
                                      </p:to>
                                    </p:set>
                                  </p:childTnLst>
                                </p:cTn>
                              </p:par>
                              <p:par>
                                <p:cTn id="207" presetID="1" presetClass="exit" presetSubtype="0" fill="hold" nodeType="withEffect">
                                  <p:stCondLst>
                                    <p:cond delay="0"/>
                                  </p:stCondLst>
                                  <p:childTnLst>
                                    <p:set>
                                      <p:cBhvr>
                                        <p:cTn id="208" dur="1" fill="hold">
                                          <p:stCondLst>
                                            <p:cond delay="0"/>
                                          </p:stCondLst>
                                        </p:cTn>
                                        <p:tgtEl>
                                          <p:spTgt spid="84"/>
                                        </p:tgtEl>
                                        <p:attrNameLst>
                                          <p:attrName>style.visibility</p:attrName>
                                        </p:attrNameLst>
                                      </p:cBhvr>
                                      <p:to>
                                        <p:strVal val="hidden"/>
                                      </p:to>
                                    </p:set>
                                  </p:childTnLst>
                                </p:cTn>
                              </p:par>
                              <p:par>
                                <p:cTn id="209" presetID="1" presetClass="exit" presetSubtype="0" fill="hold" grpId="2" nodeType="withEffect">
                                  <p:stCondLst>
                                    <p:cond delay="0"/>
                                  </p:stCondLst>
                                  <p:childTnLst>
                                    <p:set>
                                      <p:cBhvr>
                                        <p:cTn id="210" dur="1" fill="hold">
                                          <p:stCondLst>
                                            <p:cond delay="0"/>
                                          </p:stCondLst>
                                        </p:cTn>
                                        <p:tgtEl>
                                          <p:spTgt spid="87"/>
                                        </p:tgtEl>
                                        <p:attrNameLst>
                                          <p:attrName>style.visibility</p:attrName>
                                        </p:attrNameLst>
                                      </p:cBhvr>
                                      <p:to>
                                        <p:strVal val="hidden"/>
                                      </p:to>
                                    </p:set>
                                  </p:childTnLst>
                                </p:cTn>
                              </p:par>
                              <p:par>
                                <p:cTn id="211" presetID="1" presetClass="exit" presetSubtype="0" fill="hold" nodeType="withEffect">
                                  <p:stCondLst>
                                    <p:cond delay="0"/>
                                  </p:stCondLst>
                                  <p:childTnLst>
                                    <p:set>
                                      <p:cBhvr>
                                        <p:cTn id="212" dur="1" fill="hold">
                                          <p:stCondLst>
                                            <p:cond delay="0"/>
                                          </p:stCondLst>
                                        </p:cTn>
                                        <p:tgtEl>
                                          <p:spTgt spid="88"/>
                                        </p:tgtEl>
                                        <p:attrNameLst>
                                          <p:attrName>style.visibility</p:attrName>
                                        </p:attrNameLst>
                                      </p:cBhvr>
                                      <p:to>
                                        <p:strVal val="hidden"/>
                                      </p:to>
                                    </p:set>
                                  </p:childTnLst>
                                </p:cTn>
                              </p:par>
                              <p:par>
                                <p:cTn id="213" presetID="1" presetClass="exit" presetSubtype="0" fill="hold" nodeType="withEffect">
                                  <p:stCondLst>
                                    <p:cond delay="0"/>
                                  </p:stCondLst>
                                  <p:childTnLst>
                                    <p:set>
                                      <p:cBhvr>
                                        <p:cTn id="214" dur="1" fill="hold">
                                          <p:stCondLst>
                                            <p:cond delay="0"/>
                                          </p:stCondLst>
                                        </p:cTn>
                                        <p:tgtEl>
                                          <p:spTgt spid="89"/>
                                        </p:tgtEl>
                                        <p:attrNameLst>
                                          <p:attrName>style.visibility</p:attrName>
                                        </p:attrNameLst>
                                      </p:cBhvr>
                                      <p:to>
                                        <p:strVal val="hidden"/>
                                      </p:to>
                                    </p:set>
                                  </p:childTnLst>
                                </p:cTn>
                              </p:par>
                              <p:par>
                                <p:cTn id="215" presetID="1" presetClass="exit" presetSubtype="0" fill="hold" nodeType="withEffect">
                                  <p:stCondLst>
                                    <p:cond delay="0"/>
                                  </p:stCondLst>
                                  <p:childTnLst>
                                    <p:set>
                                      <p:cBhvr>
                                        <p:cTn id="216" dur="1" fill="hold">
                                          <p:stCondLst>
                                            <p:cond delay="0"/>
                                          </p:stCondLst>
                                        </p:cTn>
                                        <p:tgtEl>
                                          <p:spTgt spid="92"/>
                                        </p:tgtEl>
                                        <p:attrNameLst>
                                          <p:attrName>style.visibility</p:attrName>
                                        </p:attrNameLst>
                                      </p:cBhvr>
                                      <p:to>
                                        <p:strVal val="hidden"/>
                                      </p:to>
                                    </p:set>
                                  </p:childTnLst>
                                </p:cTn>
                              </p:par>
                              <p:par>
                                <p:cTn id="217" presetID="1" presetClass="exit" presetSubtype="0" fill="hold" grpId="1" nodeType="withEffect">
                                  <p:stCondLst>
                                    <p:cond delay="0"/>
                                  </p:stCondLst>
                                  <p:childTnLst>
                                    <p:set>
                                      <p:cBhvr>
                                        <p:cTn id="218" dur="1" fill="hold">
                                          <p:stCondLst>
                                            <p:cond delay="0"/>
                                          </p:stCondLst>
                                        </p:cTn>
                                        <p:tgtEl>
                                          <p:spTgt spid="96"/>
                                        </p:tgtEl>
                                        <p:attrNameLst>
                                          <p:attrName>style.visibility</p:attrName>
                                        </p:attrNameLst>
                                      </p:cBhvr>
                                      <p:to>
                                        <p:strVal val="hidden"/>
                                      </p:to>
                                    </p:set>
                                  </p:childTnLst>
                                </p:cTn>
                              </p:par>
                              <p:par>
                                <p:cTn id="219" presetID="1" presetClass="exit" presetSubtype="0" fill="hold" nodeType="withEffect">
                                  <p:stCondLst>
                                    <p:cond delay="0"/>
                                  </p:stCondLst>
                                  <p:childTnLst>
                                    <p:set>
                                      <p:cBhvr>
                                        <p:cTn id="220" dur="1" fill="hold">
                                          <p:stCondLst>
                                            <p:cond delay="0"/>
                                          </p:stCondLst>
                                        </p:cTn>
                                        <p:tgtEl>
                                          <p:spTgt spid="76"/>
                                        </p:tgtEl>
                                        <p:attrNameLst>
                                          <p:attrName>style.visibility</p:attrName>
                                        </p:attrNameLst>
                                      </p:cBhvr>
                                      <p:to>
                                        <p:strVal val="hidden"/>
                                      </p:to>
                                    </p:set>
                                  </p:childTnLst>
                                </p:cTn>
                              </p:par>
                              <p:par>
                                <p:cTn id="221" presetID="1" presetClass="entr" presetSubtype="0" fill="hold" grpId="0" nodeType="withEffect">
                                  <p:stCondLst>
                                    <p:cond delay="0"/>
                                  </p:stCondLst>
                                  <p:childTnLst>
                                    <p:set>
                                      <p:cBhvr>
                                        <p:cTn id="222" dur="1" fill="hold">
                                          <p:stCondLst>
                                            <p:cond delay="0"/>
                                          </p:stCondLst>
                                        </p:cTn>
                                        <p:tgtEl>
                                          <p:spTgt spid="57"/>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94"/>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69"/>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70"/>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72"/>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31"/>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73"/>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74"/>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75"/>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77"/>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79"/>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80"/>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85"/>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86"/>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90"/>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91"/>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93"/>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55"/>
                                        </p:tgtEl>
                                        <p:attrNameLst>
                                          <p:attrName>style.visibility</p:attrName>
                                        </p:attrNameLst>
                                      </p:cBhvr>
                                      <p:to>
                                        <p:strVal val="visible"/>
                                      </p:to>
                                    </p:set>
                                  </p:childTnLst>
                                </p:cTn>
                              </p:par>
                              <p:par>
                                <p:cTn id="259" presetID="1" presetClass="exit" presetSubtype="0" fill="hold" nodeType="withEffect">
                                  <p:stCondLst>
                                    <p:cond delay="0"/>
                                  </p:stCondLst>
                                  <p:childTnLst>
                                    <p:set>
                                      <p:cBhvr>
                                        <p:cTn id="260" dur="1" fill="hold">
                                          <p:stCondLst>
                                            <p:cond delay="0"/>
                                          </p:stCondLst>
                                        </p:cTn>
                                        <p:tgtEl>
                                          <p:spTgt spid="94"/>
                                        </p:tgtEl>
                                        <p:attrNameLst>
                                          <p:attrName>style.visibility</p:attrName>
                                        </p:attrNameLst>
                                      </p:cBhvr>
                                      <p:to>
                                        <p:strVal val="hidden"/>
                                      </p:to>
                                    </p:set>
                                  </p:childTnLst>
                                </p:cTn>
                              </p:par>
                              <p:par>
                                <p:cTn id="261" presetID="9" presetClass="emph" presetSubtype="0" grpId="1" nodeType="withEffect">
                                  <p:stCondLst>
                                    <p:cond delay="0"/>
                                  </p:stCondLst>
                                  <p:childTnLst>
                                    <p:set>
                                      <p:cBhvr>
                                        <p:cTn id="262" dur="indefinite"/>
                                        <p:tgtEl>
                                          <p:spTgt spid="69"/>
                                        </p:tgtEl>
                                        <p:attrNameLst>
                                          <p:attrName>style.opacity</p:attrName>
                                        </p:attrNameLst>
                                      </p:cBhvr>
                                      <p:to>
                                        <p:strVal val="0.25"/>
                                      </p:to>
                                    </p:set>
                                    <p:animEffect filter="image" prLst="opacity: 0.25">
                                      <p:cBhvr rctx="IE">
                                        <p:cTn id="263" dur="indefinite"/>
                                        <p:tgtEl>
                                          <p:spTgt spid="69"/>
                                        </p:tgtEl>
                                      </p:cBhvr>
                                    </p:animEffect>
                                  </p:childTnLst>
                                </p:cTn>
                              </p:par>
                              <p:par>
                                <p:cTn id="264" presetID="9" presetClass="emph" presetSubtype="0" grpId="1" nodeType="withEffect">
                                  <p:stCondLst>
                                    <p:cond delay="0"/>
                                  </p:stCondLst>
                                  <p:childTnLst>
                                    <p:set>
                                      <p:cBhvr>
                                        <p:cTn id="265" dur="indefinite"/>
                                        <p:tgtEl>
                                          <p:spTgt spid="70"/>
                                        </p:tgtEl>
                                        <p:attrNameLst>
                                          <p:attrName>style.opacity</p:attrName>
                                        </p:attrNameLst>
                                      </p:cBhvr>
                                      <p:to>
                                        <p:strVal val="0.25"/>
                                      </p:to>
                                    </p:set>
                                    <p:animEffect filter="image" prLst="opacity: 0.25">
                                      <p:cBhvr rctx="IE">
                                        <p:cTn id="266" dur="indefinite"/>
                                        <p:tgtEl>
                                          <p:spTgt spid="70"/>
                                        </p:tgtEl>
                                      </p:cBhvr>
                                    </p:animEffect>
                                  </p:childTnLst>
                                </p:cTn>
                              </p:par>
                              <p:par>
                                <p:cTn id="267" presetID="9" presetClass="emph" presetSubtype="0" grpId="1" nodeType="withEffect">
                                  <p:stCondLst>
                                    <p:cond delay="0"/>
                                  </p:stCondLst>
                                  <p:childTnLst>
                                    <p:set>
                                      <p:cBhvr>
                                        <p:cTn id="268" dur="indefinite"/>
                                        <p:tgtEl>
                                          <p:spTgt spid="72"/>
                                        </p:tgtEl>
                                        <p:attrNameLst>
                                          <p:attrName>style.opacity</p:attrName>
                                        </p:attrNameLst>
                                      </p:cBhvr>
                                      <p:to>
                                        <p:strVal val="0.25"/>
                                      </p:to>
                                    </p:set>
                                    <p:animEffect filter="image" prLst="opacity: 0.25">
                                      <p:cBhvr rctx="IE">
                                        <p:cTn id="269" dur="indefinite"/>
                                        <p:tgtEl>
                                          <p:spTgt spid="72"/>
                                        </p:tgtEl>
                                      </p:cBhvr>
                                    </p:animEffect>
                                  </p:childTnLst>
                                </p:cTn>
                              </p:par>
                              <p:par>
                                <p:cTn id="270" presetID="9" presetClass="emph" presetSubtype="0" grpId="1" nodeType="withEffect">
                                  <p:stCondLst>
                                    <p:cond delay="0"/>
                                  </p:stCondLst>
                                  <p:childTnLst>
                                    <p:set>
                                      <p:cBhvr>
                                        <p:cTn id="271" dur="indefinite"/>
                                        <p:tgtEl>
                                          <p:spTgt spid="73"/>
                                        </p:tgtEl>
                                        <p:attrNameLst>
                                          <p:attrName>style.opacity</p:attrName>
                                        </p:attrNameLst>
                                      </p:cBhvr>
                                      <p:to>
                                        <p:strVal val="0.25"/>
                                      </p:to>
                                    </p:set>
                                    <p:animEffect filter="image" prLst="opacity: 0.25">
                                      <p:cBhvr rctx="IE">
                                        <p:cTn id="272" dur="indefinite"/>
                                        <p:tgtEl>
                                          <p:spTgt spid="73"/>
                                        </p:tgtEl>
                                      </p:cBhvr>
                                    </p:animEffect>
                                  </p:childTnLst>
                                </p:cTn>
                              </p:par>
                              <p:par>
                                <p:cTn id="273" presetID="9" presetClass="emph" presetSubtype="0" grpId="1" nodeType="withEffect">
                                  <p:stCondLst>
                                    <p:cond delay="0"/>
                                  </p:stCondLst>
                                  <p:childTnLst>
                                    <p:set>
                                      <p:cBhvr>
                                        <p:cTn id="274" dur="indefinite"/>
                                        <p:tgtEl>
                                          <p:spTgt spid="74"/>
                                        </p:tgtEl>
                                        <p:attrNameLst>
                                          <p:attrName>style.opacity</p:attrName>
                                        </p:attrNameLst>
                                      </p:cBhvr>
                                      <p:to>
                                        <p:strVal val="0.25"/>
                                      </p:to>
                                    </p:set>
                                    <p:animEffect filter="image" prLst="opacity: 0.25">
                                      <p:cBhvr rctx="IE">
                                        <p:cTn id="275" dur="indefinite"/>
                                        <p:tgtEl>
                                          <p:spTgt spid="74"/>
                                        </p:tgtEl>
                                      </p:cBhvr>
                                    </p:animEffect>
                                  </p:childTnLst>
                                </p:cTn>
                              </p:par>
                              <p:par>
                                <p:cTn id="276" presetID="9" presetClass="emph" presetSubtype="0" grpId="1" nodeType="withEffect">
                                  <p:stCondLst>
                                    <p:cond delay="0"/>
                                  </p:stCondLst>
                                  <p:childTnLst>
                                    <p:set>
                                      <p:cBhvr>
                                        <p:cTn id="277" dur="indefinite"/>
                                        <p:tgtEl>
                                          <p:spTgt spid="75"/>
                                        </p:tgtEl>
                                        <p:attrNameLst>
                                          <p:attrName>style.opacity</p:attrName>
                                        </p:attrNameLst>
                                      </p:cBhvr>
                                      <p:to>
                                        <p:strVal val="0.25"/>
                                      </p:to>
                                    </p:set>
                                    <p:animEffect filter="image" prLst="opacity: 0.25">
                                      <p:cBhvr rctx="IE">
                                        <p:cTn id="278" dur="indefinite"/>
                                        <p:tgtEl>
                                          <p:spTgt spid="75"/>
                                        </p:tgtEl>
                                      </p:cBhvr>
                                    </p:animEffect>
                                  </p:childTnLst>
                                </p:cTn>
                              </p:par>
                              <p:par>
                                <p:cTn id="279" presetID="9" presetClass="emph" presetSubtype="0" grpId="1" nodeType="withEffect">
                                  <p:stCondLst>
                                    <p:cond delay="0"/>
                                  </p:stCondLst>
                                  <p:childTnLst>
                                    <p:set>
                                      <p:cBhvr>
                                        <p:cTn id="280" dur="indefinite"/>
                                        <p:tgtEl>
                                          <p:spTgt spid="77"/>
                                        </p:tgtEl>
                                        <p:attrNameLst>
                                          <p:attrName>style.opacity</p:attrName>
                                        </p:attrNameLst>
                                      </p:cBhvr>
                                      <p:to>
                                        <p:strVal val="0.25"/>
                                      </p:to>
                                    </p:set>
                                    <p:animEffect filter="image" prLst="opacity: 0.25">
                                      <p:cBhvr rctx="IE">
                                        <p:cTn id="281" dur="indefinite"/>
                                        <p:tgtEl>
                                          <p:spTgt spid="77"/>
                                        </p:tgtEl>
                                      </p:cBhvr>
                                    </p:animEffect>
                                  </p:childTnLst>
                                </p:cTn>
                              </p:par>
                              <p:par>
                                <p:cTn id="282" presetID="9" presetClass="emph" presetSubtype="0" grpId="1" nodeType="withEffect">
                                  <p:stCondLst>
                                    <p:cond delay="0"/>
                                  </p:stCondLst>
                                  <p:childTnLst>
                                    <p:set>
                                      <p:cBhvr>
                                        <p:cTn id="283" dur="indefinite"/>
                                        <p:tgtEl>
                                          <p:spTgt spid="79"/>
                                        </p:tgtEl>
                                        <p:attrNameLst>
                                          <p:attrName>style.opacity</p:attrName>
                                        </p:attrNameLst>
                                      </p:cBhvr>
                                      <p:to>
                                        <p:strVal val="0.25"/>
                                      </p:to>
                                    </p:set>
                                    <p:animEffect filter="image" prLst="opacity: 0.25">
                                      <p:cBhvr rctx="IE">
                                        <p:cTn id="284" dur="indefinite"/>
                                        <p:tgtEl>
                                          <p:spTgt spid="79"/>
                                        </p:tgtEl>
                                      </p:cBhvr>
                                    </p:animEffect>
                                  </p:childTnLst>
                                </p:cTn>
                              </p:par>
                              <p:par>
                                <p:cTn id="285" presetID="1" presetClass="entr" presetSubtype="0" fill="hold" grpId="0" nodeType="withEffect">
                                  <p:stCondLst>
                                    <p:cond delay="0"/>
                                  </p:stCondLst>
                                  <p:childTnLst>
                                    <p:set>
                                      <p:cBhvr>
                                        <p:cTn id="286" dur="1" fill="hold">
                                          <p:stCondLst>
                                            <p:cond delay="0"/>
                                          </p:stCondLst>
                                        </p:cTn>
                                        <p:tgtEl>
                                          <p:spTgt spid="132"/>
                                        </p:tgtEl>
                                        <p:attrNameLst>
                                          <p:attrName>style.visibility</p:attrName>
                                        </p:attrNameLst>
                                      </p:cBhvr>
                                      <p:to>
                                        <p:strVal val="visible"/>
                                      </p:to>
                                    </p:set>
                                  </p:childTnLst>
                                </p:cTn>
                              </p:par>
                              <p:par>
                                <p:cTn id="287" presetID="9" presetClass="emph" presetSubtype="0" grpId="1" nodeType="withEffect">
                                  <p:stCondLst>
                                    <p:cond delay="0"/>
                                  </p:stCondLst>
                                  <p:childTnLst>
                                    <p:set>
                                      <p:cBhvr>
                                        <p:cTn id="288" dur="indefinite"/>
                                        <p:tgtEl>
                                          <p:spTgt spid="131"/>
                                        </p:tgtEl>
                                        <p:attrNameLst>
                                          <p:attrName>style.opacity</p:attrName>
                                        </p:attrNameLst>
                                      </p:cBhvr>
                                      <p:to>
                                        <p:strVal val="0.25"/>
                                      </p:to>
                                    </p:set>
                                    <p:animEffect filter="image" prLst="opacity: 0.25">
                                      <p:cBhvr rctx="IE">
                                        <p:cTn id="289" dur="indefinite"/>
                                        <p:tgtEl>
                                          <p:spTgt spid="131"/>
                                        </p:tgtEl>
                                      </p:cBhvr>
                                    </p:animEffect>
                                  </p:childTnLst>
                                </p:cTn>
                              </p:par>
                              <p:par>
                                <p:cTn id="290" presetID="1" presetClass="entr" presetSubtype="0" fill="hold" nodeType="withEffect">
                                  <p:stCondLst>
                                    <p:cond delay="0"/>
                                  </p:stCondLst>
                                  <p:childTnLst>
                                    <p:set>
                                      <p:cBhvr>
                                        <p:cTn id="291" dur="1" fill="hold">
                                          <p:stCondLst>
                                            <p:cond delay="0"/>
                                          </p:stCondLst>
                                        </p:cTn>
                                        <p:tgtEl>
                                          <p:spTgt spid="133"/>
                                        </p:tgtEl>
                                        <p:attrNameLst>
                                          <p:attrName>style.visibility</p:attrName>
                                        </p:attrNameLst>
                                      </p:cBhvr>
                                      <p:to>
                                        <p:strVal val="visible"/>
                                      </p:to>
                                    </p:set>
                                  </p:childTnLst>
                                </p:cTn>
                              </p:par>
                              <p:par>
                                <p:cTn id="292" presetID="1" presetClass="entr" presetSubtype="0" fill="hold" grpId="0" nodeType="withEffect">
                                  <p:stCondLst>
                                    <p:cond delay="0"/>
                                  </p:stCondLst>
                                  <p:childTnLst>
                                    <p:set>
                                      <p:cBhvr>
                                        <p:cTn id="293"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animBg="1"/>
      <p:bldP spid="12" grpId="0"/>
      <p:bldP spid="13" grpId="0"/>
      <p:bldP spid="25" grpId="0" animBg="1"/>
      <p:bldP spid="25" grpId="1" animBg="1"/>
      <p:bldP spid="26" grpId="0" animBg="1"/>
      <p:bldP spid="26" grpId="1" animBg="1"/>
      <p:bldP spid="27" grpId="0" animBg="1"/>
      <p:bldP spid="27" grpId="1" animBg="1"/>
      <p:bldP spid="36" grpId="0" animBg="1"/>
      <p:bldP spid="36" grpId="1" animBg="1"/>
      <p:bldP spid="36" grpId="2" animBg="1"/>
      <p:bldP spid="37" grpId="0"/>
      <p:bldP spid="37" grpId="1"/>
      <p:bldP spid="38" grpId="0" animBg="1"/>
      <p:bldP spid="38" grpId="1" animBg="1"/>
      <p:bldP spid="38" grpId="2" animBg="1"/>
      <p:bldP spid="39" grpId="0"/>
      <p:bldP spid="39" grpId="1"/>
      <p:bldP spid="40" grpId="0" animBg="1"/>
      <p:bldP spid="40" grpId="1" animBg="1"/>
      <p:bldP spid="40" grpId="2" animBg="1"/>
      <p:bldP spid="41" grpId="0"/>
      <p:bldP spid="41" grpId="1"/>
      <p:bldP spid="42" grpId="0" animBg="1"/>
      <p:bldP spid="42" grpId="1" animBg="1"/>
      <p:bldP spid="42" grpId="2" animBg="1"/>
      <p:bldP spid="43" grpId="0"/>
      <p:bldP spid="43" grpId="1"/>
      <p:bldP spid="44" grpId="0" animBg="1"/>
      <p:bldP spid="44" grpId="1" animBg="1"/>
      <p:bldP spid="44" grpId="2" animBg="1"/>
      <p:bldP spid="45" grpId="0"/>
      <p:bldP spid="45" grpId="1"/>
      <p:bldP spid="47" grpId="0" animBg="1"/>
      <p:bldP spid="47" grpId="1" animBg="1"/>
      <p:bldP spid="47" grpId="2" animBg="1"/>
      <p:bldP spid="48" grpId="0"/>
      <p:bldP spid="48" grpId="1"/>
      <p:bldP spid="49" grpId="0" animBg="1"/>
      <p:bldP spid="49" grpId="1" animBg="1"/>
      <p:bldP spid="49" grpId="2" animBg="1"/>
      <p:bldP spid="50" grpId="0"/>
      <p:bldP spid="50" grpId="1"/>
      <p:bldP spid="51" grpId="0" animBg="1"/>
      <p:bldP spid="51" grpId="1" animBg="1"/>
      <p:bldP spid="51" grpId="2" animBg="1"/>
      <p:bldP spid="52" grpId="0"/>
      <p:bldP spid="52" grpId="1"/>
      <p:bldP spid="81" grpId="0"/>
      <p:bldP spid="81" grpId="1"/>
      <p:bldP spid="81" grpId="2"/>
      <p:bldP spid="82" grpId="0"/>
      <p:bldP spid="82" grpId="1"/>
      <p:bldP spid="82" grpId="2"/>
      <p:bldP spid="83" grpId="0"/>
      <p:bldP spid="83" grpId="1"/>
      <p:bldP spid="83" grpId="2"/>
      <p:bldP spid="87" grpId="0"/>
      <p:bldP spid="87" grpId="1"/>
      <p:bldP spid="87" grpId="2"/>
      <p:bldP spid="96" grpId="0"/>
      <p:bldP spid="96" grpId="1"/>
      <p:bldP spid="69" grpId="0" animBg="1"/>
      <p:bldP spid="69" grpId="1" animBg="1"/>
      <p:bldP spid="70" grpId="0" animBg="1"/>
      <p:bldP spid="70" grpId="1" animBg="1"/>
      <p:bldP spid="72" grpId="0" animBg="1"/>
      <p:bldP spid="72" grpId="1" animBg="1"/>
      <p:bldP spid="73" grpId="0" animBg="1"/>
      <p:bldP spid="73" grpId="1" animBg="1"/>
      <p:bldP spid="74" grpId="0" animBg="1"/>
      <p:bldP spid="74" grpId="1" animBg="1"/>
      <p:bldP spid="75" grpId="0"/>
      <p:bldP spid="75" grpId="1"/>
      <p:bldP spid="77" grpId="0" animBg="1"/>
      <p:bldP spid="77" grpId="1" animBg="1"/>
      <p:bldP spid="79" grpId="0"/>
      <p:bldP spid="79" grpId="1"/>
      <p:bldP spid="80" grpId="0" animBg="1"/>
      <p:bldP spid="85" grpId="0" animBg="1"/>
      <p:bldP spid="86" grpId="0" animBg="1"/>
      <p:bldP spid="90" grpId="0" animBg="1"/>
      <p:bldP spid="91" grpId="0" animBg="1"/>
      <p:bldP spid="93" grpId="0" animBg="1"/>
      <p:bldP spid="57" grpId="0" animBg="1"/>
      <p:bldP spid="131" grpId="0"/>
      <p:bldP spid="131" grpId="1"/>
      <p:bldP spid="132" grpId="0"/>
      <p:bldP spid="134"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49</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Trusted Post-Attack Analysis</a:t>
            </a:r>
            <a:endParaRPr lang="en-US" sz="4000" dirty="0">
              <a:solidFill>
                <a:schemeClr val="bg1"/>
              </a:solidFill>
              <a:latin typeface="Georgia"/>
              <a:ea typeface="Helvetica Neue Light"/>
              <a:cs typeface="Helvetica Neue Light"/>
            </a:endParaRPr>
          </a:p>
        </p:txBody>
      </p:sp>
      <p:sp>
        <p:nvSpPr>
          <p:cNvPr id="20" name="TextBox 19">
            <a:extLst>
              <a:ext uri="{FF2B5EF4-FFF2-40B4-BE49-F238E27FC236}">
                <a16:creationId xmlns:a16="http://schemas.microsoft.com/office/drawing/2014/main" id="{4E6D61AE-E581-B049-A797-4E3E6C8C4C23}"/>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
        <p:nvSpPr>
          <p:cNvPr id="7" name="Rectangle 6">
            <a:extLst>
              <a:ext uri="{FF2B5EF4-FFF2-40B4-BE49-F238E27FC236}">
                <a16:creationId xmlns:a16="http://schemas.microsoft.com/office/drawing/2014/main" id="{991DA35E-8FE2-3843-9752-F1C4BDB2E6FF}"/>
              </a:ext>
            </a:extLst>
          </p:cNvPr>
          <p:cNvSpPr/>
          <p:nvPr/>
        </p:nvSpPr>
        <p:spPr>
          <a:xfrm>
            <a:off x="4718650" y="1710174"/>
            <a:ext cx="1799925" cy="818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04837A6-7D82-134E-A2FD-7383F7E4E8A6}"/>
              </a:ext>
            </a:extLst>
          </p:cNvPr>
          <p:cNvSpPr txBox="1"/>
          <p:nvPr/>
        </p:nvSpPr>
        <p:spPr>
          <a:xfrm>
            <a:off x="4998012" y="1298437"/>
            <a:ext cx="1406154" cy="369332"/>
          </a:xfrm>
          <a:prstGeom prst="rect">
            <a:avLst/>
          </a:prstGeom>
          <a:noFill/>
        </p:spPr>
        <p:txBody>
          <a:bodyPr wrap="none" rtlCol="0">
            <a:spAutoFit/>
          </a:bodyPr>
          <a:lstStyle/>
          <a:p>
            <a:pPr algn="l"/>
            <a:r>
              <a:rPr lang="en-US" dirty="0">
                <a:latin typeface="Georgia" panose="02040502050405020303" pitchFamily="18" charset="0"/>
              </a:rPr>
              <a:t>Read Buffer</a:t>
            </a:r>
          </a:p>
        </p:txBody>
      </p:sp>
      <p:cxnSp>
        <p:nvCxnSpPr>
          <p:cNvPr id="9" name="Straight Connector 8">
            <a:extLst>
              <a:ext uri="{FF2B5EF4-FFF2-40B4-BE49-F238E27FC236}">
                <a16:creationId xmlns:a16="http://schemas.microsoft.com/office/drawing/2014/main" id="{C60C140F-0E3C-E340-A3B2-B038E48A2151}"/>
              </a:ext>
            </a:extLst>
          </p:cNvPr>
          <p:cNvCxnSpPr>
            <a:cxnSpLocks/>
          </p:cNvCxnSpPr>
          <p:nvPr/>
        </p:nvCxnSpPr>
        <p:spPr>
          <a:xfrm>
            <a:off x="4978532" y="1710174"/>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5DFF89-4E11-974D-9245-985DD2940FF0}"/>
              </a:ext>
            </a:extLst>
          </p:cNvPr>
          <p:cNvCxnSpPr>
            <a:cxnSpLocks/>
          </p:cNvCxnSpPr>
          <p:nvPr/>
        </p:nvCxnSpPr>
        <p:spPr>
          <a:xfrm>
            <a:off x="5228533" y="1710174"/>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15E7B4-A485-F94A-9ACC-85512B9A0AF4}"/>
              </a:ext>
            </a:extLst>
          </p:cNvPr>
          <p:cNvCxnSpPr>
            <a:cxnSpLocks/>
          </p:cNvCxnSpPr>
          <p:nvPr/>
        </p:nvCxnSpPr>
        <p:spPr>
          <a:xfrm>
            <a:off x="5457898" y="1710174"/>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224695C-2395-BC4D-8060-92550FC7752C}"/>
              </a:ext>
            </a:extLst>
          </p:cNvPr>
          <p:cNvCxnSpPr>
            <a:cxnSpLocks/>
          </p:cNvCxnSpPr>
          <p:nvPr/>
        </p:nvCxnSpPr>
        <p:spPr>
          <a:xfrm>
            <a:off x="5701089" y="1710174"/>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9C32540-7F27-9043-B134-B77AC7110EE6}"/>
              </a:ext>
            </a:extLst>
          </p:cNvPr>
          <p:cNvCxnSpPr>
            <a:cxnSpLocks/>
          </p:cNvCxnSpPr>
          <p:nvPr/>
        </p:nvCxnSpPr>
        <p:spPr>
          <a:xfrm>
            <a:off x="5960494" y="1710174"/>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01195DE-D05B-6F41-9131-A6469F1F6269}"/>
              </a:ext>
            </a:extLst>
          </p:cNvPr>
          <p:cNvCxnSpPr>
            <a:cxnSpLocks/>
          </p:cNvCxnSpPr>
          <p:nvPr/>
        </p:nvCxnSpPr>
        <p:spPr>
          <a:xfrm>
            <a:off x="6226383" y="1710174"/>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623AA12-7A59-2143-9355-619BDFEC4A60}"/>
              </a:ext>
            </a:extLst>
          </p:cNvPr>
          <p:cNvSpPr/>
          <p:nvPr/>
        </p:nvSpPr>
        <p:spPr>
          <a:xfrm>
            <a:off x="4729985" y="1706739"/>
            <a:ext cx="239144" cy="818146"/>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47B98D2-5F57-9A45-9F4A-F27C861815AB}"/>
              </a:ext>
            </a:extLst>
          </p:cNvPr>
          <p:cNvSpPr/>
          <p:nvPr/>
        </p:nvSpPr>
        <p:spPr>
          <a:xfrm>
            <a:off x="7905608" y="1706739"/>
            <a:ext cx="1799925" cy="818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D6488D0-F48A-EB43-8882-B97549D457C2}"/>
              </a:ext>
            </a:extLst>
          </p:cNvPr>
          <p:cNvSpPr txBox="1"/>
          <p:nvPr/>
        </p:nvSpPr>
        <p:spPr>
          <a:xfrm>
            <a:off x="8180595" y="1298437"/>
            <a:ext cx="1390124" cy="369332"/>
          </a:xfrm>
          <a:prstGeom prst="rect">
            <a:avLst/>
          </a:prstGeom>
          <a:noFill/>
        </p:spPr>
        <p:txBody>
          <a:bodyPr wrap="none" rtlCol="0">
            <a:spAutoFit/>
          </a:bodyPr>
          <a:lstStyle/>
          <a:p>
            <a:pPr algn="l"/>
            <a:r>
              <a:rPr lang="en-US" dirty="0">
                <a:latin typeface="Georgia" panose="02040502050405020303" pitchFamily="18" charset="0"/>
              </a:rPr>
              <a:t>Trim Buffer</a:t>
            </a:r>
          </a:p>
        </p:txBody>
      </p:sp>
      <p:cxnSp>
        <p:nvCxnSpPr>
          <p:cNvPr id="25" name="Straight Connector 24">
            <a:extLst>
              <a:ext uri="{FF2B5EF4-FFF2-40B4-BE49-F238E27FC236}">
                <a16:creationId xmlns:a16="http://schemas.microsoft.com/office/drawing/2014/main" id="{1A09DC08-DD0F-0E4E-A856-EC58C84F643B}"/>
              </a:ext>
            </a:extLst>
          </p:cNvPr>
          <p:cNvCxnSpPr>
            <a:cxnSpLocks/>
          </p:cNvCxnSpPr>
          <p:nvPr/>
        </p:nvCxnSpPr>
        <p:spPr>
          <a:xfrm>
            <a:off x="8165490" y="1706739"/>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01A570F-72FB-E74B-84B7-D937CA810682}"/>
              </a:ext>
            </a:extLst>
          </p:cNvPr>
          <p:cNvCxnSpPr>
            <a:cxnSpLocks/>
          </p:cNvCxnSpPr>
          <p:nvPr/>
        </p:nvCxnSpPr>
        <p:spPr>
          <a:xfrm>
            <a:off x="8415491" y="1706739"/>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8D59155-2A75-7D4F-B43E-23B6E0EA8A5D}"/>
              </a:ext>
            </a:extLst>
          </p:cNvPr>
          <p:cNvCxnSpPr>
            <a:cxnSpLocks/>
          </p:cNvCxnSpPr>
          <p:nvPr/>
        </p:nvCxnSpPr>
        <p:spPr>
          <a:xfrm>
            <a:off x="8644856" y="1706739"/>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9E156EC-471F-184D-86E8-9B0CBF930449}"/>
              </a:ext>
            </a:extLst>
          </p:cNvPr>
          <p:cNvCxnSpPr>
            <a:cxnSpLocks/>
          </p:cNvCxnSpPr>
          <p:nvPr/>
        </p:nvCxnSpPr>
        <p:spPr>
          <a:xfrm>
            <a:off x="8888047" y="1706739"/>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49625B9-AB70-4148-ACCE-72522B52AC8C}"/>
              </a:ext>
            </a:extLst>
          </p:cNvPr>
          <p:cNvCxnSpPr>
            <a:cxnSpLocks/>
          </p:cNvCxnSpPr>
          <p:nvPr/>
        </p:nvCxnSpPr>
        <p:spPr>
          <a:xfrm>
            <a:off x="9147452" y="1706739"/>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17070E-6EB3-F049-BBF2-BB5961D55B0D}"/>
              </a:ext>
            </a:extLst>
          </p:cNvPr>
          <p:cNvCxnSpPr>
            <a:cxnSpLocks/>
          </p:cNvCxnSpPr>
          <p:nvPr/>
        </p:nvCxnSpPr>
        <p:spPr>
          <a:xfrm>
            <a:off x="9413341" y="1706739"/>
            <a:ext cx="0" cy="8181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585D0FFF-2BBA-4046-844E-435976E9DAA8}"/>
              </a:ext>
            </a:extLst>
          </p:cNvPr>
          <p:cNvSpPr/>
          <p:nvPr/>
        </p:nvSpPr>
        <p:spPr>
          <a:xfrm>
            <a:off x="7916943" y="1713351"/>
            <a:ext cx="239144" cy="818146"/>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3750310-6811-0C45-87F9-C5883E94232C}"/>
              </a:ext>
            </a:extLst>
          </p:cNvPr>
          <p:cNvSpPr/>
          <p:nvPr/>
        </p:nvSpPr>
        <p:spPr>
          <a:xfrm>
            <a:off x="8169073" y="1711843"/>
            <a:ext cx="239144" cy="818146"/>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1CD1293-A4CC-4F4E-BCF4-34CF535628AC}"/>
              </a:ext>
            </a:extLst>
          </p:cNvPr>
          <p:cNvSpPr/>
          <p:nvPr/>
        </p:nvSpPr>
        <p:spPr>
          <a:xfrm>
            <a:off x="4985752" y="1713351"/>
            <a:ext cx="239144" cy="818146"/>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F42B4D4-B2CF-A443-8A44-9F4281FEBCB1}"/>
              </a:ext>
            </a:extLst>
          </p:cNvPr>
          <p:cNvSpPr/>
          <p:nvPr/>
        </p:nvSpPr>
        <p:spPr>
          <a:xfrm>
            <a:off x="5232160" y="1713351"/>
            <a:ext cx="239144" cy="818146"/>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FB4DE336-25F4-E942-85A8-8C35281AB25A}"/>
              </a:ext>
            </a:extLst>
          </p:cNvPr>
          <p:cNvSpPr/>
          <p:nvPr/>
        </p:nvSpPr>
        <p:spPr>
          <a:xfrm>
            <a:off x="5478025" y="1706739"/>
            <a:ext cx="239144" cy="818146"/>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86E0707B-2C1B-BB45-921C-6F16AE36B30A}"/>
              </a:ext>
            </a:extLst>
          </p:cNvPr>
          <p:cNvSpPr/>
          <p:nvPr/>
        </p:nvSpPr>
        <p:spPr>
          <a:xfrm>
            <a:off x="544464" y="3075079"/>
            <a:ext cx="2084615"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28E8764-C3C9-F648-A3BD-145383A7FAA3}"/>
              </a:ext>
            </a:extLst>
          </p:cNvPr>
          <p:cNvSpPr/>
          <p:nvPr/>
        </p:nvSpPr>
        <p:spPr>
          <a:xfrm>
            <a:off x="544465" y="2238781"/>
            <a:ext cx="2084615" cy="2066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AA57DC0-26B0-B54B-B23E-113967DB7FD2}"/>
              </a:ext>
            </a:extLst>
          </p:cNvPr>
          <p:cNvSpPr/>
          <p:nvPr/>
        </p:nvSpPr>
        <p:spPr>
          <a:xfrm>
            <a:off x="544464" y="2240323"/>
            <a:ext cx="2084615"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A</a:t>
            </a:r>
          </a:p>
        </p:txBody>
      </p:sp>
      <p:sp>
        <p:nvSpPr>
          <p:cNvPr id="41" name="Rectangle 40">
            <a:extLst>
              <a:ext uri="{FF2B5EF4-FFF2-40B4-BE49-F238E27FC236}">
                <a16:creationId xmlns:a16="http://schemas.microsoft.com/office/drawing/2014/main" id="{A87F26C4-BF0A-924D-B5AE-C58144843A09}"/>
              </a:ext>
            </a:extLst>
          </p:cNvPr>
          <p:cNvSpPr/>
          <p:nvPr/>
        </p:nvSpPr>
        <p:spPr>
          <a:xfrm>
            <a:off x="544464" y="3881259"/>
            <a:ext cx="2084615"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9E2CCF4-2D85-A14C-864E-21F8ADFD9813}"/>
              </a:ext>
            </a:extLst>
          </p:cNvPr>
          <p:cNvSpPr/>
          <p:nvPr/>
        </p:nvSpPr>
        <p:spPr>
          <a:xfrm>
            <a:off x="539697" y="3070311"/>
            <a:ext cx="2084615"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7C6FEE9-6A38-EE44-A72B-BF24C9D8D893}"/>
              </a:ext>
            </a:extLst>
          </p:cNvPr>
          <p:cNvSpPr txBox="1"/>
          <p:nvPr/>
        </p:nvSpPr>
        <p:spPr>
          <a:xfrm>
            <a:off x="1434325" y="3095500"/>
            <a:ext cx="348172" cy="369332"/>
          </a:xfrm>
          <a:prstGeom prst="rect">
            <a:avLst/>
          </a:prstGeom>
          <a:noFill/>
        </p:spPr>
        <p:txBody>
          <a:bodyPr wrap="none" rtlCol="0">
            <a:spAutoFit/>
          </a:bodyPr>
          <a:lstStyle/>
          <a:p>
            <a:r>
              <a:rPr lang="en-US" dirty="0">
                <a:latin typeface="Georgia" panose="02040502050405020303" pitchFamily="18" charset="0"/>
              </a:rPr>
              <a:t>X</a:t>
            </a:r>
          </a:p>
        </p:txBody>
      </p:sp>
      <p:sp>
        <p:nvSpPr>
          <p:cNvPr id="44" name="Rectangle 43">
            <a:extLst>
              <a:ext uri="{FF2B5EF4-FFF2-40B4-BE49-F238E27FC236}">
                <a16:creationId xmlns:a16="http://schemas.microsoft.com/office/drawing/2014/main" id="{33F52BCF-4094-104B-8A06-6155D1BBEAB2}"/>
              </a:ext>
            </a:extLst>
          </p:cNvPr>
          <p:cNvSpPr/>
          <p:nvPr/>
        </p:nvSpPr>
        <p:spPr>
          <a:xfrm>
            <a:off x="539699" y="3890779"/>
            <a:ext cx="2084615"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5C2BA709-6D2E-C94A-AC24-E510E764A9A9}"/>
              </a:ext>
            </a:extLst>
          </p:cNvPr>
          <p:cNvSpPr txBox="1"/>
          <p:nvPr/>
        </p:nvSpPr>
        <p:spPr>
          <a:xfrm>
            <a:off x="1442341" y="3921436"/>
            <a:ext cx="397866" cy="369332"/>
          </a:xfrm>
          <a:prstGeom prst="rect">
            <a:avLst/>
          </a:prstGeom>
          <a:noFill/>
        </p:spPr>
        <p:txBody>
          <a:bodyPr wrap="none" rtlCol="0">
            <a:spAutoFit/>
          </a:bodyPr>
          <a:lstStyle/>
          <a:p>
            <a:r>
              <a:rPr lang="en-US" dirty="0">
                <a:latin typeface="Georgia" panose="02040502050405020303" pitchFamily="18" charset="0"/>
              </a:rPr>
              <a:t>X’</a:t>
            </a:r>
          </a:p>
        </p:txBody>
      </p:sp>
      <p:sp>
        <p:nvSpPr>
          <p:cNvPr id="47" name="TextBox 46">
            <a:extLst>
              <a:ext uri="{FF2B5EF4-FFF2-40B4-BE49-F238E27FC236}">
                <a16:creationId xmlns:a16="http://schemas.microsoft.com/office/drawing/2014/main" id="{668C6A7A-F008-C34E-AA1A-9874DD80293E}"/>
              </a:ext>
            </a:extLst>
          </p:cNvPr>
          <p:cNvSpPr txBox="1"/>
          <p:nvPr/>
        </p:nvSpPr>
        <p:spPr>
          <a:xfrm>
            <a:off x="899766" y="4309824"/>
            <a:ext cx="1364476" cy="369332"/>
          </a:xfrm>
          <a:prstGeom prst="rect">
            <a:avLst/>
          </a:prstGeom>
          <a:noFill/>
        </p:spPr>
        <p:txBody>
          <a:bodyPr wrap="none" rtlCol="0">
            <a:spAutoFit/>
          </a:bodyPr>
          <a:lstStyle/>
          <a:p>
            <a:pPr algn="l"/>
            <a:r>
              <a:rPr lang="en-US" dirty="0">
                <a:latin typeface="Georgia" panose="02040502050405020303" pitchFamily="18" charset="0"/>
              </a:rPr>
              <a:t>Flash Block</a:t>
            </a:r>
          </a:p>
        </p:txBody>
      </p:sp>
      <p:sp>
        <p:nvSpPr>
          <p:cNvPr id="48" name="Rectangle 47">
            <a:extLst>
              <a:ext uri="{FF2B5EF4-FFF2-40B4-BE49-F238E27FC236}">
                <a16:creationId xmlns:a16="http://schemas.microsoft.com/office/drawing/2014/main" id="{9483812F-3AAE-4048-A10E-1988FB46E076}"/>
              </a:ext>
            </a:extLst>
          </p:cNvPr>
          <p:cNvSpPr/>
          <p:nvPr/>
        </p:nvSpPr>
        <p:spPr>
          <a:xfrm>
            <a:off x="528470" y="1043790"/>
            <a:ext cx="429896"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A990A1CC-5FE5-B248-9CE8-57DB6160ED12}"/>
              </a:ext>
            </a:extLst>
          </p:cNvPr>
          <p:cNvSpPr txBox="1"/>
          <p:nvPr/>
        </p:nvSpPr>
        <p:spPr>
          <a:xfrm>
            <a:off x="1006926" y="1069617"/>
            <a:ext cx="1184940" cy="369332"/>
          </a:xfrm>
          <a:prstGeom prst="rect">
            <a:avLst/>
          </a:prstGeom>
          <a:noFill/>
        </p:spPr>
        <p:txBody>
          <a:bodyPr wrap="none" rtlCol="0">
            <a:spAutoFit/>
          </a:bodyPr>
          <a:lstStyle/>
          <a:p>
            <a:r>
              <a:rPr lang="en-US" dirty="0">
                <a:latin typeface="Georgia" panose="02040502050405020303" pitchFamily="18" charset="0"/>
              </a:rPr>
              <a:t>Free Page</a:t>
            </a:r>
          </a:p>
        </p:txBody>
      </p:sp>
      <p:sp>
        <p:nvSpPr>
          <p:cNvPr id="50" name="Rectangle 49">
            <a:extLst>
              <a:ext uri="{FF2B5EF4-FFF2-40B4-BE49-F238E27FC236}">
                <a16:creationId xmlns:a16="http://schemas.microsoft.com/office/drawing/2014/main" id="{58603568-40E9-F048-9413-FBF274C4F0E6}"/>
              </a:ext>
            </a:extLst>
          </p:cNvPr>
          <p:cNvSpPr/>
          <p:nvPr/>
        </p:nvSpPr>
        <p:spPr>
          <a:xfrm>
            <a:off x="2411885" y="1039976"/>
            <a:ext cx="429896"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AB1E4283-EBD0-4B42-920C-A119CCAE48E1}"/>
              </a:ext>
            </a:extLst>
          </p:cNvPr>
          <p:cNvSpPr txBox="1"/>
          <p:nvPr/>
        </p:nvSpPr>
        <p:spPr>
          <a:xfrm>
            <a:off x="2890344" y="1068552"/>
            <a:ext cx="1265090" cy="369332"/>
          </a:xfrm>
          <a:prstGeom prst="rect">
            <a:avLst/>
          </a:prstGeom>
          <a:noFill/>
        </p:spPr>
        <p:txBody>
          <a:bodyPr wrap="none" rtlCol="0">
            <a:spAutoFit/>
          </a:bodyPr>
          <a:lstStyle/>
          <a:p>
            <a:r>
              <a:rPr lang="en-US" dirty="0">
                <a:latin typeface="Georgia" panose="02040502050405020303" pitchFamily="18" charset="0"/>
              </a:rPr>
              <a:t>Valid Page</a:t>
            </a:r>
          </a:p>
        </p:txBody>
      </p:sp>
      <p:sp>
        <p:nvSpPr>
          <p:cNvPr id="52" name="Rectangle 51">
            <a:extLst>
              <a:ext uri="{FF2B5EF4-FFF2-40B4-BE49-F238E27FC236}">
                <a16:creationId xmlns:a16="http://schemas.microsoft.com/office/drawing/2014/main" id="{AC267D66-A8A9-1C41-A569-2F411617368D}"/>
              </a:ext>
            </a:extLst>
          </p:cNvPr>
          <p:cNvSpPr/>
          <p:nvPr/>
        </p:nvSpPr>
        <p:spPr>
          <a:xfrm>
            <a:off x="526407" y="1572587"/>
            <a:ext cx="429896"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723C4932-3CA5-1749-A99A-2108F7632880}"/>
              </a:ext>
            </a:extLst>
          </p:cNvPr>
          <p:cNvSpPr txBox="1"/>
          <p:nvPr/>
        </p:nvSpPr>
        <p:spPr>
          <a:xfrm>
            <a:off x="1004866" y="1601163"/>
            <a:ext cx="1452642" cy="369332"/>
          </a:xfrm>
          <a:prstGeom prst="rect">
            <a:avLst/>
          </a:prstGeom>
          <a:noFill/>
        </p:spPr>
        <p:txBody>
          <a:bodyPr wrap="none" rtlCol="0">
            <a:spAutoFit/>
          </a:bodyPr>
          <a:lstStyle/>
          <a:p>
            <a:r>
              <a:rPr lang="en-US" dirty="0">
                <a:latin typeface="Georgia" panose="02040502050405020303" pitchFamily="18" charset="0"/>
              </a:rPr>
              <a:t>Invalid Page</a:t>
            </a:r>
          </a:p>
        </p:txBody>
      </p:sp>
      <p:sp>
        <p:nvSpPr>
          <p:cNvPr id="2" name="TextBox 1">
            <a:extLst>
              <a:ext uri="{FF2B5EF4-FFF2-40B4-BE49-F238E27FC236}">
                <a16:creationId xmlns:a16="http://schemas.microsoft.com/office/drawing/2014/main" id="{17623888-6656-DA47-A6E6-6EEB002B1E56}"/>
              </a:ext>
            </a:extLst>
          </p:cNvPr>
          <p:cNvSpPr txBox="1"/>
          <p:nvPr/>
        </p:nvSpPr>
        <p:spPr>
          <a:xfrm>
            <a:off x="4217660" y="5464483"/>
            <a:ext cx="4017446" cy="553998"/>
          </a:xfrm>
          <a:prstGeom prst="rect">
            <a:avLst/>
          </a:prstGeom>
          <a:noFill/>
        </p:spPr>
        <p:txBody>
          <a:bodyPr wrap="none" rtlCol="0">
            <a:spAutoFit/>
          </a:bodyPr>
          <a:lstStyle/>
          <a:p>
            <a:pPr algn="l"/>
            <a:r>
              <a:rPr lang="en-US" sz="3000" dirty="0">
                <a:latin typeface="Georgia" panose="02040502050405020303" pitchFamily="18" charset="0"/>
              </a:rPr>
              <a:t>Storage Operation Log</a:t>
            </a:r>
          </a:p>
        </p:txBody>
      </p:sp>
      <p:pic>
        <p:nvPicPr>
          <p:cNvPr id="54" name="Picture 6">
            <a:extLst>
              <a:ext uri="{FF2B5EF4-FFF2-40B4-BE49-F238E27FC236}">
                <a16:creationId xmlns:a16="http://schemas.microsoft.com/office/drawing/2014/main" id="{3F20EE6F-98CF-3541-A032-66328F95B322}"/>
              </a:ext>
            </a:extLst>
          </p:cNvPr>
          <p:cNvPicPr>
            <a:picLocks noChangeAspect="1" noChangeArrowheads="1"/>
          </p:cNvPicPr>
          <p:nvPr/>
        </p:nvPicPr>
        <p:blipFill>
          <a:blip r:embed="rId3"/>
          <a:srcRect/>
          <a:stretch/>
        </p:blipFill>
        <p:spPr bwMode="auto">
          <a:xfrm>
            <a:off x="8204871" y="5319271"/>
            <a:ext cx="859428" cy="85942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a:extLst>
              <a:ext uri="{FF2B5EF4-FFF2-40B4-BE49-F238E27FC236}">
                <a16:creationId xmlns:a16="http://schemas.microsoft.com/office/drawing/2014/main" id="{89272243-7DFA-B142-869E-63466A1D2436}"/>
              </a:ext>
            </a:extLst>
          </p:cNvPr>
          <p:cNvPicPr>
            <a:picLocks noChangeAspect="1" noChangeArrowheads="1"/>
          </p:cNvPicPr>
          <p:nvPr/>
        </p:nvPicPr>
        <p:blipFill>
          <a:blip r:embed="rId3"/>
          <a:srcRect/>
          <a:stretch/>
        </p:blipFill>
        <p:spPr bwMode="auto">
          <a:xfrm>
            <a:off x="8551791" y="5341855"/>
            <a:ext cx="859428" cy="85942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a:extLst>
              <a:ext uri="{FF2B5EF4-FFF2-40B4-BE49-F238E27FC236}">
                <a16:creationId xmlns:a16="http://schemas.microsoft.com/office/drawing/2014/main" id="{F9C59015-09A6-4D4D-A7FB-6E30FE14F76C}"/>
              </a:ext>
            </a:extLst>
          </p:cNvPr>
          <p:cNvPicPr>
            <a:picLocks noChangeAspect="1" noChangeArrowheads="1"/>
          </p:cNvPicPr>
          <p:nvPr/>
        </p:nvPicPr>
        <p:blipFill>
          <a:blip r:embed="rId3"/>
          <a:srcRect/>
          <a:stretch/>
        </p:blipFill>
        <p:spPr bwMode="auto">
          <a:xfrm>
            <a:off x="8429129" y="4987586"/>
            <a:ext cx="859428" cy="859428"/>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A2B5D6F1-C336-5E4F-9390-2B5CC63BD4C8}"/>
              </a:ext>
            </a:extLst>
          </p:cNvPr>
          <p:cNvSpPr/>
          <p:nvPr/>
        </p:nvSpPr>
        <p:spPr>
          <a:xfrm>
            <a:off x="3490333" y="3778749"/>
            <a:ext cx="1364476" cy="8682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eorgia" panose="02040502050405020303" pitchFamily="18" charset="0"/>
            </a:endParaRPr>
          </a:p>
        </p:txBody>
      </p:sp>
      <p:sp>
        <p:nvSpPr>
          <p:cNvPr id="6" name="TextBox 5">
            <a:extLst>
              <a:ext uri="{FF2B5EF4-FFF2-40B4-BE49-F238E27FC236}">
                <a16:creationId xmlns:a16="http://schemas.microsoft.com/office/drawing/2014/main" id="{552CB219-68C1-CE4E-BA83-B14518291494}"/>
              </a:ext>
            </a:extLst>
          </p:cNvPr>
          <p:cNvSpPr txBox="1"/>
          <p:nvPr/>
        </p:nvSpPr>
        <p:spPr>
          <a:xfrm>
            <a:off x="3640865" y="4048171"/>
            <a:ext cx="1249172" cy="369332"/>
          </a:xfrm>
          <a:prstGeom prst="rect">
            <a:avLst/>
          </a:prstGeom>
          <a:noFill/>
        </p:spPr>
        <p:txBody>
          <a:bodyPr wrap="square" rtlCol="0">
            <a:spAutoFit/>
          </a:bodyPr>
          <a:lstStyle/>
          <a:p>
            <a:pPr algn="l"/>
            <a:r>
              <a:rPr lang="en-US" dirty="0">
                <a:latin typeface="Georgia" panose="02040502050405020303" pitchFamily="18" charset="0"/>
              </a:rPr>
              <a:t>Write X’</a:t>
            </a:r>
          </a:p>
        </p:txBody>
      </p:sp>
      <p:sp>
        <p:nvSpPr>
          <p:cNvPr id="58" name="Rectangle 57">
            <a:extLst>
              <a:ext uri="{FF2B5EF4-FFF2-40B4-BE49-F238E27FC236}">
                <a16:creationId xmlns:a16="http://schemas.microsoft.com/office/drawing/2014/main" id="{1732271F-B189-F048-B250-2631FEE424ED}"/>
              </a:ext>
            </a:extLst>
          </p:cNvPr>
          <p:cNvSpPr/>
          <p:nvPr/>
        </p:nvSpPr>
        <p:spPr>
          <a:xfrm>
            <a:off x="5413762" y="3785598"/>
            <a:ext cx="1364476" cy="8682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eorgia" panose="02040502050405020303" pitchFamily="18" charset="0"/>
            </a:endParaRPr>
          </a:p>
        </p:txBody>
      </p:sp>
      <p:sp>
        <p:nvSpPr>
          <p:cNvPr id="59" name="TextBox 58">
            <a:extLst>
              <a:ext uri="{FF2B5EF4-FFF2-40B4-BE49-F238E27FC236}">
                <a16:creationId xmlns:a16="http://schemas.microsoft.com/office/drawing/2014/main" id="{DFEEDD45-E46D-4C45-9716-0AE21ADEE1BA}"/>
              </a:ext>
            </a:extLst>
          </p:cNvPr>
          <p:cNvSpPr txBox="1"/>
          <p:nvPr/>
        </p:nvSpPr>
        <p:spPr>
          <a:xfrm>
            <a:off x="5564916" y="4057696"/>
            <a:ext cx="1249172" cy="369332"/>
          </a:xfrm>
          <a:prstGeom prst="rect">
            <a:avLst/>
          </a:prstGeom>
          <a:noFill/>
        </p:spPr>
        <p:txBody>
          <a:bodyPr wrap="square" rtlCol="0">
            <a:spAutoFit/>
          </a:bodyPr>
          <a:lstStyle/>
          <a:p>
            <a:pPr algn="l"/>
            <a:r>
              <a:rPr lang="en-US" dirty="0">
                <a:latin typeface="Georgia" panose="02040502050405020303" pitchFamily="18" charset="0"/>
              </a:rPr>
              <a:t>Read X</a:t>
            </a:r>
          </a:p>
        </p:txBody>
      </p:sp>
      <p:sp>
        <p:nvSpPr>
          <p:cNvPr id="60" name="Rectangle 59">
            <a:extLst>
              <a:ext uri="{FF2B5EF4-FFF2-40B4-BE49-F238E27FC236}">
                <a16:creationId xmlns:a16="http://schemas.microsoft.com/office/drawing/2014/main" id="{4741A7F6-6CD7-A644-902B-E80F5E71AB31}"/>
              </a:ext>
            </a:extLst>
          </p:cNvPr>
          <p:cNvSpPr/>
          <p:nvPr/>
        </p:nvSpPr>
        <p:spPr>
          <a:xfrm>
            <a:off x="7337193" y="3785598"/>
            <a:ext cx="1364476" cy="8682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eorgia" panose="02040502050405020303" pitchFamily="18" charset="0"/>
            </a:endParaRPr>
          </a:p>
        </p:txBody>
      </p:sp>
      <p:sp>
        <p:nvSpPr>
          <p:cNvPr id="61" name="TextBox 60">
            <a:extLst>
              <a:ext uri="{FF2B5EF4-FFF2-40B4-BE49-F238E27FC236}">
                <a16:creationId xmlns:a16="http://schemas.microsoft.com/office/drawing/2014/main" id="{1B10E307-C95A-1D46-B481-E5AC1EB27AEC}"/>
              </a:ext>
            </a:extLst>
          </p:cNvPr>
          <p:cNvSpPr txBox="1"/>
          <p:nvPr/>
        </p:nvSpPr>
        <p:spPr>
          <a:xfrm>
            <a:off x="7530589" y="4055020"/>
            <a:ext cx="1249172" cy="369332"/>
          </a:xfrm>
          <a:prstGeom prst="rect">
            <a:avLst/>
          </a:prstGeom>
          <a:noFill/>
        </p:spPr>
        <p:txBody>
          <a:bodyPr wrap="square" rtlCol="0">
            <a:spAutoFit/>
          </a:bodyPr>
          <a:lstStyle/>
          <a:p>
            <a:pPr algn="l"/>
            <a:r>
              <a:rPr lang="en-US" dirty="0">
                <a:latin typeface="Georgia" panose="02040502050405020303" pitchFamily="18" charset="0"/>
              </a:rPr>
              <a:t>Read X</a:t>
            </a:r>
          </a:p>
        </p:txBody>
      </p:sp>
      <p:sp>
        <p:nvSpPr>
          <p:cNvPr id="64" name="Rectangle 63">
            <a:extLst>
              <a:ext uri="{FF2B5EF4-FFF2-40B4-BE49-F238E27FC236}">
                <a16:creationId xmlns:a16="http://schemas.microsoft.com/office/drawing/2014/main" id="{E274667F-CB36-5E47-8D87-DCDB5CC773CF}"/>
              </a:ext>
            </a:extLst>
          </p:cNvPr>
          <p:cNvSpPr/>
          <p:nvPr/>
        </p:nvSpPr>
        <p:spPr>
          <a:xfrm>
            <a:off x="9260624" y="3773837"/>
            <a:ext cx="1364476" cy="8682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eorgia" panose="02040502050405020303" pitchFamily="18" charset="0"/>
            </a:endParaRPr>
          </a:p>
        </p:txBody>
      </p:sp>
      <p:sp>
        <p:nvSpPr>
          <p:cNvPr id="65" name="TextBox 64">
            <a:extLst>
              <a:ext uri="{FF2B5EF4-FFF2-40B4-BE49-F238E27FC236}">
                <a16:creationId xmlns:a16="http://schemas.microsoft.com/office/drawing/2014/main" id="{0631FD50-6B22-3249-BD9E-184711869915}"/>
              </a:ext>
            </a:extLst>
          </p:cNvPr>
          <p:cNvSpPr txBox="1"/>
          <p:nvPr/>
        </p:nvSpPr>
        <p:spPr>
          <a:xfrm>
            <a:off x="9454020" y="4043259"/>
            <a:ext cx="1249172" cy="369332"/>
          </a:xfrm>
          <a:prstGeom prst="rect">
            <a:avLst/>
          </a:prstGeom>
          <a:noFill/>
        </p:spPr>
        <p:txBody>
          <a:bodyPr wrap="square" rtlCol="0">
            <a:spAutoFit/>
          </a:bodyPr>
          <a:lstStyle/>
          <a:p>
            <a:pPr algn="l"/>
            <a:r>
              <a:rPr lang="en-US" dirty="0">
                <a:latin typeface="Georgia" panose="02040502050405020303" pitchFamily="18" charset="0"/>
              </a:rPr>
              <a:t>Trim B</a:t>
            </a:r>
          </a:p>
        </p:txBody>
      </p:sp>
      <p:cxnSp>
        <p:nvCxnSpPr>
          <p:cNvPr id="67" name="Elbow Connector 66">
            <a:extLst>
              <a:ext uri="{FF2B5EF4-FFF2-40B4-BE49-F238E27FC236}">
                <a16:creationId xmlns:a16="http://schemas.microsoft.com/office/drawing/2014/main" id="{07AE3F59-229B-A149-AF62-A0C2231045B4}"/>
              </a:ext>
            </a:extLst>
          </p:cNvPr>
          <p:cNvCxnSpPr>
            <a:stCxn id="44" idx="3"/>
            <a:endCxn id="57" idx="1"/>
          </p:cNvCxnSpPr>
          <p:nvPr/>
        </p:nvCxnSpPr>
        <p:spPr>
          <a:xfrm>
            <a:off x="2624314" y="4101273"/>
            <a:ext cx="866019" cy="111586"/>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a:extLst>
              <a:ext uri="{FF2B5EF4-FFF2-40B4-BE49-F238E27FC236}">
                <a16:creationId xmlns:a16="http://schemas.microsoft.com/office/drawing/2014/main" id="{F11E1C29-0F5F-4247-9A27-85DA208B974D}"/>
              </a:ext>
            </a:extLst>
          </p:cNvPr>
          <p:cNvCxnSpPr>
            <a:stCxn id="37" idx="2"/>
            <a:endCxn id="58" idx="0"/>
          </p:cNvCxnSpPr>
          <p:nvPr/>
        </p:nvCxnSpPr>
        <p:spPr>
          <a:xfrm rot="16200000" flipH="1">
            <a:off x="5216442" y="2906039"/>
            <a:ext cx="1260713" cy="498403"/>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2EA51C29-9BFD-1A47-9029-58AD0F11F761}"/>
              </a:ext>
            </a:extLst>
          </p:cNvPr>
          <p:cNvCxnSpPr>
            <a:stCxn id="36" idx="2"/>
            <a:endCxn id="60" idx="0"/>
          </p:cNvCxnSpPr>
          <p:nvPr/>
        </p:nvCxnSpPr>
        <p:spPr>
          <a:xfrm rot="16200000" flipH="1">
            <a:off x="6058531" y="1824697"/>
            <a:ext cx="1254101" cy="2667699"/>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4D437545-BE51-0B41-9D8C-7044342209C4}"/>
              </a:ext>
            </a:extLst>
          </p:cNvPr>
          <p:cNvCxnSpPr>
            <a:stCxn id="34" idx="2"/>
            <a:endCxn id="64" idx="0"/>
          </p:cNvCxnSpPr>
          <p:nvPr/>
        </p:nvCxnSpPr>
        <p:spPr>
          <a:xfrm rot="16200000" flipH="1">
            <a:off x="8493829" y="2324804"/>
            <a:ext cx="1243848" cy="1654217"/>
          </a:xfrm>
          <a:prstGeom prst="bent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4A00DE0-C2BB-1443-BF36-A255E6AE820B}"/>
              </a:ext>
            </a:extLst>
          </p:cNvPr>
          <p:cNvSpPr txBox="1"/>
          <p:nvPr/>
        </p:nvSpPr>
        <p:spPr>
          <a:xfrm>
            <a:off x="11219903" y="3858593"/>
            <a:ext cx="495649" cy="553998"/>
          </a:xfrm>
          <a:prstGeom prst="rect">
            <a:avLst/>
          </a:prstGeom>
          <a:noFill/>
        </p:spPr>
        <p:txBody>
          <a:bodyPr wrap="none" rtlCol="0">
            <a:spAutoFit/>
          </a:bodyPr>
          <a:lstStyle/>
          <a:p>
            <a:pPr algn="l"/>
            <a:r>
              <a:rPr lang="en-US" sz="3000" dirty="0">
                <a:latin typeface="Georgia" panose="02040502050405020303" pitchFamily="18" charset="0"/>
              </a:rPr>
              <a:t>…</a:t>
            </a:r>
          </a:p>
        </p:txBody>
      </p:sp>
      <p:sp>
        <p:nvSpPr>
          <p:cNvPr id="75" name="Right Arrow 74">
            <a:extLst>
              <a:ext uri="{FF2B5EF4-FFF2-40B4-BE49-F238E27FC236}">
                <a16:creationId xmlns:a16="http://schemas.microsoft.com/office/drawing/2014/main" id="{E2A3B1B3-5D5D-994D-BEF7-49255AD8123C}"/>
              </a:ext>
            </a:extLst>
          </p:cNvPr>
          <p:cNvSpPr/>
          <p:nvPr/>
        </p:nvSpPr>
        <p:spPr>
          <a:xfrm>
            <a:off x="4890037" y="4101272"/>
            <a:ext cx="523725" cy="1894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ight Arrow 75">
            <a:extLst>
              <a:ext uri="{FF2B5EF4-FFF2-40B4-BE49-F238E27FC236}">
                <a16:creationId xmlns:a16="http://schemas.microsoft.com/office/drawing/2014/main" id="{3F186C92-0F46-2647-92B2-2F1A6C06B1D5}"/>
              </a:ext>
            </a:extLst>
          </p:cNvPr>
          <p:cNvSpPr/>
          <p:nvPr/>
        </p:nvSpPr>
        <p:spPr>
          <a:xfrm>
            <a:off x="6800993" y="4097322"/>
            <a:ext cx="523725" cy="1894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Arrow 76">
            <a:extLst>
              <a:ext uri="{FF2B5EF4-FFF2-40B4-BE49-F238E27FC236}">
                <a16:creationId xmlns:a16="http://schemas.microsoft.com/office/drawing/2014/main" id="{34086398-ACEC-4648-BD37-67EB42F67042}"/>
              </a:ext>
            </a:extLst>
          </p:cNvPr>
          <p:cNvSpPr/>
          <p:nvPr/>
        </p:nvSpPr>
        <p:spPr>
          <a:xfrm>
            <a:off x="8722611" y="4111610"/>
            <a:ext cx="523725" cy="1894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ight Arrow 77">
            <a:extLst>
              <a:ext uri="{FF2B5EF4-FFF2-40B4-BE49-F238E27FC236}">
                <a16:creationId xmlns:a16="http://schemas.microsoft.com/office/drawing/2014/main" id="{9E9B5CF0-D6F3-C348-8992-F58E23C3B58A}"/>
              </a:ext>
            </a:extLst>
          </p:cNvPr>
          <p:cNvSpPr/>
          <p:nvPr/>
        </p:nvSpPr>
        <p:spPr>
          <a:xfrm>
            <a:off x="10628737" y="4097322"/>
            <a:ext cx="523725" cy="1894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16">
            <a:extLst>
              <a:ext uri="{FF2B5EF4-FFF2-40B4-BE49-F238E27FC236}">
                <a16:creationId xmlns:a16="http://schemas.microsoft.com/office/drawing/2014/main" id="{A13640FA-4818-6145-A336-B5F07B381B82}"/>
              </a:ext>
            </a:extLst>
          </p:cNvPr>
          <p:cNvSpPr/>
          <p:nvPr/>
        </p:nvSpPr>
        <p:spPr>
          <a:xfrm>
            <a:off x="2411885" y="5335976"/>
            <a:ext cx="8578857" cy="101566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Georgia" panose="02040502050405020303" pitchFamily="18" charset="0"/>
              </a:rPr>
              <a:t>Use timestamps</a:t>
            </a:r>
            <a:r>
              <a:rPr kumimoji="0" lang="en-US" sz="3200" b="0" i="0" u="none" strike="noStrike" kern="1200" cap="none" spc="0" normalizeH="0" noProof="0" dirty="0">
                <a:ln>
                  <a:noFill/>
                </a:ln>
                <a:solidFill>
                  <a:prstClr val="white"/>
                </a:solidFill>
                <a:effectLst/>
                <a:uLnTx/>
                <a:uFillTx/>
                <a:latin typeface="Georgia" panose="02040502050405020303" pitchFamily="18" charset="0"/>
              </a:rPr>
              <a:t> to reconstruct!</a:t>
            </a:r>
            <a:endParaRPr kumimoji="0" lang="en-US" sz="3200" b="0" i="0" u="none" strike="noStrike" kern="1200" cap="none" spc="0" normalizeH="0" baseline="0" noProof="0" dirty="0">
              <a:ln>
                <a:noFill/>
              </a:ln>
              <a:solidFill>
                <a:prstClr val="white"/>
              </a:solidFill>
              <a:effectLst/>
              <a:uLnTx/>
              <a:uFillTx/>
              <a:latin typeface="Georgia" panose="02040502050405020303" pitchFamily="18" charset="0"/>
            </a:endParaRPr>
          </a:p>
        </p:txBody>
      </p:sp>
    </p:spTree>
    <p:extLst>
      <p:ext uri="{BB962C8B-B14F-4D97-AF65-F5344CB8AC3E}">
        <p14:creationId xmlns:p14="http://schemas.microsoft.com/office/powerpoint/2010/main" val="151479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69"/>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71"/>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73"/>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7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7" grpId="0" animBg="1"/>
      <p:bldP spid="6" grpId="0"/>
      <p:bldP spid="58" grpId="0" animBg="1"/>
      <p:bldP spid="59" grpId="0"/>
      <p:bldP spid="60" grpId="0" animBg="1"/>
      <p:bldP spid="61" grpId="0"/>
      <p:bldP spid="64" grpId="0" animBg="1"/>
      <p:bldP spid="65" grpId="0"/>
      <p:bldP spid="74" grpId="0"/>
      <p:bldP spid="75" grpId="0" animBg="1"/>
      <p:bldP spid="76" grpId="0" animBg="1"/>
      <p:bldP spid="77" grpId="0" animBg="1"/>
      <p:bldP spid="78" grpId="0" animBg="1"/>
      <p:bldP spid="7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49" name="Rounded Rectangle 16">
            <a:extLst>
              <a:ext uri="{FF2B5EF4-FFF2-40B4-BE49-F238E27FC236}">
                <a16:creationId xmlns:a16="http://schemas.microsoft.com/office/drawing/2014/main" id="{22FC4765-7985-2940-A5B3-4EB433B883D1}"/>
              </a:ext>
            </a:extLst>
          </p:cNvPr>
          <p:cNvSpPr/>
          <p:nvPr/>
        </p:nvSpPr>
        <p:spPr>
          <a:xfrm>
            <a:off x="7074525" y="2484467"/>
            <a:ext cx="3959675" cy="7838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700" dirty="0">
                <a:solidFill>
                  <a:prstClr val="white"/>
                </a:solidFill>
                <a:latin typeface="Georgia" panose="02040502050405020303" pitchFamily="18" charset="0"/>
              </a:rPr>
              <a:t>SSD-Insider (ICDCS’18)</a:t>
            </a:r>
            <a:endParaRPr kumimoji="0" lang="en-US" sz="2700" b="0" i="0" u="none" strike="noStrike" kern="1200" cap="none" spc="0" normalizeH="0" baseline="0" noProof="0" dirty="0">
              <a:ln>
                <a:noFill/>
              </a:ln>
              <a:solidFill>
                <a:prstClr val="white"/>
              </a:solidFill>
              <a:effectLst/>
              <a:uLnTx/>
              <a:uFillTx/>
              <a:latin typeface="Georgia" panose="02040502050405020303" pitchFamily="18" charset="0"/>
            </a:endParaRPr>
          </a:p>
        </p:txBody>
      </p:sp>
      <p:pic>
        <p:nvPicPr>
          <p:cNvPr id="43" name="Picture 4">
            <a:extLst>
              <a:ext uri="{FF2B5EF4-FFF2-40B4-BE49-F238E27FC236}">
                <a16:creationId xmlns:a16="http://schemas.microsoft.com/office/drawing/2014/main" id="{C245D378-B1CE-5D46-AF31-5D7C4820E776}"/>
              </a:ext>
            </a:extLst>
          </p:cNvPr>
          <p:cNvPicPr>
            <a:picLocks noChangeAspect="1" noChangeArrowheads="1"/>
          </p:cNvPicPr>
          <p:nvPr/>
        </p:nvPicPr>
        <p:blipFill>
          <a:blip r:embed="rId3"/>
          <a:srcRect/>
          <a:stretch/>
        </p:blipFill>
        <p:spPr bwMode="auto">
          <a:xfrm>
            <a:off x="1124931" y="1194268"/>
            <a:ext cx="4118476" cy="3500122"/>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5</a:t>
            </a:fld>
            <a:endParaRPr lang="en-US">
              <a:solidFill>
                <a:schemeClr val="bg1"/>
              </a:solidFill>
            </a:endParaRPr>
          </a:p>
        </p:txBody>
      </p:sp>
      <p:sp>
        <p:nvSpPr>
          <p:cNvPr id="38" name="Google Shape;100;p1">
            <a:extLst>
              <a:ext uri="{FF2B5EF4-FFF2-40B4-BE49-F238E27FC236}">
                <a16:creationId xmlns:a16="http://schemas.microsoft.com/office/drawing/2014/main" id="{890A9FDC-B273-694D-9903-2134DE2F51EE}"/>
              </a:ext>
            </a:extLst>
          </p:cNvPr>
          <p:cNvSpPr txBox="1"/>
          <p:nvPr/>
        </p:nvSpPr>
        <p:spPr>
          <a:xfrm>
            <a:off x="65436" y="143274"/>
            <a:ext cx="11541198" cy="646290"/>
          </a:xfrm>
          <a:prstGeom prst="rect">
            <a:avLst/>
          </a:prstGeom>
          <a:noFill/>
          <a:ln>
            <a:noFill/>
          </a:ln>
        </p:spPr>
        <p:txBody>
          <a:bodyPr spcFirstLastPara="1" wrap="square" lIns="91425" tIns="45700" rIns="91425" bIns="45700" anchor="t" anchorCtr="0">
            <a:spAutoFit/>
          </a:bodyPr>
          <a:lstStyle/>
          <a:p>
            <a:pPr lvl="0"/>
            <a:r>
              <a:rPr lang="en-US" sz="3600" dirty="0">
                <a:solidFill>
                  <a:schemeClr val="bg1"/>
                </a:solidFill>
                <a:latin typeface="Georgia"/>
                <a:ea typeface="Helvetica Neue Light"/>
                <a:cs typeface="Helvetica Neue Light"/>
                <a:sym typeface="Helvetica Neue Light"/>
              </a:rPr>
              <a:t>State-of-the-Art Defenses: Hardware-Based Solutions</a:t>
            </a:r>
            <a:endParaRPr lang="en-US" sz="3600" dirty="0">
              <a:solidFill>
                <a:schemeClr val="bg1"/>
              </a:solidFill>
              <a:latin typeface="Georgia"/>
              <a:ea typeface="Helvetica Neue Light"/>
              <a:cs typeface="Helvetica Neue Light"/>
            </a:endParaRPr>
          </a:p>
        </p:txBody>
      </p:sp>
      <p:sp>
        <p:nvSpPr>
          <p:cNvPr id="2" name="Right Arrow 1">
            <a:extLst>
              <a:ext uri="{FF2B5EF4-FFF2-40B4-BE49-F238E27FC236}">
                <a16:creationId xmlns:a16="http://schemas.microsoft.com/office/drawing/2014/main" id="{547DF6D8-0A5C-EA41-AA6C-45604AAC0306}"/>
              </a:ext>
            </a:extLst>
          </p:cNvPr>
          <p:cNvSpPr/>
          <p:nvPr/>
        </p:nvSpPr>
        <p:spPr>
          <a:xfrm>
            <a:off x="5213898" y="2614432"/>
            <a:ext cx="1774648" cy="45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16">
            <a:extLst>
              <a:ext uri="{FF2B5EF4-FFF2-40B4-BE49-F238E27FC236}">
                <a16:creationId xmlns:a16="http://schemas.microsoft.com/office/drawing/2014/main" id="{12AFF449-AA10-714A-A094-2F6A885480C5}"/>
              </a:ext>
            </a:extLst>
          </p:cNvPr>
          <p:cNvSpPr/>
          <p:nvPr/>
        </p:nvSpPr>
        <p:spPr>
          <a:xfrm>
            <a:off x="90809" y="5252200"/>
            <a:ext cx="11904879" cy="8682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prstClr val="white"/>
                </a:solidFill>
                <a:latin typeface="Georgia" panose="02040502050405020303" pitchFamily="18" charset="0"/>
              </a:rPr>
              <a:t>Exploit out-of-place updates in SSD to retain victim data!</a:t>
            </a:r>
            <a:endParaRPr kumimoji="0" lang="en-US" sz="32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47" name="Rounded Rectangle 16">
            <a:extLst>
              <a:ext uri="{FF2B5EF4-FFF2-40B4-BE49-F238E27FC236}">
                <a16:creationId xmlns:a16="http://schemas.microsoft.com/office/drawing/2014/main" id="{20042B73-EC8D-3A48-B258-F43E552A3E04}"/>
              </a:ext>
            </a:extLst>
          </p:cNvPr>
          <p:cNvSpPr/>
          <p:nvPr/>
        </p:nvSpPr>
        <p:spPr>
          <a:xfrm>
            <a:off x="7074524" y="1394329"/>
            <a:ext cx="3959675" cy="7838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700" dirty="0" err="1">
                <a:solidFill>
                  <a:prstClr val="white"/>
                </a:solidFill>
                <a:latin typeface="Georgia" panose="02040502050405020303" pitchFamily="18" charset="0"/>
              </a:rPr>
              <a:t>FlashGuard</a:t>
            </a:r>
            <a:r>
              <a:rPr lang="en-US" sz="2700" dirty="0">
                <a:solidFill>
                  <a:prstClr val="white"/>
                </a:solidFill>
                <a:latin typeface="Georgia" panose="02040502050405020303" pitchFamily="18" charset="0"/>
              </a:rPr>
              <a:t> (CCS ‘17)</a:t>
            </a:r>
            <a:endParaRPr kumimoji="0" lang="en-US" sz="27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48" name="Rounded Rectangle 16">
            <a:extLst>
              <a:ext uri="{FF2B5EF4-FFF2-40B4-BE49-F238E27FC236}">
                <a16:creationId xmlns:a16="http://schemas.microsoft.com/office/drawing/2014/main" id="{785C43CD-ED2E-084B-91FE-0F6D533B4FE0}"/>
              </a:ext>
            </a:extLst>
          </p:cNvPr>
          <p:cNvSpPr/>
          <p:nvPr/>
        </p:nvSpPr>
        <p:spPr>
          <a:xfrm>
            <a:off x="7074524" y="3551162"/>
            <a:ext cx="3959675" cy="7838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700" dirty="0" err="1">
                <a:solidFill>
                  <a:prstClr val="white"/>
                </a:solidFill>
                <a:latin typeface="Georgia" panose="02040502050405020303" pitchFamily="18" charset="0"/>
              </a:rPr>
              <a:t>TimeSSD</a:t>
            </a:r>
            <a:r>
              <a:rPr lang="en-US" sz="2700" dirty="0">
                <a:solidFill>
                  <a:prstClr val="white"/>
                </a:solidFill>
                <a:latin typeface="Georgia" panose="02040502050405020303" pitchFamily="18" charset="0"/>
              </a:rPr>
              <a:t> (EuroSys’19)</a:t>
            </a:r>
            <a:endParaRPr kumimoji="0" lang="en-US" sz="27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15" name="TextBox 14">
            <a:extLst>
              <a:ext uri="{FF2B5EF4-FFF2-40B4-BE49-F238E27FC236}">
                <a16:creationId xmlns:a16="http://schemas.microsoft.com/office/drawing/2014/main" id="{84D30170-F5F5-934F-9854-95BFD5A9F442}"/>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Tree>
    <p:extLst>
      <p:ext uri="{BB962C8B-B14F-4D97-AF65-F5344CB8AC3E}">
        <p14:creationId xmlns:p14="http://schemas.microsoft.com/office/powerpoint/2010/main" val="365127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2" grpId="0" animBg="1"/>
      <p:bldP spid="46" grpId="0" animBg="1"/>
      <p:bldP spid="47" grpId="0" animBg="1"/>
      <p:bldP spid="48"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50</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Tracking Reads in Time Order</a:t>
            </a:r>
            <a:endParaRPr lang="en-US" sz="4000" dirty="0">
              <a:solidFill>
                <a:schemeClr val="bg1"/>
              </a:solidFill>
              <a:latin typeface="Georgia"/>
              <a:ea typeface="Helvetica Neue Light"/>
              <a:cs typeface="Helvetica Neue Light"/>
            </a:endParaRPr>
          </a:p>
        </p:txBody>
      </p:sp>
      <p:sp>
        <p:nvSpPr>
          <p:cNvPr id="20" name="TextBox 19">
            <a:extLst>
              <a:ext uri="{FF2B5EF4-FFF2-40B4-BE49-F238E27FC236}">
                <a16:creationId xmlns:a16="http://schemas.microsoft.com/office/drawing/2014/main" id="{4E6D61AE-E581-B049-A797-4E3E6C8C4C23}"/>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
        <p:nvSpPr>
          <p:cNvPr id="7" name="Rectangle 6">
            <a:extLst>
              <a:ext uri="{FF2B5EF4-FFF2-40B4-BE49-F238E27FC236}">
                <a16:creationId xmlns:a16="http://schemas.microsoft.com/office/drawing/2014/main" id="{E1CE50D5-CBE8-7F40-A482-A7CD150FC489}"/>
              </a:ext>
            </a:extLst>
          </p:cNvPr>
          <p:cNvSpPr/>
          <p:nvPr/>
        </p:nvSpPr>
        <p:spPr>
          <a:xfrm>
            <a:off x="4483800" y="2723138"/>
            <a:ext cx="2439512" cy="13923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A10F5A0-26AC-E544-9DB4-CCB56AFE0BFD}"/>
              </a:ext>
            </a:extLst>
          </p:cNvPr>
          <p:cNvCxnSpPr>
            <a:cxnSpLocks/>
          </p:cNvCxnSpPr>
          <p:nvPr/>
        </p:nvCxnSpPr>
        <p:spPr>
          <a:xfrm>
            <a:off x="4743682" y="2723138"/>
            <a:ext cx="0" cy="1392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F1A2499-1E12-DF4A-85FC-CCF1C9379D77}"/>
              </a:ext>
            </a:extLst>
          </p:cNvPr>
          <p:cNvCxnSpPr>
            <a:cxnSpLocks/>
          </p:cNvCxnSpPr>
          <p:nvPr/>
        </p:nvCxnSpPr>
        <p:spPr>
          <a:xfrm>
            <a:off x="5324647" y="2723138"/>
            <a:ext cx="0" cy="1392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7113D93-482F-024B-9165-BBA4745F5676}"/>
              </a:ext>
            </a:extLst>
          </p:cNvPr>
          <p:cNvCxnSpPr>
            <a:cxnSpLocks/>
          </p:cNvCxnSpPr>
          <p:nvPr/>
        </p:nvCxnSpPr>
        <p:spPr>
          <a:xfrm>
            <a:off x="5698468" y="2723138"/>
            <a:ext cx="0" cy="1392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348E839-2086-4A45-9945-762F957216AE}"/>
              </a:ext>
            </a:extLst>
          </p:cNvPr>
          <p:cNvCxnSpPr>
            <a:cxnSpLocks/>
          </p:cNvCxnSpPr>
          <p:nvPr/>
        </p:nvCxnSpPr>
        <p:spPr>
          <a:xfrm>
            <a:off x="6103015" y="2723138"/>
            <a:ext cx="0" cy="1392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8736F3A-2DD5-2A44-9A8C-8262A76ADDDC}"/>
              </a:ext>
            </a:extLst>
          </p:cNvPr>
          <p:cNvCxnSpPr>
            <a:cxnSpLocks/>
          </p:cNvCxnSpPr>
          <p:nvPr/>
        </p:nvCxnSpPr>
        <p:spPr>
          <a:xfrm>
            <a:off x="6514048" y="2723138"/>
            <a:ext cx="0" cy="1392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DE11BF7-9E96-7E47-A31B-8CFA408D6B98}"/>
              </a:ext>
            </a:extLst>
          </p:cNvPr>
          <p:cNvSpPr/>
          <p:nvPr/>
        </p:nvSpPr>
        <p:spPr>
          <a:xfrm>
            <a:off x="4495134" y="2719704"/>
            <a:ext cx="424965" cy="1392393"/>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E8F1650-53E8-7E48-B6FB-5625698053CC}"/>
              </a:ext>
            </a:extLst>
          </p:cNvPr>
          <p:cNvSpPr/>
          <p:nvPr/>
        </p:nvSpPr>
        <p:spPr>
          <a:xfrm>
            <a:off x="3925226" y="4432747"/>
            <a:ext cx="791145"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LPA</a:t>
            </a:r>
          </a:p>
        </p:txBody>
      </p:sp>
      <p:sp>
        <p:nvSpPr>
          <p:cNvPr id="16" name="Rectangle 15">
            <a:extLst>
              <a:ext uri="{FF2B5EF4-FFF2-40B4-BE49-F238E27FC236}">
                <a16:creationId xmlns:a16="http://schemas.microsoft.com/office/drawing/2014/main" id="{D5299A0E-7413-0444-AAF0-96E3387981AA}"/>
              </a:ext>
            </a:extLst>
          </p:cNvPr>
          <p:cNvSpPr/>
          <p:nvPr/>
        </p:nvSpPr>
        <p:spPr>
          <a:xfrm>
            <a:off x="4711664" y="4432746"/>
            <a:ext cx="1344944"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Timestamp</a:t>
            </a:r>
          </a:p>
        </p:txBody>
      </p:sp>
      <p:cxnSp>
        <p:nvCxnSpPr>
          <p:cNvPr id="17" name="Straight Connector 16">
            <a:extLst>
              <a:ext uri="{FF2B5EF4-FFF2-40B4-BE49-F238E27FC236}">
                <a16:creationId xmlns:a16="http://schemas.microsoft.com/office/drawing/2014/main" id="{925E88BD-5CCD-0F40-ADAD-67ABCDAA8888}"/>
              </a:ext>
            </a:extLst>
          </p:cNvPr>
          <p:cNvCxnSpPr>
            <a:cxnSpLocks/>
          </p:cNvCxnSpPr>
          <p:nvPr/>
        </p:nvCxnSpPr>
        <p:spPr>
          <a:xfrm flipH="1">
            <a:off x="3864545" y="4114896"/>
            <a:ext cx="630114" cy="30717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5500C42-50B7-904D-A630-B67DA2CE9E65}"/>
              </a:ext>
            </a:extLst>
          </p:cNvPr>
          <p:cNvCxnSpPr>
            <a:cxnSpLocks/>
          </p:cNvCxnSpPr>
          <p:nvPr/>
        </p:nvCxnSpPr>
        <p:spPr>
          <a:xfrm>
            <a:off x="4920099" y="4118967"/>
            <a:ext cx="1085666" cy="295503"/>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Rounded Rectangle 16">
            <a:extLst>
              <a:ext uri="{FF2B5EF4-FFF2-40B4-BE49-F238E27FC236}">
                <a16:creationId xmlns:a16="http://schemas.microsoft.com/office/drawing/2014/main" id="{48F64617-1CB0-0D4D-9CBB-7A9710D561C2}"/>
              </a:ext>
            </a:extLst>
          </p:cNvPr>
          <p:cNvSpPr/>
          <p:nvPr/>
        </p:nvSpPr>
        <p:spPr>
          <a:xfrm>
            <a:off x="858052" y="1030809"/>
            <a:ext cx="11058009" cy="81814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000" dirty="0">
                <a:solidFill>
                  <a:prstClr val="white"/>
                </a:solidFill>
                <a:latin typeface="Georgia" panose="02040502050405020303" pitchFamily="18" charset="0"/>
              </a:rPr>
              <a:t>Reads cannot be retained implicitly via retained pages!</a:t>
            </a:r>
            <a:endParaRPr kumimoji="0" lang="en-US" sz="30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27" name="TextBox 26">
            <a:extLst>
              <a:ext uri="{FF2B5EF4-FFF2-40B4-BE49-F238E27FC236}">
                <a16:creationId xmlns:a16="http://schemas.microsoft.com/office/drawing/2014/main" id="{DC5AAAA4-4B91-BF42-9955-8C6F7BE9C4B1}"/>
              </a:ext>
            </a:extLst>
          </p:cNvPr>
          <p:cNvSpPr txBox="1"/>
          <p:nvPr/>
        </p:nvSpPr>
        <p:spPr>
          <a:xfrm>
            <a:off x="4992231" y="2360260"/>
            <a:ext cx="1406154" cy="369332"/>
          </a:xfrm>
          <a:prstGeom prst="rect">
            <a:avLst/>
          </a:prstGeom>
          <a:noFill/>
        </p:spPr>
        <p:txBody>
          <a:bodyPr wrap="none" rtlCol="0">
            <a:spAutoFit/>
          </a:bodyPr>
          <a:lstStyle/>
          <a:p>
            <a:pPr algn="l"/>
            <a:r>
              <a:rPr lang="en-US" dirty="0">
                <a:latin typeface="Georgia" panose="02040502050405020303" pitchFamily="18" charset="0"/>
              </a:rPr>
              <a:t>Read Buffer</a:t>
            </a:r>
          </a:p>
        </p:txBody>
      </p:sp>
      <p:sp>
        <p:nvSpPr>
          <p:cNvPr id="30" name="Rounded Rectangle 16">
            <a:extLst>
              <a:ext uri="{FF2B5EF4-FFF2-40B4-BE49-F238E27FC236}">
                <a16:creationId xmlns:a16="http://schemas.microsoft.com/office/drawing/2014/main" id="{34BF3DE7-B2E5-BA4B-A500-530173EA9C84}"/>
              </a:ext>
            </a:extLst>
          </p:cNvPr>
          <p:cNvSpPr/>
          <p:nvPr/>
        </p:nvSpPr>
        <p:spPr>
          <a:xfrm>
            <a:off x="858051" y="5404759"/>
            <a:ext cx="11058009" cy="81814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000" dirty="0">
                <a:solidFill>
                  <a:prstClr val="white"/>
                </a:solidFill>
                <a:latin typeface="Georgia" panose="02040502050405020303" pitchFamily="18" charset="0"/>
              </a:rPr>
              <a:t>Minimized space overhead!</a:t>
            </a:r>
            <a:endParaRPr kumimoji="0" lang="en-US" sz="3000" b="0" i="0" u="none" strike="noStrike" kern="1200" cap="none" spc="0" normalizeH="0" baseline="0" noProof="0" dirty="0">
              <a:ln>
                <a:noFill/>
              </a:ln>
              <a:solidFill>
                <a:prstClr val="white"/>
              </a:solidFill>
              <a:effectLst/>
              <a:uLnTx/>
              <a:uFillTx/>
              <a:latin typeface="Georgia" panose="02040502050405020303" pitchFamily="18" charset="0"/>
            </a:endParaRPr>
          </a:p>
        </p:txBody>
      </p:sp>
    </p:spTree>
    <p:extLst>
      <p:ext uri="{BB962C8B-B14F-4D97-AF65-F5344CB8AC3E}">
        <p14:creationId xmlns:p14="http://schemas.microsoft.com/office/powerpoint/2010/main" val="221258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up)">
                                      <p:cBhvr>
                                        <p:cTn id="25" dur="500"/>
                                        <p:tgtEl>
                                          <p:spTgt spid="17"/>
                                        </p:tgtEl>
                                      </p:cBhvr>
                                    </p:animEffect>
                                  </p:childTnLst>
                                </p:cTn>
                              </p:par>
                              <p:par>
                                <p:cTn id="26" presetID="22" presetClass="entr" presetSubtype="1"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5" grpId="0" animBg="1"/>
      <p:bldP spid="16" grpId="0" animBg="1"/>
      <p:bldP spid="27" grpId="0"/>
      <p:bldP spid="30"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51</a:t>
            </a:fld>
            <a:endParaRPr lang="en-US">
              <a:solidFill>
                <a:schemeClr val="bg1"/>
              </a:solidFill>
              <a:cs typeface="Calibri"/>
            </a:endParaRPr>
          </a:p>
        </p:txBody>
      </p:sp>
      <p:sp>
        <p:nvSpPr>
          <p:cNvPr id="46" name="Google Shape;100;p1">
            <a:extLst>
              <a:ext uri="{FF2B5EF4-FFF2-40B4-BE49-F238E27FC236}">
                <a16:creationId xmlns:a16="http://schemas.microsoft.com/office/drawing/2014/main" id="{B085FBF7-03A5-1B41-99A5-179763951896}"/>
              </a:ext>
            </a:extLst>
          </p:cNvPr>
          <p:cNvSpPr txBox="1"/>
          <p:nvPr/>
        </p:nvSpPr>
        <p:spPr>
          <a:xfrm>
            <a:off x="65436" y="143274"/>
            <a:ext cx="12126564"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Tracking Trim in Time Order</a:t>
            </a:r>
            <a:endParaRPr lang="en-US" sz="4000" dirty="0">
              <a:solidFill>
                <a:schemeClr val="bg1"/>
              </a:solidFill>
              <a:latin typeface="Georgia"/>
              <a:ea typeface="Helvetica Neue Light"/>
              <a:cs typeface="Helvetica Neue Light"/>
            </a:endParaRPr>
          </a:p>
        </p:txBody>
      </p:sp>
      <p:sp>
        <p:nvSpPr>
          <p:cNvPr id="20" name="TextBox 19">
            <a:extLst>
              <a:ext uri="{FF2B5EF4-FFF2-40B4-BE49-F238E27FC236}">
                <a16:creationId xmlns:a16="http://schemas.microsoft.com/office/drawing/2014/main" id="{4E6D61AE-E581-B049-A797-4E3E6C8C4C23}"/>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
        <p:nvSpPr>
          <p:cNvPr id="7" name="Rectangle 6">
            <a:extLst>
              <a:ext uri="{FF2B5EF4-FFF2-40B4-BE49-F238E27FC236}">
                <a16:creationId xmlns:a16="http://schemas.microsoft.com/office/drawing/2014/main" id="{B593824E-B598-7C47-AA5F-41F88C70B42F}"/>
              </a:ext>
            </a:extLst>
          </p:cNvPr>
          <p:cNvSpPr/>
          <p:nvPr/>
        </p:nvSpPr>
        <p:spPr>
          <a:xfrm>
            <a:off x="1668027" y="2723138"/>
            <a:ext cx="2439512" cy="13923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8FC67A1-051C-C242-ADA3-5AB42B4E9C33}"/>
              </a:ext>
            </a:extLst>
          </p:cNvPr>
          <p:cNvCxnSpPr>
            <a:cxnSpLocks/>
          </p:cNvCxnSpPr>
          <p:nvPr/>
        </p:nvCxnSpPr>
        <p:spPr>
          <a:xfrm>
            <a:off x="1927909" y="2723138"/>
            <a:ext cx="0" cy="1392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B1A36CC-D159-C449-87F4-263AF797166A}"/>
              </a:ext>
            </a:extLst>
          </p:cNvPr>
          <p:cNvCxnSpPr>
            <a:cxnSpLocks/>
          </p:cNvCxnSpPr>
          <p:nvPr/>
        </p:nvCxnSpPr>
        <p:spPr>
          <a:xfrm>
            <a:off x="2508874" y="2723138"/>
            <a:ext cx="0" cy="1392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4AA40F3-4D71-0146-94EE-2C8D5CECC72A}"/>
              </a:ext>
            </a:extLst>
          </p:cNvPr>
          <p:cNvCxnSpPr>
            <a:cxnSpLocks/>
          </p:cNvCxnSpPr>
          <p:nvPr/>
        </p:nvCxnSpPr>
        <p:spPr>
          <a:xfrm>
            <a:off x="2882695" y="2723138"/>
            <a:ext cx="0" cy="1392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8402629-0AFE-574F-B4D5-633D9A03A1C2}"/>
              </a:ext>
            </a:extLst>
          </p:cNvPr>
          <p:cNvCxnSpPr>
            <a:cxnSpLocks/>
          </p:cNvCxnSpPr>
          <p:nvPr/>
        </p:nvCxnSpPr>
        <p:spPr>
          <a:xfrm>
            <a:off x="3287242" y="2723138"/>
            <a:ext cx="0" cy="1392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B238DE-7155-9B49-9AFB-57B6785478B4}"/>
              </a:ext>
            </a:extLst>
          </p:cNvPr>
          <p:cNvCxnSpPr>
            <a:cxnSpLocks/>
          </p:cNvCxnSpPr>
          <p:nvPr/>
        </p:nvCxnSpPr>
        <p:spPr>
          <a:xfrm>
            <a:off x="3698275" y="2723138"/>
            <a:ext cx="0" cy="13923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21FE7F1-3B24-D943-A77A-A2E03D4B51E0}"/>
              </a:ext>
            </a:extLst>
          </p:cNvPr>
          <p:cNvSpPr/>
          <p:nvPr/>
        </p:nvSpPr>
        <p:spPr>
          <a:xfrm>
            <a:off x="1679361" y="2719704"/>
            <a:ext cx="424965" cy="1392393"/>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1158D1-71E7-EE42-94E2-4C031078A21B}"/>
              </a:ext>
            </a:extLst>
          </p:cNvPr>
          <p:cNvSpPr/>
          <p:nvPr/>
        </p:nvSpPr>
        <p:spPr>
          <a:xfrm>
            <a:off x="1109453" y="4432747"/>
            <a:ext cx="791145"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LPA</a:t>
            </a:r>
          </a:p>
        </p:txBody>
      </p:sp>
      <p:sp>
        <p:nvSpPr>
          <p:cNvPr id="15" name="Rectangle 14">
            <a:extLst>
              <a:ext uri="{FF2B5EF4-FFF2-40B4-BE49-F238E27FC236}">
                <a16:creationId xmlns:a16="http://schemas.microsoft.com/office/drawing/2014/main" id="{296E751C-598F-C34B-BC3B-507C4A6F79CC}"/>
              </a:ext>
            </a:extLst>
          </p:cNvPr>
          <p:cNvSpPr/>
          <p:nvPr/>
        </p:nvSpPr>
        <p:spPr>
          <a:xfrm>
            <a:off x="1895891" y="4432746"/>
            <a:ext cx="1344944" cy="42098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Timestamp</a:t>
            </a:r>
          </a:p>
        </p:txBody>
      </p:sp>
      <p:cxnSp>
        <p:nvCxnSpPr>
          <p:cNvPr id="16" name="Straight Connector 15">
            <a:extLst>
              <a:ext uri="{FF2B5EF4-FFF2-40B4-BE49-F238E27FC236}">
                <a16:creationId xmlns:a16="http://schemas.microsoft.com/office/drawing/2014/main" id="{7BB34171-97EA-3B44-82DF-9B9ACF25EEBB}"/>
              </a:ext>
            </a:extLst>
          </p:cNvPr>
          <p:cNvCxnSpPr>
            <a:cxnSpLocks/>
          </p:cNvCxnSpPr>
          <p:nvPr/>
        </p:nvCxnSpPr>
        <p:spPr>
          <a:xfrm flipH="1">
            <a:off x="1048772" y="4114896"/>
            <a:ext cx="630114" cy="30717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EBFD358-78DE-9D44-B55C-83AAC445A9F6}"/>
              </a:ext>
            </a:extLst>
          </p:cNvPr>
          <p:cNvCxnSpPr>
            <a:cxnSpLocks/>
          </p:cNvCxnSpPr>
          <p:nvPr/>
        </p:nvCxnSpPr>
        <p:spPr>
          <a:xfrm>
            <a:off x="2104326" y="4118967"/>
            <a:ext cx="1085666" cy="295503"/>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0C334E-7B25-B144-A88C-9E1C03DF3AA9}"/>
              </a:ext>
            </a:extLst>
          </p:cNvPr>
          <p:cNvSpPr txBox="1"/>
          <p:nvPr/>
        </p:nvSpPr>
        <p:spPr>
          <a:xfrm>
            <a:off x="2176458" y="2360260"/>
            <a:ext cx="1390124" cy="369332"/>
          </a:xfrm>
          <a:prstGeom prst="rect">
            <a:avLst/>
          </a:prstGeom>
          <a:noFill/>
        </p:spPr>
        <p:txBody>
          <a:bodyPr wrap="none" rtlCol="0">
            <a:spAutoFit/>
          </a:bodyPr>
          <a:lstStyle/>
          <a:p>
            <a:pPr algn="l"/>
            <a:r>
              <a:rPr lang="en-US" dirty="0">
                <a:latin typeface="Georgia" panose="02040502050405020303" pitchFamily="18" charset="0"/>
              </a:rPr>
              <a:t>Trim Buffer</a:t>
            </a:r>
          </a:p>
        </p:txBody>
      </p:sp>
      <p:sp>
        <p:nvSpPr>
          <p:cNvPr id="22" name="Rounded Rectangle 16">
            <a:extLst>
              <a:ext uri="{FF2B5EF4-FFF2-40B4-BE49-F238E27FC236}">
                <a16:creationId xmlns:a16="http://schemas.microsoft.com/office/drawing/2014/main" id="{039C02F6-2616-DE49-957E-5EF8DB3ED123}"/>
              </a:ext>
            </a:extLst>
          </p:cNvPr>
          <p:cNvSpPr/>
          <p:nvPr/>
        </p:nvSpPr>
        <p:spPr>
          <a:xfrm>
            <a:off x="858051" y="5404759"/>
            <a:ext cx="11058009" cy="81814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000" dirty="0">
                <a:solidFill>
                  <a:prstClr val="white"/>
                </a:solidFill>
                <a:latin typeface="Georgia" panose="02040502050405020303" pitchFamily="18" charset="0"/>
              </a:rPr>
              <a:t>Still must secure the trim command!</a:t>
            </a:r>
            <a:endParaRPr kumimoji="0" lang="en-US" sz="30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32" name="Rectangle 31">
            <a:extLst>
              <a:ext uri="{FF2B5EF4-FFF2-40B4-BE49-F238E27FC236}">
                <a16:creationId xmlns:a16="http://schemas.microsoft.com/office/drawing/2014/main" id="{E8BCD0C8-DA35-AE43-A577-CB23B932C798}"/>
              </a:ext>
            </a:extLst>
          </p:cNvPr>
          <p:cNvSpPr/>
          <p:nvPr/>
        </p:nvSpPr>
        <p:spPr>
          <a:xfrm>
            <a:off x="5795193" y="3009255"/>
            <a:ext cx="2084615"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30A1067-4776-5744-B0BA-DF3A928CA34B}"/>
              </a:ext>
            </a:extLst>
          </p:cNvPr>
          <p:cNvSpPr/>
          <p:nvPr/>
        </p:nvSpPr>
        <p:spPr>
          <a:xfrm>
            <a:off x="5791506" y="2576775"/>
            <a:ext cx="2084615" cy="2066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B272E79-DC0F-9B4C-AC04-B1834E741BBD}"/>
              </a:ext>
            </a:extLst>
          </p:cNvPr>
          <p:cNvSpPr/>
          <p:nvPr/>
        </p:nvSpPr>
        <p:spPr>
          <a:xfrm>
            <a:off x="5791505" y="2578317"/>
            <a:ext cx="2084615"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Z</a:t>
            </a:r>
          </a:p>
        </p:txBody>
      </p:sp>
      <p:sp>
        <p:nvSpPr>
          <p:cNvPr id="37" name="Rectangle 36">
            <a:extLst>
              <a:ext uri="{FF2B5EF4-FFF2-40B4-BE49-F238E27FC236}">
                <a16:creationId xmlns:a16="http://schemas.microsoft.com/office/drawing/2014/main" id="{76C33937-DCC3-7348-993C-46998D1902EF}"/>
              </a:ext>
            </a:extLst>
          </p:cNvPr>
          <p:cNvSpPr/>
          <p:nvPr/>
        </p:nvSpPr>
        <p:spPr>
          <a:xfrm>
            <a:off x="5793349" y="3439730"/>
            <a:ext cx="2084615"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01B367D0-9EC6-0E4C-B0EE-10AE22737375}"/>
              </a:ext>
            </a:extLst>
          </p:cNvPr>
          <p:cNvSpPr/>
          <p:nvPr/>
        </p:nvSpPr>
        <p:spPr>
          <a:xfrm>
            <a:off x="5319819" y="5594533"/>
            <a:ext cx="429896"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5FE2E4D-DDB9-204C-A973-CAEB3A4D86A8}"/>
              </a:ext>
            </a:extLst>
          </p:cNvPr>
          <p:cNvSpPr txBox="1"/>
          <p:nvPr/>
        </p:nvSpPr>
        <p:spPr>
          <a:xfrm>
            <a:off x="5798275" y="5620360"/>
            <a:ext cx="1184940" cy="369332"/>
          </a:xfrm>
          <a:prstGeom prst="rect">
            <a:avLst/>
          </a:prstGeom>
          <a:noFill/>
        </p:spPr>
        <p:txBody>
          <a:bodyPr wrap="none" rtlCol="0">
            <a:spAutoFit/>
          </a:bodyPr>
          <a:lstStyle/>
          <a:p>
            <a:r>
              <a:rPr lang="en-US" dirty="0">
                <a:latin typeface="Georgia" panose="02040502050405020303" pitchFamily="18" charset="0"/>
              </a:rPr>
              <a:t>Free Page</a:t>
            </a:r>
          </a:p>
        </p:txBody>
      </p:sp>
      <p:sp>
        <p:nvSpPr>
          <p:cNvPr id="40" name="Rectangle 39">
            <a:extLst>
              <a:ext uri="{FF2B5EF4-FFF2-40B4-BE49-F238E27FC236}">
                <a16:creationId xmlns:a16="http://schemas.microsoft.com/office/drawing/2014/main" id="{A42BE020-6893-5F4E-A59B-8C5030651CCD}"/>
              </a:ext>
            </a:extLst>
          </p:cNvPr>
          <p:cNvSpPr/>
          <p:nvPr/>
        </p:nvSpPr>
        <p:spPr>
          <a:xfrm>
            <a:off x="7203234" y="5594533"/>
            <a:ext cx="429896"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028966EC-4CE5-9045-B3BF-5DDB9B938941}"/>
              </a:ext>
            </a:extLst>
          </p:cNvPr>
          <p:cNvSpPr txBox="1"/>
          <p:nvPr/>
        </p:nvSpPr>
        <p:spPr>
          <a:xfrm>
            <a:off x="7681693" y="5620360"/>
            <a:ext cx="1265090" cy="369332"/>
          </a:xfrm>
          <a:prstGeom prst="rect">
            <a:avLst/>
          </a:prstGeom>
          <a:noFill/>
        </p:spPr>
        <p:txBody>
          <a:bodyPr wrap="none" rtlCol="0">
            <a:spAutoFit/>
          </a:bodyPr>
          <a:lstStyle/>
          <a:p>
            <a:r>
              <a:rPr lang="en-US" dirty="0">
                <a:latin typeface="Georgia" panose="02040502050405020303" pitchFamily="18" charset="0"/>
              </a:rPr>
              <a:t>Valid Page</a:t>
            </a:r>
          </a:p>
        </p:txBody>
      </p:sp>
      <p:sp>
        <p:nvSpPr>
          <p:cNvPr id="42" name="Rectangle 41">
            <a:extLst>
              <a:ext uri="{FF2B5EF4-FFF2-40B4-BE49-F238E27FC236}">
                <a16:creationId xmlns:a16="http://schemas.microsoft.com/office/drawing/2014/main" id="{7C8600BA-4DC6-1C45-8F97-6E48B4E3DCBD}"/>
              </a:ext>
            </a:extLst>
          </p:cNvPr>
          <p:cNvSpPr/>
          <p:nvPr/>
        </p:nvSpPr>
        <p:spPr>
          <a:xfrm>
            <a:off x="9175793" y="5594533"/>
            <a:ext cx="429896"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7051598B-DB61-B744-A184-CAA77FEEC0B9}"/>
              </a:ext>
            </a:extLst>
          </p:cNvPr>
          <p:cNvSpPr txBox="1"/>
          <p:nvPr/>
        </p:nvSpPr>
        <p:spPr>
          <a:xfrm>
            <a:off x="9654252" y="5620360"/>
            <a:ext cx="1452642" cy="369332"/>
          </a:xfrm>
          <a:prstGeom prst="rect">
            <a:avLst/>
          </a:prstGeom>
          <a:noFill/>
        </p:spPr>
        <p:txBody>
          <a:bodyPr wrap="none" rtlCol="0">
            <a:spAutoFit/>
          </a:bodyPr>
          <a:lstStyle/>
          <a:p>
            <a:r>
              <a:rPr lang="en-US" dirty="0">
                <a:latin typeface="Georgia" panose="02040502050405020303" pitchFamily="18" charset="0"/>
              </a:rPr>
              <a:t>Invalid Page</a:t>
            </a:r>
          </a:p>
        </p:txBody>
      </p:sp>
      <p:sp>
        <p:nvSpPr>
          <p:cNvPr id="44" name="TextBox 43">
            <a:extLst>
              <a:ext uri="{FF2B5EF4-FFF2-40B4-BE49-F238E27FC236}">
                <a16:creationId xmlns:a16="http://schemas.microsoft.com/office/drawing/2014/main" id="{BD798C2A-C492-1947-B342-77A5195E3DDF}"/>
              </a:ext>
            </a:extLst>
          </p:cNvPr>
          <p:cNvSpPr txBox="1"/>
          <p:nvPr/>
        </p:nvSpPr>
        <p:spPr>
          <a:xfrm>
            <a:off x="6663414" y="3029961"/>
            <a:ext cx="348172" cy="369332"/>
          </a:xfrm>
          <a:prstGeom prst="rect">
            <a:avLst/>
          </a:prstGeom>
          <a:noFill/>
        </p:spPr>
        <p:txBody>
          <a:bodyPr wrap="none" rtlCol="0">
            <a:spAutoFit/>
          </a:bodyPr>
          <a:lstStyle/>
          <a:p>
            <a:r>
              <a:rPr lang="en-US" dirty="0">
                <a:latin typeface="Georgia" panose="02040502050405020303" pitchFamily="18" charset="0"/>
              </a:rPr>
              <a:t>X</a:t>
            </a:r>
          </a:p>
        </p:txBody>
      </p:sp>
      <p:sp>
        <p:nvSpPr>
          <p:cNvPr id="47" name="TextBox 46">
            <a:extLst>
              <a:ext uri="{FF2B5EF4-FFF2-40B4-BE49-F238E27FC236}">
                <a16:creationId xmlns:a16="http://schemas.microsoft.com/office/drawing/2014/main" id="{0FD35D6C-A21A-4745-B013-9C14DC9357D5}"/>
              </a:ext>
            </a:extLst>
          </p:cNvPr>
          <p:cNvSpPr txBox="1"/>
          <p:nvPr/>
        </p:nvSpPr>
        <p:spPr>
          <a:xfrm>
            <a:off x="6146807" y="4647818"/>
            <a:ext cx="1364476" cy="369332"/>
          </a:xfrm>
          <a:prstGeom prst="rect">
            <a:avLst/>
          </a:prstGeom>
          <a:noFill/>
        </p:spPr>
        <p:txBody>
          <a:bodyPr wrap="none" rtlCol="0">
            <a:spAutoFit/>
          </a:bodyPr>
          <a:lstStyle/>
          <a:p>
            <a:pPr algn="l"/>
            <a:r>
              <a:rPr lang="en-US" dirty="0">
                <a:latin typeface="Georgia" panose="02040502050405020303" pitchFamily="18" charset="0"/>
              </a:rPr>
              <a:t>Flash Block</a:t>
            </a:r>
          </a:p>
        </p:txBody>
      </p:sp>
      <p:sp>
        <p:nvSpPr>
          <p:cNvPr id="48" name="Rectangle 47">
            <a:extLst>
              <a:ext uri="{FF2B5EF4-FFF2-40B4-BE49-F238E27FC236}">
                <a16:creationId xmlns:a16="http://schemas.microsoft.com/office/drawing/2014/main" id="{90926405-29C0-E74E-86B2-3B397C76061B}"/>
              </a:ext>
            </a:extLst>
          </p:cNvPr>
          <p:cNvSpPr/>
          <p:nvPr/>
        </p:nvSpPr>
        <p:spPr>
          <a:xfrm>
            <a:off x="5793349" y="4237282"/>
            <a:ext cx="2084615"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11D36F3-B86C-0548-AB13-D91CE6BA7384}"/>
              </a:ext>
            </a:extLst>
          </p:cNvPr>
          <p:cNvSpPr/>
          <p:nvPr/>
        </p:nvSpPr>
        <p:spPr>
          <a:xfrm>
            <a:off x="9618144" y="2555493"/>
            <a:ext cx="2084615" cy="2066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C31BFD3-1636-274B-A7D4-302137EA1D6A}"/>
              </a:ext>
            </a:extLst>
          </p:cNvPr>
          <p:cNvSpPr/>
          <p:nvPr/>
        </p:nvSpPr>
        <p:spPr>
          <a:xfrm>
            <a:off x="9618143" y="2557035"/>
            <a:ext cx="2084615" cy="4209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eorgia" panose="02040502050405020303" pitchFamily="18" charset="0"/>
            </a:endParaRPr>
          </a:p>
        </p:txBody>
      </p:sp>
      <p:sp>
        <p:nvSpPr>
          <p:cNvPr id="53" name="Rectangle 52">
            <a:extLst>
              <a:ext uri="{FF2B5EF4-FFF2-40B4-BE49-F238E27FC236}">
                <a16:creationId xmlns:a16="http://schemas.microsoft.com/office/drawing/2014/main" id="{30989AEF-E251-E643-AB9A-E8FEA05E7C35}"/>
              </a:ext>
            </a:extLst>
          </p:cNvPr>
          <p:cNvSpPr/>
          <p:nvPr/>
        </p:nvSpPr>
        <p:spPr>
          <a:xfrm>
            <a:off x="9619987" y="3418448"/>
            <a:ext cx="2084615"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A8FFBA2D-C020-9F40-9D21-580CF9473329}"/>
              </a:ext>
            </a:extLst>
          </p:cNvPr>
          <p:cNvSpPr txBox="1"/>
          <p:nvPr/>
        </p:nvSpPr>
        <p:spPr>
          <a:xfrm>
            <a:off x="9973445" y="4626536"/>
            <a:ext cx="1364476" cy="369332"/>
          </a:xfrm>
          <a:prstGeom prst="rect">
            <a:avLst/>
          </a:prstGeom>
          <a:noFill/>
        </p:spPr>
        <p:txBody>
          <a:bodyPr wrap="none" rtlCol="0">
            <a:spAutoFit/>
          </a:bodyPr>
          <a:lstStyle/>
          <a:p>
            <a:pPr algn="l"/>
            <a:r>
              <a:rPr lang="en-US" dirty="0">
                <a:latin typeface="Georgia" panose="02040502050405020303" pitchFamily="18" charset="0"/>
              </a:rPr>
              <a:t>Flash Block</a:t>
            </a:r>
          </a:p>
        </p:txBody>
      </p:sp>
      <p:sp>
        <p:nvSpPr>
          <p:cNvPr id="56" name="Rectangle 55">
            <a:extLst>
              <a:ext uri="{FF2B5EF4-FFF2-40B4-BE49-F238E27FC236}">
                <a16:creationId xmlns:a16="http://schemas.microsoft.com/office/drawing/2014/main" id="{6614713B-380E-C24D-98FB-3FA267AABA74}"/>
              </a:ext>
            </a:extLst>
          </p:cNvPr>
          <p:cNvSpPr/>
          <p:nvPr/>
        </p:nvSpPr>
        <p:spPr>
          <a:xfrm>
            <a:off x="9619987" y="4216000"/>
            <a:ext cx="2084615"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ounded Rectangle 16">
            <a:extLst>
              <a:ext uri="{FF2B5EF4-FFF2-40B4-BE49-F238E27FC236}">
                <a16:creationId xmlns:a16="http://schemas.microsoft.com/office/drawing/2014/main" id="{97C07343-49E9-AA4C-918A-A261F6AFFF14}"/>
              </a:ext>
            </a:extLst>
          </p:cNvPr>
          <p:cNvSpPr/>
          <p:nvPr/>
        </p:nvSpPr>
        <p:spPr>
          <a:xfrm>
            <a:off x="8072335" y="1002090"/>
            <a:ext cx="1318406" cy="81814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000" dirty="0">
                <a:solidFill>
                  <a:prstClr val="white"/>
                </a:solidFill>
                <a:latin typeface="Georgia" panose="02040502050405020303" pitchFamily="18" charset="0"/>
              </a:rPr>
              <a:t>Trim</a:t>
            </a:r>
            <a:endParaRPr kumimoji="0" lang="en-US" sz="3000" b="0" i="0" u="none" strike="noStrike" kern="1200" cap="none" spc="0" normalizeH="0" baseline="0" noProof="0" dirty="0">
              <a:ln>
                <a:noFill/>
              </a:ln>
              <a:solidFill>
                <a:prstClr val="white"/>
              </a:solidFill>
              <a:effectLst/>
              <a:uLnTx/>
              <a:uFillTx/>
              <a:latin typeface="Georgia" panose="02040502050405020303" pitchFamily="18" charset="0"/>
            </a:endParaRPr>
          </a:p>
        </p:txBody>
      </p:sp>
      <p:cxnSp>
        <p:nvCxnSpPr>
          <p:cNvPr id="4" name="Elbow Connector 3">
            <a:extLst>
              <a:ext uri="{FF2B5EF4-FFF2-40B4-BE49-F238E27FC236}">
                <a16:creationId xmlns:a16="http://schemas.microsoft.com/office/drawing/2014/main" id="{C4784F54-CED2-9044-8720-F98944C7DFDD}"/>
              </a:ext>
            </a:extLst>
          </p:cNvPr>
          <p:cNvCxnSpPr>
            <a:stCxn id="57" idx="1"/>
            <a:endCxn id="36" idx="0"/>
          </p:cNvCxnSpPr>
          <p:nvPr/>
        </p:nvCxnSpPr>
        <p:spPr>
          <a:xfrm rot="10800000" flipV="1">
            <a:off x="6833813" y="1411163"/>
            <a:ext cx="1238522" cy="1167154"/>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57F0A90-2672-E34E-BDD6-E742E72C7275}"/>
              </a:ext>
            </a:extLst>
          </p:cNvPr>
          <p:cNvCxnSpPr>
            <a:cxnSpLocks/>
            <a:stCxn id="57" idx="3"/>
            <a:endCxn id="52" idx="0"/>
          </p:cNvCxnSpPr>
          <p:nvPr/>
        </p:nvCxnSpPr>
        <p:spPr>
          <a:xfrm>
            <a:off x="9390741" y="1411163"/>
            <a:ext cx="1269710" cy="1145872"/>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ight Arrow 61">
            <a:extLst>
              <a:ext uri="{FF2B5EF4-FFF2-40B4-BE49-F238E27FC236}">
                <a16:creationId xmlns:a16="http://schemas.microsoft.com/office/drawing/2014/main" id="{0E29F5E9-81E0-9940-917B-46EB33D86C45}"/>
              </a:ext>
            </a:extLst>
          </p:cNvPr>
          <p:cNvSpPr/>
          <p:nvPr/>
        </p:nvSpPr>
        <p:spPr>
          <a:xfrm>
            <a:off x="7938446" y="3340499"/>
            <a:ext cx="1667243" cy="494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38E429BD-42A0-5044-89BC-13A0A6306CC8}"/>
              </a:ext>
            </a:extLst>
          </p:cNvPr>
          <p:cNvSpPr/>
          <p:nvPr/>
        </p:nvSpPr>
        <p:spPr>
          <a:xfrm>
            <a:off x="5784310" y="2569376"/>
            <a:ext cx="2084615" cy="2066275"/>
          </a:xfrm>
          <a:prstGeom prst="rect">
            <a:avLst/>
          </a:prstGeom>
          <a:solidFill>
            <a:schemeClr val="bg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16">
            <a:extLst>
              <a:ext uri="{FF2B5EF4-FFF2-40B4-BE49-F238E27FC236}">
                <a16:creationId xmlns:a16="http://schemas.microsoft.com/office/drawing/2014/main" id="{91C882ED-498C-1C45-B580-8CC66BE30C31}"/>
              </a:ext>
            </a:extLst>
          </p:cNvPr>
          <p:cNvSpPr/>
          <p:nvPr/>
        </p:nvSpPr>
        <p:spPr>
          <a:xfrm>
            <a:off x="861740" y="5370437"/>
            <a:ext cx="11058009" cy="81814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000" dirty="0">
                <a:solidFill>
                  <a:prstClr val="white"/>
                </a:solidFill>
                <a:latin typeface="Georgia" panose="02040502050405020303" pitchFamily="18" charset="0"/>
              </a:rPr>
              <a:t>Previous version of the block is retained for recovery!</a:t>
            </a:r>
            <a:endParaRPr kumimoji="0" lang="en-US" sz="3000" b="0" i="0" u="none" strike="noStrike" kern="1200" cap="none" spc="0" normalizeH="0" baseline="0" noProof="0" dirty="0">
              <a:ln>
                <a:noFill/>
              </a:ln>
              <a:solidFill>
                <a:prstClr val="white"/>
              </a:solidFill>
              <a:effectLst/>
              <a:uLnTx/>
              <a:uFillTx/>
              <a:latin typeface="Georgia" panose="02040502050405020303" pitchFamily="18" charset="0"/>
            </a:endParaRPr>
          </a:p>
        </p:txBody>
      </p:sp>
    </p:spTree>
    <p:extLst>
      <p:ext uri="{BB962C8B-B14F-4D97-AF65-F5344CB8AC3E}">
        <p14:creationId xmlns:p14="http://schemas.microsoft.com/office/powerpoint/2010/main" val="345859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par>
                                <p:cTn id="26" presetID="22" presetClass="entr" presetSubtype="1"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up)">
                                      <p:cBhvr>
                                        <p:cTn id="28" dur="500"/>
                                        <p:tgtEl>
                                          <p:spTgt spid="17"/>
                                        </p:tgtEl>
                                      </p:cBhvr>
                                    </p:animEffec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2"/>
                                        </p:tgtEl>
                                        <p:attrNameLst>
                                          <p:attrName>style.visibility</p:attrName>
                                        </p:attrNameLst>
                                      </p:cBhvr>
                                      <p:to>
                                        <p:strVal val="visible"/>
                                      </p:to>
                                    </p:set>
                                  </p:childTnLst>
                                </p:cTn>
                              </p:par>
                              <p:par>
                                <p:cTn id="81" presetID="1" presetClass="entr" presetSubtype="0" fill="hold" grpId="1" nodeType="withEffect">
                                  <p:stCondLst>
                                    <p:cond delay="0"/>
                                  </p:stCondLst>
                                  <p:childTnLst>
                                    <p:set>
                                      <p:cBhvr>
                                        <p:cTn id="82" dur="1" fill="hold">
                                          <p:stCondLst>
                                            <p:cond delay="0"/>
                                          </p:stCondLst>
                                        </p:cTn>
                                        <p:tgtEl>
                                          <p:spTgt spid="6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animBg="1"/>
      <p:bldP spid="15" grpId="0" animBg="1"/>
      <p:bldP spid="19" grpId="0"/>
      <p:bldP spid="22" grpId="0" animBg="1"/>
      <p:bldP spid="22" grpId="1" animBg="1"/>
      <p:bldP spid="32" grpId="0" animBg="1"/>
      <p:bldP spid="35" grpId="0" animBg="1"/>
      <p:bldP spid="36" grpId="0" animBg="1"/>
      <p:bldP spid="37" grpId="0" animBg="1"/>
      <p:bldP spid="38" grpId="0" animBg="1"/>
      <p:bldP spid="39" grpId="0"/>
      <p:bldP spid="40" grpId="0" animBg="1"/>
      <p:bldP spid="41" grpId="0"/>
      <p:bldP spid="42" grpId="0" animBg="1"/>
      <p:bldP spid="43" grpId="0"/>
      <p:bldP spid="44" grpId="0"/>
      <p:bldP spid="47" grpId="0"/>
      <p:bldP spid="48" grpId="0" animBg="1"/>
      <p:bldP spid="51" grpId="0" animBg="1"/>
      <p:bldP spid="52" grpId="0" animBg="1"/>
      <p:bldP spid="53" grpId="0" animBg="1"/>
      <p:bldP spid="55" grpId="0"/>
      <p:bldP spid="56" grpId="0" animBg="1"/>
      <p:bldP spid="57" grpId="0" animBg="1"/>
      <p:bldP spid="62" grpId="0" animBg="1"/>
      <p:bldP spid="63" grpId="1" animBg="1"/>
      <p:bldP spid="6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54" name="Rectangle 53">
            <a:extLst>
              <a:ext uri="{FF2B5EF4-FFF2-40B4-BE49-F238E27FC236}">
                <a16:creationId xmlns:a16="http://schemas.microsoft.com/office/drawing/2014/main" id="{DC3A0853-88D6-D34B-AF72-925AA241D6D0}"/>
              </a:ext>
            </a:extLst>
          </p:cNvPr>
          <p:cNvSpPr/>
          <p:nvPr/>
        </p:nvSpPr>
        <p:spPr>
          <a:xfrm>
            <a:off x="4862127" y="2921032"/>
            <a:ext cx="2084615"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D74EF9B-D446-F042-BF45-61F86092C005}"/>
              </a:ext>
            </a:extLst>
          </p:cNvPr>
          <p:cNvSpPr/>
          <p:nvPr/>
        </p:nvSpPr>
        <p:spPr>
          <a:xfrm>
            <a:off x="4853674" y="2915301"/>
            <a:ext cx="2084615"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0A778F58-25A8-7642-8365-584A3B1F84A5}"/>
              </a:ext>
            </a:extLst>
          </p:cNvPr>
          <p:cNvSpPr/>
          <p:nvPr/>
        </p:nvSpPr>
        <p:spPr>
          <a:xfrm>
            <a:off x="4862127" y="3346763"/>
            <a:ext cx="2084615"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DA07B84F-D107-B843-A522-6F5604C8EEC3}"/>
              </a:ext>
            </a:extLst>
          </p:cNvPr>
          <p:cNvSpPr txBox="1"/>
          <p:nvPr/>
        </p:nvSpPr>
        <p:spPr>
          <a:xfrm>
            <a:off x="7238812" y="2567035"/>
            <a:ext cx="2861681" cy="369332"/>
          </a:xfrm>
          <a:prstGeom prst="rect">
            <a:avLst/>
          </a:prstGeom>
          <a:noFill/>
        </p:spPr>
        <p:txBody>
          <a:bodyPr wrap="none" rtlCol="0">
            <a:spAutoFit/>
          </a:bodyPr>
          <a:lstStyle/>
          <a:p>
            <a:pPr algn="l"/>
            <a:r>
              <a:rPr lang="en-US" dirty="0">
                <a:latin typeface="Georgia" panose="02040502050405020303" pitchFamily="18" charset="0"/>
              </a:rPr>
              <a:t>Old version is invalidated!</a:t>
            </a:r>
          </a:p>
        </p:txBody>
      </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6</a:t>
            </a:fld>
            <a:endParaRPr lang="en-US">
              <a:solidFill>
                <a:schemeClr val="bg1"/>
              </a:solidFill>
            </a:endParaRPr>
          </a:p>
        </p:txBody>
      </p:sp>
      <p:sp>
        <p:nvSpPr>
          <p:cNvPr id="30" name="Rectangle 29">
            <a:extLst>
              <a:ext uri="{FF2B5EF4-FFF2-40B4-BE49-F238E27FC236}">
                <a16:creationId xmlns:a16="http://schemas.microsoft.com/office/drawing/2014/main" id="{1649A865-9129-7941-AFDD-8501CC76F1C3}"/>
              </a:ext>
            </a:extLst>
          </p:cNvPr>
          <p:cNvSpPr/>
          <p:nvPr/>
        </p:nvSpPr>
        <p:spPr>
          <a:xfrm>
            <a:off x="4858440" y="2488552"/>
            <a:ext cx="2084615" cy="2066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5CB7C53-C2DC-B14E-8AC8-274E7A25BBF2}"/>
              </a:ext>
            </a:extLst>
          </p:cNvPr>
          <p:cNvSpPr/>
          <p:nvPr/>
        </p:nvSpPr>
        <p:spPr>
          <a:xfrm>
            <a:off x="4858439" y="2490094"/>
            <a:ext cx="2084615"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Z</a:t>
            </a:r>
          </a:p>
        </p:txBody>
      </p:sp>
      <p:sp>
        <p:nvSpPr>
          <p:cNvPr id="59" name="Rectangle 58">
            <a:extLst>
              <a:ext uri="{FF2B5EF4-FFF2-40B4-BE49-F238E27FC236}">
                <a16:creationId xmlns:a16="http://schemas.microsoft.com/office/drawing/2014/main" id="{B99A5D64-4007-134D-9719-1B3B6194B9D3}"/>
              </a:ext>
            </a:extLst>
          </p:cNvPr>
          <p:cNvSpPr/>
          <p:nvPr/>
        </p:nvSpPr>
        <p:spPr>
          <a:xfrm>
            <a:off x="4860283" y="3351507"/>
            <a:ext cx="2084615"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1F33BBDB-8D47-FB45-B2D1-C2EC9A85CCEC}"/>
              </a:ext>
            </a:extLst>
          </p:cNvPr>
          <p:cNvSpPr txBox="1"/>
          <p:nvPr/>
        </p:nvSpPr>
        <p:spPr>
          <a:xfrm>
            <a:off x="7890957" y="3377369"/>
            <a:ext cx="3384260" cy="369332"/>
          </a:xfrm>
          <a:prstGeom prst="rect">
            <a:avLst/>
          </a:prstGeom>
          <a:noFill/>
        </p:spPr>
        <p:txBody>
          <a:bodyPr wrap="none" rtlCol="0">
            <a:spAutoFit/>
          </a:bodyPr>
          <a:lstStyle/>
          <a:p>
            <a:r>
              <a:rPr lang="en-US" dirty="0">
                <a:latin typeface="Georgia" panose="02040502050405020303" pitchFamily="18" charset="0"/>
              </a:rPr>
              <a:t>Flash has out-of-place updates!</a:t>
            </a:r>
          </a:p>
        </p:txBody>
      </p:sp>
      <p:sp>
        <p:nvSpPr>
          <p:cNvPr id="64" name="Rectangle 63">
            <a:extLst>
              <a:ext uri="{FF2B5EF4-FFF2-40B4-BE49-F238E27FC236}">
                <a16:creationId xmlns:a16="http://schemas.microsoft.com/office/drawing/2014/main" id="{CD01719A-CA45-A446-8565-B6230D909E44}"/>
              </a:ext>
            </a:extLst>
          </p:cNvPr>
          <p:cNvSpPr/>
          <p:nvPr/>
        </p:nvSpPr>
        <p:spPr>
          <a:xfrm>
            <a:off x="3368474" y="1254794"/>
            <a:ext cx="429896"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E1347661-578F-0A49-90FF-120B1DC8EA15}"/>
              </a:ext>
            </a:extLst>
          </p:cNvPr>
          <p:cNvSpPr txBox="1"/>
          <p:nvPr/>
        </p:nvSpPr>
        <p:spPr>
          <a:xfrm>
            <a:off x="3846930" y="1280621"/>
            <a:ext cx="1184940" cy="369332"/>
          </a:xfrm>
          <a:prstGeom prst="rect">
            <a:avLst/>
          </a:prstGeom>
          <a:noFill/>
        </p:spPr>
        <p:txBody>
          <a:bodyPr wrap="none" rtlCol="0">
            <a:spAutoFit/>
          </a:bodyPr>
          <a:lstStyle/>
          <a:p>
            <a:r>
              <a:rPr lang="en-US" dirty="0">
                <a:latin typeface="Georgia" panose="02040502050405020303" pitchFamily="18" charset="0"/>
              </a:rPr>
              <a:t>Free Page</a:t>
            </a:r>
          </a:p>
        </p:txBody>
      </p:sp>
      <p:sp>
        <p:nvSpPr>
          <p:cNvPr id="66" name="Rectangle 65">
            <a:extLst>
              <a:ext uri="{FF2B5EF4-FFF2-40B4-BE49-F238E27FC236}">
                <a16:creationId xmlns:a16="http://schemas.microsoft.com/office/drawing/2014/main" id="{141F6EBF-69B9-E54F-8461-5DE78EC682BD}"/>
              </a:ext>
            </a:extLst>
          </p:cNvPr>
          <p:cNvSpPr/>
          <p:nvPr/>
        </p:nvSpPr>
        <p:spPr>
          <a:xfrm>
            <a:off x="5251889" y="1254794"/>
            <a:ext cx="429896" cy="420987"/>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7B25BE9B-A2B3-084D-BDF9-3595B00E9411}"/>
              </a:ext>
            </a:extLst>
          </p:cNvPr>
          <p:cNvSpPr txBox="1"/>
          <p:nvPr/>
        </p:nvSpPr>
        <p:spPr>
          <a:xfrm>
            <a:off x="5730348" y="1280621"/>
            <a:ext cx="1265090" cy="369332"/>
          </a:xfrm>
          <a:prstGeom prst="rect">
            <a:avLst/>
          </a:prstGeom>
          <a:noFill/>
        </p:spPr>
        <p:txBody>
          <a:bodyPr wrap="none" rtlCol="0">
            <a:spAutoFit/>
          </a:bodyPr>
          <a:lstStyle/>
          <a:p>
            <a:r>
              <a:rPr lang="en-US" dirty="0">
                <a:latin typeface="Georgia" panose="02040502050405020303" pitchFamily="18" charset="0"/>
              </a:rPr>
              <a:t>Valid Page</a:t>
            </a:r>
          </a:p>
        </p:txBody>
      </p:sp>
      <p:sp>
        <p:nvSpPr>
          <p:cNvPr id="68" name="Rectangle 67">
            <a:extLst>
              <a:ext uri="{FF2B5EF4-FFF2-40B4-BE49-F238E27FC236}">
                <a16:creationId xmlns:a16="http://schemas.microsoft.com/office/drawing/2014/main" id="{E973D58B-8BC5-E645-AE7C-741665A642A2}"/>
              </a:ext>
            </a:extLst>
          </p:cNvPr>
          <p:cNvSpPr/>
          <p:nvPr/>
        </p:nvSpPr>
        <p:spPr>
          <a:xfrm>
            <a:off x="7038302" y="1254794"/>
            <a:ext cx="429896"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7E3C35AA-1BF7-854D-B7C1-0B4D04603B13}"/>
              </a:ext>
            </a:extLst>
          </p:cNvPr>
          <p:cNvSpPr txBox="1"/>
          <p:nvPr/>
        </p:nvSpPr>
        <p:spPr>
          <a:xfrm>
            <a:off x="7516761" y="1280621"/>
            <a:ext cx="1452642" cy="369332"/>
          </a:xfrm>
          <a:prstGeom prst="rect">
            <a:avLst/>
          </a:prstGeom>
          <a:noFill/>
        </p:spPr>
        <p:txBody>
          <a:bodyPr wrap="none" rtlCol="0">
            <a:spAutoFit/>
          </a:bodyPr>
          <a:lstStyle/>
          <a:p>
            <a:r>
              <a:rPr lang="en-US" dirty="0">
                <a:latin typeface="Georgia" panose="02040502050405020303" pitchFamily="18" charset="0"/>
              </a:rPr>
              <a:t>Invalid Page</a:t>
            </a:r>
          </a:p>
        </p:txBody>
      </p:sp>
      <p:cxnSp>
        <p:nvCxnSpPr>
          <p:cNvPr id="73" name="Elbow Connector 72">
            <a:extLst>
              <a:ext uri="{FF2B5EF4-FFF2-40B4-BE49-F238E27FC236}">
                <a16:creationId xmlns:a16="http://schemas.microsoft.com/office/drawing/2014/main" id="{66F0BEDF-D1BA-1447-8DFB-72B3806ED186}"/>
              </a:ext>
            </a:extLst>
          </p:cNvPr>
          <p:cNvCxnSpPr>
            <a:cxnSpLocks/>
            <a:stCxn id="62" idx="0"/>
          </p:cNvCxnSpPr>
          <p:nvPr/>
        </p:nvCxnSpPr>
        <p:spPr>
          <a:xfrm rot="16200000" flipV="1">
            <a:off x="8130042" y="1924324"/>
            <a:ext cx="261292" cy="2644798"/>
          </a:xfrm>
          <a:prstGeom prst="bentConnector2">
            <a:avLst/>
          </a:prstGeom>
          <a:ln w="635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0B712F5-2AEB-374D-81B9-565656CF6E59}"/>
              </a:ext>
            </a:extLst>
          </p:cNvPr>
          <p:cNvSpPr txBox="1"/>
          <p:nvPr/>
        </p:nvSpPr>
        <p:spPr>
          <a:xfrm>
            <a:off x="5730348" y="2941738"/>
            <a:ext cx="348172" cy="369332"/>
          </a:xfrm>
          <a:prstGeom prst="rect">
            <a:avLst/>
          </a:prstGeom>
          <a:noFill/>
        </p:spPr>
        <p:txBody>
          <a:bodyPr wrap="none" rtlCol="0">
            <a:spAutoFit/>
          </a:bodyPr>
          <a:lstStyle/>
          <a:p>
            <a:r>
              <a:rPr lang="en-US" dirty="0">
                <a:latin typeface="Georgia" panose="02040502050405020303" pitchFamily="18" charset="0"/>
              </a:rPr>
              <a:t>X</a:t>
            </a:r>
          </a:p>
        </p:txBody>
      </p:sp>
      <p:sp>
        <p:nvSpPr>
          <p:cNvPr id="61" name="TextBox 60">
            <a:extLst>
              <a:ext uri="{FF2B5EF4-FFF2-40B4-BE49-F238E27FC236}">
                <a16:creationId xmlns:a16="http://schemas.microsoft.com/office/drawing/2014/main" id="{9892D0DD-09A0-D643-B832-428654AFEE9C}"/>
              </a:ext>
            </a:extLst>
          </p:cNvPr>
          <p:cNvSpPr txBox="1"/>
          <p:nvPr/>
        </p:nvSpPr>
        <p:spPr>
          <a:xfrm>
            <a:off x="5705501" y="3372552"/>
            <a:ext cx="397866" cy="369332"/>
          </a:xfrm>
          <a:prstGeom prst="rect">
            <a:avLst/>
          </a:prstGeom>
          <a:noFill/>
        </p:spPr>
        <p:txBody>
          <a:bodyPr wrap="none" rtlCol="0">
            <a:spAutoFit/>
          </a:bodyPr>
          <a:lstStyle/>
          <a:p>
            <a:r>
              <a:rPr lang="en-US" dirty="0">
                <a:latin typeface="Georgia" panose="02040502050405020303" pitchFamily="18" charset="0"/>
              </a:rPr>
              <a:t>X’</a:t>
            </a:r>
          </a:p>
        </p:txBody>
      </p:sp>
      <p:cxnSp>
        <p:nvCxnSpPr>
          <p:cNvPr id="78" name="Straight Arrow Connector 77">
            <a:extLst>
              <a:ext uri="{FF2B5EF4-FFF2-40B4-BE49-F238E27FC236}">
                <a16:creationId xmlns:a16="http://schemas.microsoft.com/office/drawing/2014/main" id="{266673AF-DA47-AF42-9B25-AB1DF521C10C}"/>
              </a:ext>
            </a:extLst>
          </p:cNvPr>
          <p:cNvCxnSpPr>
            <a:cxnSpLocks/>
            <a:stCxn id="62" idx="1"/>
            <a:endCxn id="59" idx="3"/>
          </p:cNvCxnSpPr>
          <p:nvPr/>
        </p:nvCxnSpPr>
        <p:spPr>
          <a:xfrm flipH="1" flipV="1">
            <a:off x="6944898" y="3562001"/>
            <a:ext cx="946059" cy="3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E9675509-6851-2A4C-B3CF-80A5DF6FEB2B}"/>
              </a:ext>
            </a:extLst>
          </p:cNvPr>
          <p:cNvSpPr txBox="1"/>
          <p:nvPr/>
        </p:nvSpPr>
        <p:spPr>
          <a:xfrm>
            <a:off x="1813243" y="2936367"/>
            <a:ext cx="2696602" cy="369332"/>
          </a:xfrm>
          <a:prstGeom prst="rect">
            <a:avLst/>
          </a:prstGeom>
          <a:noFill/>
        </p:spPr>
        <p:txBody>
          <a:bodyPr wrap="square" rtlCol="0">
            <a:spAutoFit/>
          </a:bodyPr>
          <a:lstStyle/>
          <a:p>
            <a:pPr algn="l"/>
            <a:r>
              <a:rPr lang="en-US" dirty="0">
                <a:latin typeface="Georgia" panose="02040502050405020303" pitchFamily="18" charset="0"/>
              </a:rPr>
              <a:t>Old version is retained!</a:t>
            </a:r>
          </a:p>
        </p:txBody>
      </p:sp>
      <p:cxnSp>
        <p:nvCxnSpPr>
          <p:cNvPr id="94" name="Straight Arrow Connector 93">
            <a:extLst>
              <a:ext uri="{FF2B5EF4-FFF2-40B4-BE49-F238E27FC236}">
                <a16:creationId xmlns:a16="http://schemas.microsoft.com/office/drawing/2014/main" id="{F00CEB69-3C53-124F-9A19-CBAEE68AEB9F}"/>
              </a:ext>
            </a:extLst>
          </p:cNvPr>
          <p:cNvCxnSpPr>
            <a:cxnSpLocks/>
            <a:endCxn id="79" idx="1"/>
          </p:cNvCxnSpPr>
          <p:nvPr/>
        </p:nvCxnSpPr>
        <p:spPr>
          <a:xfrm flipV="1">
            <a:off x="4357659" y="3125795"/>
            <a:ext cx="496015" cy="1054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Rounded Rectangle 16">
            <a:extLst>
              <a:ext uri="{FF2B5EF4-FFF2-40B4-BE49-F238E27FC236}">
                <a16:creationId xmlns:a16="http://schemas.microsoft.com/office/drawing/2014/main" id="{F369FC1C-1E80-7145-A9B1-32927F7C63CA}"/>
              </a:ext>
            </a:extLst>
          </p:cNvPr>
          <p:cNvSpPr/>
          <p:nvPr/>
        </p:nvSpPr>
        <p:spPr>
          <a:xfrm>
            <a:off x="200346" y="5230318"/>
            <a:ext cx="11758292" cy="7838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300" dirty="0">
                <a:solidFill>
                  <a:prstClr val="white"/>
                </a:solidFill>
                <a:latin typeface="Georgia" panose="02040502050405020303" pitchFamily="18" charset="0"/>
              </a:rPr>
              <a:t>Past storage states can be retained for recovery!</a:t>
            </a:r>
            <a:endParaRPr kumimoji="0" lang="en-US" sz="33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98" name="TextBox 97">
            <a:extLst>
              <a:ext uri="{FF2B5EF4-FFF2-40B4-BE49-F238E27FC236}">
                <a16:creationId xmlns:a16="http://schemas.microsoft.com/office/drawing/2014/main" id="{50BA7AFB-50D5-1A4E-ABDA-DEEA064ECF3F}"/>
              </a:ext>
            </a:extLst>
          </p:cNvPr>
          <p:cNvSpPr txBox="1"/>
          <p:nvPr/>
        </p:nvSpPr>
        <p:spPr>
          <a:xfrm>
            <a:off x="5213741" y="4559595"/>
            <a:ext cx="1364476" cy="369332"/>
          </a:xfrm>
          <a:prstGeom prst="rect">
            <a:avLst/>
          </a:prstGeom>
          <a:noFill/>
        </p:spPr>
        <p:txBody>
          <a:bodyPr wrap="none" rtlCol="0">
            <a:spAutoFit/>
          </a:bodyPr>
          <a:lstStyle/>
          <a:p>
            <a:pPr algn="l"/>
            <a:r>
              <a:rPr lang="en-US" dirty="0">
                <a:latin typeface="Georgia" panose="02040502050405020303" pitchFamily="18" charset="0"/>
              </a:rPr>
              <a:t>Flash Block</a:t>
            </a:r>
          </a:p>
        </p:txBody>
      </p:sp>
      <p:sp>
        <p:nvSpPr>
          <p:cNvPr id="38" name="Google Shape;100;p1">
            <a:extLst>
              <a:ext uri="{FF2B5EF4-FFF2-40B4-BE49-F238E27FC236}">
                <a16:creationId xmlns:a16="http://schemas.microsoft.com/office/drawing/2014/main" id="{890A9FDC-B273-694D-9903-2134DE2F51EE}"/>
              </a:ext>
            </a:extLst>
          </p:cNvPr>
          <p:cNvSpPr txBox="1"/>
          <p:nvPr/>
        </p:nvSpPr>
        <p:spPr>
          <a:xfrm>
            <a:off x="65436" y="113294"/>
            <a:ext cx="11541198" cy="83095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SSD</a:t>
            </a:r>
            <a:r>
              <a:rPr lang="en-US" sz="3200" dirty="0">
                <a:solidFill>
                  <a:schemeClr val="bg1"/>
                </a:solidFill>
                <a:latin typeface="Georgia"/>
                <a:ea typeface="Helvetica Neue Light"/>
                <a:cs typeface="Helvetica Neue Light"/>
                <a:sym typeface="Helvetica Neue Light"/>
              </a:rPr>
              <a:t> </a:t>
            </a:r>
            <a:r>
              <a:rPr lang="en-US" sz="4800" dirty="0">
                <a:solidFill>
                  <a:schemeClr val="bg1"/>
                </a:solidFill>
                <a:latin typeface="Georgia"/>
                <a:ea typeface="Helvetica Neue Light"/>
                <a:cs typeface="Helvetica Neue Light"/>
                <a:sym typeface="Helvetica Neue Light"/>
              </a:rPr>
              <a:t>101</a:t>
            </a:r>
            <a:endParaRPr lang="en-US" sz="4800" dirty="0">
              <a:solidFill>
                <a:schemeClr val="bg1"/>
              </a:solidFill>
              <a:latin typeface="Georgia"/>
              <a:ea typeface="Helvetica Neue Light"/>
              <a:cs typeface="Helvetica Neue Light"/>
            </a:endParaRPr>
          </a:p>
        </p:txBody>
      </p:sp>
      <p:sp>
        <p:nvSpPr>
          <p:cNvPr id="39" name="TextBox 38">
            <a:extLst>
              <a:ext uri="{FF2B5EF4-FFF2-40B4-BE49-F238E27FC236}">
                <a16:creationId xmlns:a16="http://schemas.microsoft.com/office/drawing/2014/main" id="{2DC6B74B-84E6-9C43-A0BE-91A768F112B9}"/>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
        <p:nvSpPr>
          <p:cNvPr id="40" name="Rectangle 39">
            <a:extLst>
              <a:ext uri="{FF2B5EF4-FFF2-40B4-BE49-F238E27FC236}">
                <a16:creationId xmlns:a16="http://schemas.microsoft.com/office/drawing/2014/main" id="{5C362C08-CAEB-2C4F-A268-EAC5AD8A5521}"/>
              </a:ext>
            </a:extLst>
          </p:cNvPr>
          <p:cNvSpPr/>
          <p:nvPr/>
        </p:nvSpPr>
        <p:spPr>
          <a:xfrm>
            <a:off x="4860283" y="4149059"/>
            <a:ext cx="2084615"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441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nodeType="after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wipe(right)">
                                      <p:cBhvr>
                                        <p:cTn id="10" dur="500"/>
                                        <p:tgtEl>
                                          <p:spTgt spid="78"/>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1" nodeType="after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wipe(right)">
                                      <p:cBhvr>
                                        <p:cTn id="21" dur="500"/>
                                        <p:tgtEl>
                                          <p:spTgt spid="73"/>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105"/>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7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62"/>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9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5"/>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78"/>
                                        </p:tgtEl>
                                        <p:attrNameLst>
                                          <p:attrName>style.visibility</p:attrName>
                                        </p:attrNameLst>
                                      </p:cBhvr>
                                      <p:to>
                                        <p:strVal val="hidden"/>
                                      </p:to>
                                    </p:set>
                                  </p:childTnLst>
                                </p:cTn>
                              </p:par>
                              <p:par>
                                <p:cTn id="41" presetID="1" presetClass="entr" presetSubtype="0" fill="hold" grpId="1"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1" animBg="1"/>
      <p:bldP spid="105" grpId="0"/>
      <p:bldP spid="105" grpId="1"/>
      <p:bldP spid="62" grpId="0"/>
      <p:bldP spid="62" grpId="1"/>
      <p:bldP spid="61" grpId="0"/>
      <p:bldP spid="93" grpId="0"/>
      <p:bldP spid="9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26" name="Picture 4">
            <a:extLst>
              <a:ext uri="{FF2B5EF4-FFF2-40B4-BE49-F238E27FC236}">
                <a16:creationId xmlns:a16="http://schemas.microsoft.com/office/drawing/2014/main" id="{D26B783C-541F-3443-A8C9-14A789482B1F}"/>
              </a:ext>
            </a:extLst>
          </p:cNvPr>
          <p:cNvPicPr>
            <a:picLocks noChangeAspect="1" noChangeArrowheads="1"/>
          </p:cNvPicPr>
          <p:nvPr/>
        </p:nvPicPr>
        <p:blipFill>
          <a:blip r:embed="rId3"/>
          <a:srcRect/>
          <a:stretch/>
        </p:blipFill>
        <p:spPr bwMode="auto">
          <a:xfrm>
            <a:off x="1890337" y="3724235"/>
            <a:ext cx="2870201" cy="243926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CD7230DA-3E05-6F45-A914-206364CA2D31}"/>
              </a:ext>
            </a:extLst>
          </p:cNvPr>
          <p:cNvPicPr>
            <a:picLocks noChangeAspect="1" noChangeArrowheads="1"/>
          </p:cNvPicPr>
          <p:nvPr/>
        </p:nvPicPr>
        <p:blipFill>
          <a:blip r:embed="rId3"/>
          <a:srcRect/>
          <a:stretch/>
        </p:blipFill>
        <p:spPr bwMode="auto">
          <a:xfrm>
            <a:off x="3379707" y="3781663"/>
            <a:ext cx="2870201" cy="243926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Amazon.com: Seagate 1TB Mobile HDD SATA 3Gb/s 32MB Cache 2.5-Inch Internal  Bare Drive (ST1000LM024) : Electronics">
            <a:extLst>
              <a:ext uri="{FF2B5EF4-FFF2-40B4-BE49-F238E27FC236}">
                <a16:creationId xmlns:a16="http://schemas.microsoft.com/office/drawing/2014/main" id="{7021833C-2E89-9845-B3E9-7A997A86C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651" y="3931029"/>
            <a:ext cx="2598439" cy="2081051"/>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7</a:t>
            </a:fld>
            <a:endParaRPr lang="en-US">
              <a:solidFill>
                <a:schemeClr val="bg1"/>
              </a:solidFill>
              <a:cs typeface="Calibri"/>
            </a:endParaRPr>
          </a:p>
        </p:txBody>
      </p:sp>
      <p:sp>
        <p:nvSpPr>
          <p:cNvPr id="47" name="Google Shape;100;p1">
            <a:extLst>
              <a:ext uri="{FF2B5EF4-FFF2-40B4-BE49-F238E27FC236}">
                <a16:creationId xmlns:a16="http://schemas.microsoft.com/office/drawing/2014/main" id="{F678C490-B111-834B-9690-771C2763A67A}"/>
              </a:ext>
            </a:extLst>
          </p:cNvPr>
          <p:cNvSpPr txBox="1"/>
          <p:nvPr/>
        </p:nvSpPr>
        <p:spPr>
          <a:xfrm>
            <a:off x="65436" y="143274"/>
            <a:ext cx="11541198"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Ransomware will Evolve</a:t>
            </a:r>
            <a:endParaRPr lang="en-US" sz="4000" dirty="0">
              <a:solidFill>
                <a:schemeClr val="bg1"/>
              </a:solidFill>
              <a:latin typeface="Georgia"/>
              <a:ea typeface="Helvetica Neue Light"/>
              <a:cs typeface="Helvetica Neue Light"/>
            </a:endParaRPr>
          </a:p>
        </p:txBody>
      </p:sp>
      <p:sp>
        <p:nvSpPr>
          <p:cNvPr id="23" name="TextBox 22">
            <a:extLst>
              <a:ext uri="{FF2B5EF4-FFF2-40B4-BE49-F238E27FC236}">
                <a16:creationId xmlns:a16="http://schemas.microsoft.com/office/drawing/2014/main" id="{65109CE8-9F7D-1D4F-80E8-5BB1E1698AFB}"/>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pic>
        <p:nvPicPr>
          <p:cNvPr id="19" name="Picture 18">
            <a:extLst>
              <a:ext uri="{FF2B5EF4-FFF2-40B4-BE49-F238E27FC236}">
                <a16:creationId xmlns:a16="http://schemas.microsoft.com/office/drawing/2014/main" id="{C6D28A70-D541-3643-8391-22AF84A785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4454" y="1011494"/>
            <a:ext cx="1081843" cy="1031341"/>
          </a:xfrm>
          <a:prstGeom prst="rect">
            <a:avLst/>
          </a:prstGeom>
        </p:spPr>
      </p:pic>
      <p:sp>
        <p:nvSpPr>
          <p:cNvPr id="20" name="Right Arrow 19">
            <a:extLst>
              <a:ext uri="{FF2B5EF4-FFF2-40B4-BE49-F238E27FC236}">
                <a16:creationId xmlns:a16="http://schemas.microsoft.com/office/drawing/2014/main" id="{93EADA83-C92F-3E4C-85D8-B4C1965F28BC}"/>
              </a:ext>
            </a:extLst>
          </p:cNvPr>
          <p:cNvSpPr/>
          <p:nvPr/>
        </p:nvSpPr>
        <p:spPr>
          <a:xfrm rot="5400000">
            <a:off x="2709704" y="2509732"/>
            <a:ext cx="1031342" cy="4568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7">
            <a:extLst>
              <a:ext uri="{FF2B5EF4-FFF2-40B4-BE49-F238E27FC236}">
                <a16:creationId xmlns:a16="http://schemas.microsoft.com/office/drawing/2014/main" id="{B425194D-2A3B-1046-A586-82C0D1A09332}"/>
              </a:ext>
            </a:extLst>
          </p:cNvPr>
          <p:cNvSpPr/>
          <p:nvPr/>
        </p:nvSpPr>
        <p:spPr>
          <a:xfrm>
            <a:off x="8316878" y="911326"/>
            <a:ext cx="3142385" cy="2626213"/>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44" name="TextBox 43">
            <a:extLst>
              <a:ext uri="{FF2B5EF4-FFF2-40B4-BE49-F238E27FC236}">
                <a16:creationId xmlns:a16="http://schemas.microsoft.com/office/drawing/2014/main" id="{4F29F7CA-659D-1942-8EBE-35C7676A9EB1}"/>
              </a:ext>
            </a:extLst>
          </p:cNvPr>
          <p:cNvSpPr txBox="1"/>
          <p:nvPr/>
        </p:nvSpPr>
        <p:spPr>
          <a:xfrm>
            <a:off x="8099280" y="2639782"/>
            <a:ext cx="347997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solidFill>
                  <a:prstClr val="black"/>
                </a:solidFill>
                <a:latin typeface="Georgia" panose="02040502050405020303" pitchFamily="18" charset="0"/>
                <a:cs typeface="Arial" panose="020B0604020202020204" pitchFamily="34" charset="0"/>
              </a:rPr>
              <a:t>SSDs are becoming increasingly popular</a:t>
            </a:r>
            <a:endParaRPr kumimoji="0" lang="en-US" sz="22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endParaRPr>
          </a:p>
        </p:txBody>
      </p:sp>
      <p:sp>
        <p:nvSpPr>
          <p:cNvPr id="54" name="Rounded Rectangle 11">
            <a:extLst>
              <a:ext uri="{FF2B5EF4-FFF2-40B4-BE49-F238E27FC236}">
                <a16:creationId xmlns:a16="http://schemas.microsoft.com/office/drawing/2014/main" id="{0B85AF03-6B5E-D44A-98EC-0BA32D0BBD35}"/>
              </a:ext>
            </a:extLst>
          </p:cNvPr>
          <p:cNvSpPr/>
          <p:nvPr/>
        </p:nvSpPr>
        <p:spPr>
          <a:xfrm>
            <a:off x="8318611" y="3614469"/>
            <a:ext cx="3142385" cy="2626213"/>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55" name="TextBox 54">
            <a:extLst>
              <a:ext uri="{FF2B5EF4-FFF2-40B4-BE49-F238E27FC236}">
                <a16:creationId xmlns:a16="http://schemas.microsoft.com/office/drawing/2014/main" id="{59C0F16E-EC47-6C48-B224-5CA0AFC76B68}"/>
              </a:ext>
            </a:extLst>
          </p:cNvPr>
          <p:cNvSpPr txBox="1"/>
          <p:nvPr/>
        </p:nvSpPr>
        <p:spPr>
          <a:xfrm>
            <a:off x="8455079" y="5339414"/>
            <a:ext cx="2869446"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rPr>
              <a:t>Adapting to SSDs requires few changes</a:t>
            </a:r>
          </a:p>
        </p:txBody>
      </p:sp>
      <p:pic>
        <p:nvPicPr>
          <p:cNvPr id="56" name="Picture 10">
            <a:extLst>
              <a:ext uri="{FF2B5EF4-FFF2-40B4-BE49-F238E27FC236}">
                <a16:creationId xmlns:a16="http://schemas.microsoft.com/office/drawing/2014/main" id="{34D28DF4-B536-1547-B45A-B14BB97DBAF0}"/>
              </a:ext>
            </a:extLst>
          </p:cNvPr>
          <p:cNvPicPr>
            <a:picLocks noChangeAspect="1" noChangeArrowheads="1"/>
          </p:cNvPicPr>
          <p:nvPr/>
        </p:nvPicPr>
        <p:blipFill>
          <a:blip r:embed="rId6"/>
          <a:srcRect/>
          <a:stretch/>
        </p:blipFill>
        <p:spPr bwMode="auto">
          <a:xfrm>
            <a:off x="8928778" y="940008"/>
            <a:ext cx="1678057" cy="167805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a:extLst>
              <a:ext uri="{FF2B5EF4-FFF2-40B4-BE49-F238E27FC236}">
                <a16:creationId xmlns:a16="http://schemas.microsoft.com/office/drawing/2014/main" id="{A7C78C65-294C-0C47-93F4-B847674BB903}"/>
              </a:ext>
            </a:extLst>
          </p:cNvPr>
          <p:cNvPicPr>
            <a:picLocks noChangeAspect="1" noChangeArrowheads="1"/>
          </p:cNvPicPr>
          <p:nvPr/>
        </p:nvPicPr>
        <p:blipFill rotWithShape="1">
          <a:blip r:embed="rId7"/>
          <a:srcRect l="-20062" t="-25757" r="-26865" b="-15436"/>
          <a:stretch/>
        </p:blipFill>
        <p:spPr bwMode="auto">
          <a:xfrm>
            <a:off x="8973621" y="3614469"/>
            <a:ext cx="1832363" cy="1769038"/>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7">
            <a:extLst>
              <a:ext uri="{FF2B5EF4-FFF2-40B4-BE49-F238E27FC236}">
                <a16:creationId xmlns:a16="http://schemas.microsoft.com/office/drawing/2014/main" id="{A996D14F-68D6-5F4B-871D-B15B6F916A46}"/>
              </a:ext>
            </a:extLst>
          </p:cNvPr>
          <p:cNvSpPr/>
          <p:nvPr/>
        </p:nvSpPr>
        <p:spPr>
          <a:xfrm>
            <a:off x="299804" y="3731906"/>
            <a:ext cx="5950104" cy="2448669"/>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37" name="Rounded Rectangle 7">
            <a:extLst>
              <a:ext uri="{FF2B5EF4-FFF2-40B4-BE49-F238E27FC236}">
                <a16:creationId xmlns:a16="http://schemas.microsoft.com/office/drawing/2014/main" id="{92E21E1E-46A6-5948-862B-E6C3066E8E17}"/>
              </a:ext>
            </a:extLst>
          </p:cNvPr>
          <p:cNvSpPr/>
          <p:nvPr/>
        </p:nvSpPr>
        <p:spPr>
          <a:xfrm>
            <a:off x="302303" y="3734406"/>
            <a:ext cx="5947605" cy="2448669"/>
          </a:xfrm>
          <a:prstGeom prst="round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latin typeface="Georgia" panose="02040502050405020303" pitchFamily="18" charset="0"/>
                <a:cs typeface="Arial" panose="020B0604020202020204" pitchFamily="34" charset="0"/>
              </a:rPr>
              <a:t>Block I/O Device</a:t>
            </a:r>
            <a:endParaRPr kumimoji="0" lang="en-US" sz="3200" b="0" i="0" u="none" strike="noStrike" kern="1200" cap="none" spc="0" normalizeH="0" baseline="0" noProof="0" dirty="0">
              <a:ln>
                <a:noFill/>
              </a:ln>
              <a:solidFill>
                <a:schemeClr val="tx1"/>
              </a:solidFill>
              <a:effectLst/>
              <a:uLnTx/>
              <a:uFillTx/>
              <a:latin typeface="Georgia" panose="02040502050405020303" pitchFamily="18" charset="0"/>
              <a:cs typeface="Arial" panose="020B0604020202020204" pitchFamily="34" charset="0"/>
            </a:endParaRPr>
          </a:p>
        </p:txBody>
      </p:sp>
    </p:spTree>
    <p:extLst>
      <p:ext uri="{BB962C8B-B14F-4D97-AF65-F5344CB8AC3E}">
        <p14:creationId xmlns:p14="http://schemas.microsoft.com/office/powerpoint/2010/main" val="125916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44"/>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par>
                                <p:cTn id="16" presetID="1" presetClass="exit" presetSubtype="0" fill="hold" nodeType="withEffect">
                                  <p:stCondLst>
                                    <p:cond delay="0"/>
                                  </p:stCondLst>
                                  <p:childTnLst>
                                    <p:set>
                                      <p:cBhvr>
                                        <p:cTn id="17" dur="1" fill="hold">
                                          <p:stCondLst>
                                            <p:cond delay="0"/>
                                          </p:stCondLst>
                                        </p:cTn>
                                        <p:tgtEl>
                                          <p:spTgt spid="22"/>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25"/>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P spid="54" grpId="0" animBg="1"/>
      <p:bldP spid="55" grpId="0"/>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62" name="Rounded Rectangle 16">
            <a:extLst>
              <a:ext uri="{FF2B5EF4-FFF2-40B4-BE49-F238E27FC236}">
                <a16:creationId xmlns:a16="http://schemas.microsoft.com/office/drawing/2014/main" id="{56254D8D-F8C7-6746-BA0D-A28C89D4DAF5}"/>
              </a:ext>
            </a:extLst>
          </p:cNvPr>
          <p:cNvSpPr/>
          <p:nvPr/>
        </p:nvSpPr>
        <p:spPr>
          <a:xfrm>
            <a:off x="200346" y="5429532"/>
            <a:ext cx="11758292" cy="783876"/>
          </a:xfrm>
          <a:prstGeom prst="roundRect">
            <a:avLst/>
          </a:prstGeom>
          <a:solidFill>
            <a:srgbClr val="BE08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300" dirty="0">
                <a:solidFill>
                  <a:prstClr val="white"/>
                </a:solidFill>
                <a:latin typeface="Georgia" panose="02040502050405020303" pitchFamily="18" charset="0"/>
              </a:rPr>
              <a:t>Dump large amounts of data to SSD to trigger GC!</a:t>
            </a:r>
            <a:endParaRPr kumimoji="0" lang="en-US" sz="33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63" name="Rounded Rectangle 16">
            <a:extLst>
              <a:ext uri="{FF2B5EF4-FFF2-40B4-BE49-F238E27FC236}">
                <a16:creationId xmlns:a16="http://schemas.microsoft.com/office/drawing/2014/main" id="{0678E872-FF94-5846-9CAF-326909EE858E}"/>
              </a:ext>
            </a:extLst>
          </p:cNvPr>
          <p:cNvSpPr/>
          <p:nvPr/>
        </p:nvSpPr>
        <p:spPr>
          <a:xfrm>
            <a:off x="216854" y="5423634"/>
            <a:ext cx="11758292" cy="783876"/>
          </a:xfrm>
          <a:prstGeom prst="roundRect">
            <a:avLst/>
          </a:prstGeom>
          <a:solidFill>
            <a:srgbClr val="BE08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300" noProof="0" dirty="0">
                <a:solidFill>
                  <a:prstClr val="white"/>
                </a:solidFill>
                <a:latin typeface="Georgia" panose="02040502050405020303" pitchFamily="18" charset="0"/>
              </a:rPr>
              <a:t>Waits until data is removed by default GC!</a:t>
            </a:r>
            <a:endParaRPr kumimoji="0" lang="en-US" sz="33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65" name="Rounded Rectangle 16">
            <a:extLst>
              <a:ext uri="{FF2B5EF4-FFF2-40B4-BE49-F238E27FC236}">
                <a16:creationId xmlns:a16="http://schemas.microsoft.com/office/drawing/2014/main" id="{5EA51FEB-A371-CD40-8250-7A7DE46F1248}"/>
              </a:ext>
            </a:extLst>
          </p:cNvPr>
          <p:cNvSpPr/>
          <p:nvPr/>
        </p:nvSpPr>
        <p:spPr>
          <a:xfrm>
            <a:off x="216854" y="5435430"/>
            <a:ext cx="11758292" cy="783876"/>
          </a:xfrm>
          <a:prstGeom prst="roundRect">
            <a:avLst/>
          </a:prstGeom>
          <a:solidFill>
            <a:srgbClr val="BE08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300" noProof="0" dirty="0">
                <a:solidFill>
                  <a:prstClr val="white"/>
                </a:solidFill>
                <a:latin typeface="Georgia" panose="02040502050405020303" pitchFamily="18" charset="0"/>
              </a:rPr>
              <a:t>Use trim command to directly remove data!</a:t>
            </a:r>
            <a:endParaRPr kumimoji="0" lang="en-US" sz="3300" b="0" i="0" u="none" strike="noStrike" kern="1200" cap="none" spc="0" normalizeH="0" baseline="0" noProof="0" dirty="0">
              <a:ln>
                <a:noFill/>
              </a:ln>
              <a:solidFill>
                <a:prstClr val="white"/>
              </a:solidFill>
              <a:effectLst/>
              <a:uLnTx/>
              <a:uFillTx/>
              <a:latin typeface="Georgia" panose="02040502050405020303" pitchFamily="18" charset="0"/>
            </a:endParaRPr>
          </a:p>
        </p:txBody>
      </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8</a:t>
            </a:fld>
            <a:endParaRPr lang="en-US">
              <a:solidFill>
                <a:schemeClr val="bg1"/>
              </a:solidFill>
              <a:cs typeface="Calibri"/>
            </a:endParaRPr>
          </a:p>
        </p:txBody>
      </p:sp>
      <p:sp>
        <p:nvSpPr>
          <p:cNvPr id="47" name="Google Shape;100;p1">
            <a:extLst>
              <a:ext uri="{FF2B5EF4-FFF2-40B4-BE49-F238E27FC236}">
                <a16:creationId xmlns:a16="http://schemas.microsoft.com/office/drawing/2014/main" id="{F678C490-B111-834B-9690-771C2763A67A}"/>
              </a:ext>
            </a:extLst>
          </p:cNvPr>
          <p:cNvSpPr txBox="1"/>
          <p:nvPr/>
        </p:nvSpPr>
        <p:spPr>
          <a:xfrm>
            <a:off x="65436" y="143274"/>
            <a:ext cx="11541198"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Ransomware Evolution: Ransomware 2.0</a:t>
            </a:r>
            <a:endParaRPr lang="en-US" sz="4000" dirty="0">
              <a:solidFill>
                <a:schemeClr val="bg1"/>
              </a:solidFill>
              <a:latin typeface="Georgia"/>
              <a:ea typeface="Helvetica Neue Light"/>
              <a:cs typeface="Helvetica Neue Light"/>
            </a:endParaRPr>
          </a:p>
        </p:txBody>
      </p:sp>
      <p:grpSp>
        <p:nvGrpSpPr>
          <p:cNvPr id="48" name="Group 47">
            <a:extLst>
              <a:ext uri="{FF2B5EF4-FFF2-40B4-BE49-F238E27FC236}">
                <a16:creationId xmlns:a16="http://schemas.microsoft.com/office/drawing/2014/main" id="{0A8B28CC-DF11-2D48-ADE0-C20A6D76B399}"/>
              </a:ext>
            </a:extLst>
          </p:cNvPr>
          <p:cNvGrpSpPr/>
          <p:nvPr/>
        </p:nvGrpSpPr>
        <p:grpSpPr>
          <a:xfrm>
            <a:off x="826741" y="1119814"/>
            <a:ext cx="3244906" cy="4205057"/>
            <a:chOff x="543404" y="2082537"/>
            <a:chExt cx="3244906" cy="4205057"/>
          </a:xfrm>
        </p:grpSpPr>
        <p:sp>
          <p:nvSpPr>
            <p:cNvPr id="49" name="Rounded Rectangle 7">
              <a:extLst>
                <a:ext uri="{FF2B5EF4-FFF2-40B4-BE49-F238E27FC236}">
                  <a16:creationId xmlns:a16="http://schemas.microsoft.com/office/drawing/2014/main" id="{E62CC21A-7A93-7941-BBCE-A64993ECA84D}"/>
                </a:ext>
              </a:extLst>
            </p:cNvPr>
            <p:cNvSpPr/>
            <p:nvPr/>
          </p:nvSpPr>
          <p:spPr>
            <a:xfrm>
              <a:off x="543404" y="2082537"/>
              <a:ext cx="3244906" cy="4205057"/>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50" name="TextBox 49">
              <a:extLst>
                <a:ext uri="{FF2B5EF4-FFF2-40B4-BE49-F238E27FC236}">
                  <a16:creationId xmlns:a16="http://schemas.microsoft.com/office/drawing/2014/main" id="{8F725393-6818-B141-A949-1A170621DC6B}"/>
                </a:ext>
              </a:extLst>
            </p:cNvPr>
            <p:cNvSpPr txBox="1"/>
            <p:nvPr/>
          </p:nvSpPr>
          <p:spPr>
            <a:xfrm>
              <a:off x="638168" y="5380761"/>
              <a:ext cx="305537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Georgia" panose="02040502050405020303" pitchFamily="18" charset="0"/>
                  <a:cs typeface="Arial" panose="020B0604020202020204" pitchFamily="34" charset="0"/>
                </a:rPr>
                <a:t>GC Attack</a:t>
              </a:r>
              <a:endParaRPr kumimoji="0" lang="en-US" sz="32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endParaRPr>
            </a:p>
          </p:txBody>
        </p:sp>
      </p:grpSp>
      <p:grpSp>
        <p:nvGrpSpPr>
          <p:cNvPr id="51" name="Group 50">
            <a:extLst>
              <a:ext uri="{FF2B5EF4-FFF2-40B4-BE49-F238E27FC236}">
                <a16:creationId xmlns:a16="http://schemas.microsoft.com/office/drawing/2014/main" id="{06B307B0-9EB5-3048-AA68-91A899488D11}"/>
              </a:ext>
            </a:extLst>
          </p:cNvPr>
          <p:cNvGrpSpPr/>
          <p:nvPr/>
        </p:nvGrpSpPr>
        <p:grpSpPr>
          <a:xfrm>
            <a:off x="4607263" y="1103763"/>
            <a:ext cx="3244906" cy="4221108"/>
            <a:chOff x="4607263" y="1718137"/>
            <a:chExt cx="3244906" cy="4221108"/>
          </a:xfrm>
        </p:grpSpPr>
        <p:grpSp>
          <p:nvGrpSpPr>
            <p:cNvPr id="52" name="Group 51">
              <a:extLst>
                <a:ext uri="{FF2B5EF4-FFF2-40B4-BE49-F238E27FC236}">
                  <a16:creationId xmlns:a16="http://schemas.microsoft.com/office/drawing/2014/main" id="{8E52BC16-541B-C54E-B410-C85914D03A81}"/>
                </a:ext>
              </a:extLst>
            </p:cNvPr>
            <p:cNvGrpSpPr/>
            <p:nvPr/>
          </p:nvGrpSpPr>
          <p:grpSpPr>
            <a:xfrm>
              <a:off x="4607263" y="1718137"/>
              <a:ext cx="3244906" cy="4221108"/>
              <a:chOff x="4450619" y="2082538"/>
              <a:chExt cx="3244906" cy="4221108"/>
            </a:xfrm>
          </p:grpSpPr>
          <p:sp>
            <p:nvSpPr>
              <p:cNvPr id="54" name="TextBox 53">
                <a:extLst>
                  <a:ext uri="{FF2B5EF4-FFF2-40B4-BE49-F238E27FC236}">
                    <a16:creationId xmlns:a16="http://schemas.microsoft.com/office/drawing/2014/main" id="{0A967670-FF37-C24E-8EBD-F4B0333BFF60}"/>
                  </a:ext>
                </a:extLst>
              </p:cNvPr>
              <p:cNvSpPr txBox="1"/>
              <p:nvPr/>
            </p:nvSpPr>
            <p:spPr>
              <a:xfrm>
                <a:off x="4692726" y="5396814"/>
                <a:ext cx="2760692"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rPr>
                  <a:t>Timing Attack</a:t>
                </a:r>
              </a:p>
            </p:txBody>
          </p:sp>
          <p:sp>
            <p:nvSpPr>
              <p:cNvPr id="55" name="Rounded Rectangle 26">
                <a:extLst>
                  <a:ext uri="{FF2B5EF4-FFF2-40B4-BE49-F238E27FC236}">
                    <a16:creationId xmlns:a16="http://schemas.microsoft.com/office/drawing/2014/main" id="{695755C5-5613-9645-95A3-9F0553A19FDB}"/>
                  </a:ext>
                </a:extLst>
              </p:cNvPr>
              <p:cNvSpPr/>
              <p:nvPr/>
            </p:nvSpPr>
            <p:spPr>
              <a:xfrm>
                <a:off x="4450619" y="2082538"/>
                <a:ext cx="3244906" cy="4221108"/>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grpSp>
        <p:pic>
          <p:nvPicPr>
            <p:cNvPr id="53" name="Picture 6">
              <a:extLst>
                <a:ext uri="{FF2B5EF4-FFF2-40B4-BE49-F238E27FC236}">
                  <a16:creationId xmlns:a16="http://schemas.microsoft.com/office/drawing/2014/main" id="{5D91941B-1A72-BD4A-851D-5D944B32684D}"/>
                </a:ext>
              </a:extLst>
            </p:cNvPr>
            <p:cNvPicPr>
              <a:picLocks noChangeAspect="1" noChangeArrowheads="1"/>
            </p:cNvPicPr>
            <p:nvPr/>
          </p:nvPicPr>
          <p:blipFill>
            <a:blip r:embed="rId3"/>
            <a:srcRect/>
            <a:stretch/>
          </p:blipFill>
          <p:spPr bwMode="auto">
            <a:xfrm>
              <a:off x="5333594" y="2358899"/>
              <a:ext cx="1792245" cy="20965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EA2B1A3B-09B2-EE4D-862F-B70BC2D60E2D}"/>
              </a:ext>
            </a:extLst>
          </p:cNvPr>
          <p:cNvGrpSpPr/>
          <p:nvPr/>
        </p:nvGrpSpPr>
        <p:grpSpPr>
          <a:xfrm>
            <a:off x="8318612" y="1119815"/>
            <a:ext cx="3142385" cy="4205056"/>
            <a:chOff x="8318612" y="1734189"/>
            <a:chExt cx="3142385" cy="4205056"/>
          </a:xfrm>
        </p:grpSpPr>
        <p:grpSp>
          <p:nvGrpSpPr>
            <p:cNvPr id="57" name="Group 56">
              <a:extLst>
                <a:ext uri="{FF2B5EF4-FFF2-40B4-BE49-F238E27FC236}">
                  <a16:creationId xmlns:a16="http://schemas.microsoft.com/office/drawing/2014/main" id="{F54CA860-D697-0E48-9D3B-E3EA96F5AAFE}"/>
                </a:ext>
              </a:extLst>
            </p:cNvPr>
            <p:cNvGrpSpPr/>
            <p:nvPr/>
          </p:nvGrpSpPr>
          <p:grpSpPr>
            <a:xfrm>
              <a:off x="8318612" y="1734189"/>
              <a:ext cx="3142385" cy="4205056"/>
              <a:chOff x="8318612" y="2082538"/>
              <a:chExt cx="3142385" cy="4205056"/>
            </a:xfrm>
          </p:grpSpPr>
          <p:sp>
            <p:nvSpPr>
              <p:cNvPr id="59" name="Rounded Rectangle 11">
                <a:extLst>
                  <a:ext uri="{FF2B5EF4-FFF2-40B4-BE49-F238E27FC236}">
                    <a16:creationId xmlns:a16="http://schemas.microsoft.com/office/drawing/2014/main" id="{5DC0A35F-5E52-0F4D-8F83-7BA34457FF2D}"/>
                  </a:ext>
                </a:extLst>
              </p:cNvPr>
              <p:cNvSpPr/>
              <p:nvPr/>
            </p:nvSpPr>
            <p:spPr>
              <a:xfrm>
                <a:off x="8318612" y="2082538"/>
                <a:ext cx="3142385" cy="4205056"/>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Arial" panose="020B0604020202020204" pitchFamily="34" charset="0"/>
                </a:endParaRPr>
              </a:p>
            </p:txBody>
          </p:sp>
          <p:sp>
            <p:nvSpPr>
              <p:cNvPr id="60" name="TextBox 59">
                <a:extLst>
                  <a:ext uri="{FF2B5EF4-FFF2-40B4-BE49-F238E27FC236}">
                    <a16:creationId xmlns:a16="http://schemas.microsoft.com/office/drawing/2014/main" id="{49B1DCE7-9C09-C34E-95BD-84D27F80B4C5}"/>
                  </a:ext>
                </a:extLst>
              </p:cNvPr>
              <p:cNvSpPr txBox="1"/>
              <p:nvPr/>
            </p:nvSpPr>
            <p:spPr>
              <a:xfrm>
                <a:off x="8710635" y="5380762"/>
                <a:ext cx="235833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Georgia" panose="02040502050405020303" pitchFamily="18" charset="0"/>
                    <a:cs typeface="Arial" panose="020B0604020202020204" pitchFamily="34" charset="0"/>
                  </a:rPr>
                  <a:t>Trim Attack</a:t>
                </a:r>
              </a:p>
            </p:txBody>
          </p:sp>
        </p:grpSp>
        <p:pic>
          <p:nvPicPr>
            <p:cNvPr id="58" name="Picture 8">
              <a:extLst>
                <a:ext uri="{FF2B5EF4-FFF2-40B4-BE49-F238E27FC236}">
                  <a16:creationId xmlns:a16="http://schemas.microsoft.com/office/drawing/2014/main" id="{73E8F4F1-0C3D-A749-B231-9E92F8A3444D}"/>
                </a:ext>
              </a:extLst>
            </p:cNvPr>
            <p:cNvPicPr>
              <a:picLocks noChangeAspect="1" noChangeArrowheads="1"/>
            </p:cNvPicPr>
            <p:nvPr/>
          </p:nvPicPr>
          <p:blipFill>
            <a:blip r:embed="rId4"/>
            <a:srcRect/>
            <a:stretch/>
          </p:blipFill>
          <p:spPr bwMode="auto">
            <a:xfrm>
              <a:off x="8896673" y="2490651"/>
              <a:ext cx="1986262" cy="1948786"/>
            </a:xfrm>
            <a:prstGeom prst="rect">
              <a:avLst/>
            </a:prstGeom>
            <a:noFill/>
            <a:extLst>
              <a:ext uri="{909E8E84-426E-40DD-AFC4-6F175D3DCCD1}">
                <a14:hiddenFill xmlns:a14="http://schemas.microsoft.com/office/drawing/2010/main">
                  <a:solidFill>
                    <a:srgbClr val="FFFFFF"/>
                  </a:solidFill>
                </a14:hiddenFill>
              </a:ext>
            </a:extLst>
          </p:spPr>
        </p:pic>
      </p:grpSp>
      <p:pic>
        <p:nvPicPr>
          <p:cNvPr id="61" name="Picture 10" descr="Related image">
            <a:extLst>
              <a:ext uri="{FF2B5EF4-FFF2-40B4-BE49-F238E27FC236}">
                <a16:creationId xmlns:a16="http://schemas.microsoft.com/office/drawing/2014/main" id="{A3A084E4-98B0-CB4B-9D10-C0F7CE96A9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8894" y="1666737"/>
            <a:ext cx="2260600" cy="22606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A677F93-CB1B-B346-8D1D-0439B0E8AFB5}"/>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spTree>
    <p:extLst>
      <p:ext uri="{BB962C8B-B14F-4D97-AF65-F5344CB8AC3E}">
        <p14:creationId xmlns:p14="http://schemas.microsoft.com/office/powerpoint/2010/main" val="35587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50" name="Rectangle 49">
            <a:extLst>
              <a:ext uri="{FF2B5EF4-FFF2-40B4-BE49-F238E27FC236}">
                <a16:creationId xmlns:a16="http://schemas.microsoft.com/office/drawing/2014/main" id="{A62C81B8-5568-C84B-A85E-39E2F0C40EFC}"/>
              </a:ext>
            </a:extLst>
          </p:cNvPr>
          <p:cNvSpPr/>
          <p:nvPr/>
        </p:nvSpPr>
        <p:spPr>
          <a:xfrm>
            <a:off x="3258731" y="2398406"/>
            <a:ext cx="1639555" cy="8335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tx1"/>
              </a:solidFill>
              <a:latin typeface="Georgia" panose="02040502050405020303" pitchFamily="18" charset="0"/>
            </a:endParaRPr>
          </a:p>
        </p:txBody>
      </p:sp>
      <p:sp>
        <p:nvSpPr>
          <p:cNvPr id="98" name="Rectangle 97">
            <a:extLst>
              <a:ext uri="{FF2B5EF4-FFF2-40B4-BE49-F238E27FC236}">
                <a16:creationId xmlns:a16="http://schemas.microsoft.com/office/drawing/2014/main" id="{90175347-BD9E-0441-A908-9963BDA86E4B}"/>
              </a:ext>
            </a:extLst>
          </p:cNvPr>
          <p:cNvSpPr/>
          <p:nvPr/>
        </p:nvSpPr>
        <p:spPr>
          <a:xfrm>
            <a:off x="3258732" y="2400431"/>
            <a:ext cx="1639555" cy="833575"/>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Georgia" panose="02040502050405020303" pitchFamily="18" charset="0"/>
              </a:rPr>
              <a:t>X</a:t>
            </a:r>
          </a:p>
        </p:txBody>
      </p:sp>
      <p:sp>
        <p:nvSpPr>
          <p:cNvPr id="49" name="Rectangle 48">
            <a:extLst>
              <a:ext uri="{FF2B5EF4-FFF2-40B4-BE49-F238E27FC236}">
                <a16:creationId xmlns:a16="http://schemas.microsoft.com/office/drawing/2014/main" id="{88E30C38-8D3C-744D-8636-3FB3BEEBCA5D}"/>
              </a:ext>
            </a:extLst>
          </p:cNvPr>
          <p:cNvSpPr/>
          <p:nvPr/>
        </p:nvSpPr>
        <p:spPr>
          <a:xfrm>
            <a:off x="5068415" y="2411248"/>
            <a:ext cx="1639555" cy="8335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tx1"/>
              </a:solidFill>
              <a:latin typeface="Georgia" panose="02040502050405020303" pitchFamily="18" charset="0"/>
            </a:endParaRPr>
          </a:p>
        </p:txBody>
      </p:sp>
      <p:sp>
        <p:nvSpPr>
          <p:cNvPr id="99" name="Rectangle 98">
            <a:extLst>
              <a:ext uri="{FF2B5EF4-FFF2-40B4-BE49-F238E27FC236}">
                <a16:creationId xmlns:a16="http://schemas.microsoft.com/office/drawing/2014/main" id="{26AFB748-85F5-E143-8CB6-569311915536}"/>
              </a:ext>
            </a:extLst>
          </p:cNvPr>
          <p:cNvSpPr/>
          <p:nvPr/>
        </p:nvSpPr>
        <p:spPr>
          <a:xfrm>
            <a:off x="5068416" y="2411248"/>
            <a:ext cx="1639555" cy="833575"/>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Georgia" panose="02040502050405020303" pitchFamily="18" charset="0"/>
              </a:rPr>
              <a:t>X’</a:t>
            </a:r>
          </a:p>
        </p:txBody>
      </p:sp>
      <p:sp>
        <p:nvSpPr>
          <p:cNvPr id="18" name="Google Shape;145;p7">
            <a:extLst>
              <a:ext uri="{FF2B5EF4-FFF2-40B4-BE49-F238E27FC236}">
                <a16:creationId xmlns:a16="http://schemas.microsoft.com/office/drawing/2014/main" id="{DBD98685-E6DB-4548-992F-86EFC1B6F03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1" name="Google Shape;145;p7">
            <a:extLst>
              <a:ext uri="{FF2B5EF4-FFF2-40B4-BE49-F238E27FC236}">
                <a16:creationId xmlns:a16="http://schemas.microsoft.com/office/drawing/2014/main" id="{614C97B7-5CDB-E748-9964-18DA2B80CC66}"/>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3" name="Slide Number Placeholder 2">
            <a:extLst>
              <a:ext uri="{FF2B5EF4-FFF2-40B4-BE49-F238E27FC236}">
                <a16:creationId xmlns:a16="http://schemas.microsoft.com/office/drawing/2014/main" id="{8D06C5A5-2583-4744-8D26-295DFEB79858}"/>
              </a:ext>
            </a:extLst>
          </p:cNvPr>
          <p:cNvSpPr>
            <a:spLocks noGrp="1"/>
          </p:cNvSpPr>
          <p:nvPr>
            <p:ph type="sldNum" idx="12"/>
          </p:nvPr>
        </p:nvSpPr>
        <p:spPr>
          <a:xfrm>
            <a:off x="62696" y="6453567"/>
            <a:ext cx="369425" cy="365125"/>
          </a:xfrm>
        </p:spPr>
        <p:txBody>
          <a:bodyPr/>
          <a:lstStyle/>
          <a:p>
            <a:fld id="{00000000-1234-1234-1234-123412341234}" type="slidenum">
              <a:rPr lang="en-US" dirty="0" smtClean="0">
                <a:solidFill>
                  <a:schemeClr val="bg1"/>
                </a:solidFill>
              </a:rPr>
              <a:pPr/>
              <a:t>9</a:t>
            </a:fld>
            <a:endParaRPr lang="en-US">
              <a:solidFill>
                <a:schemeClr val="bg1"/>
              </a:solidFill>
              <a:cs typeface="Calibri"/>
            </a:endParaRPr>
          </a:p>
        </p:txBody>
      </p:sp>
      <p:sp>
        <p:nvSpPr>
          <p:cNvPr id="2" name="Rectangle 1">
            <a:extLst>
              <a:ext uri="{FF2B5EF4-FFF2-40B4-BE49-F238E27FC236}">
                <a16:creationId xmlns:a16="http://schemas.microsoft.com/office/drawing/2014/main" id="{1505E4DF-B243-9940-B2C1-E5279DDDF935}"/>
              </a:ext>
            </a:extLst>
          </p:cNvPr>
          <p:cNvSpPr/>
          <p:nvPr/>
        </p:nvSpPr>
        <p:spPr>
          <a:xfrm>
            <a:off x="2751435" y="1873951"/>
            <a:ext cx="6175585" cy="25594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BB9133E-F7ED-E944-92D1-C0EFCE3F417F}"/>
              </a:ext>
            </a:extLst>
          </p:cNvPr>
          <p:cNvSpPr txBox="1"/>
          <p:nvPr/>
        </p:nvSpPr>
        <p:spPr>
          <a:xfrm>
            <a:off x="2861172" y="1827120"/>
            <a:ext cx="809837" cy="492443"/>
          </a:xfrm>
          <a:prstGeom prst="rect">
            <a:avLst/>
          </a:prstGeom>
          <a:noFill/>
        </p:spPr>
        <p:txBody>
          <a:bodyPr wrap="square" rtlCol="0">
            <a:spAutoFit/>
          </a:bodyPr>
          <a:lstStyle/>
          <a:p>
            <a:r>
              <a:rPr lang="en-US" sz="2600" dirty="0">
                <a:latin typeface="Georgia" panose="02040502050405020303" pitchFamily="18" charset="0"/>
              </a:rPr>
              <a:t>SSD</a:t>
            </a:r>
          </a:p>
        </p:txBody>
      </p:sp>
      <p:sp>
        <p:nvSpPr>
          <p:cNvPr id="77" name="Rectangle 76">
            <a:extLst>
              <a:ext uri="{FF2B5EF4-FFF2-40B4-BE49-F238E27FC236}">
                <a16:creationId xmlns:a16="http://schemas.microsoft.com/office/drawing/2014/main" id="{4E38FC86-5865-1D49-B9F1-3F522F7ED85D}"/>
              </a:ext>
            </a:extLst>
          </p:cNvPr>
          <p:cNvSpPr/>
          <p:nvPr/>
        </p:nvSpPr>
        <p:spPr>
          <a:xfrm>
            <a:off x="2629507" y="1156761"/>
            <a:ext cx="429896" cy="4209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74CCFE2A-0D64-524A-83E1-66AFBBD2EFE4}"/>
              </a:ext>
            </a:extLst>
          </p:cNvPr>
          <p:cNvSpPr txBox="1"/>
          <p:nvPr/>
        </p:nvSpPr>
        <p:spPr>
          <a:xfrm>
            <a:off x="3107963" y="1182588"/>
            <a:ext cx="1266693" cy="369332"/>
          </a:xfrm>
          <a:prstGeom prst="rect">
            <a:avLst/>
          </a:prstGeom>
          <a:noFill/>
        </p:spPr>
        <p:txBody>
          <a:bodyPr wrap="none" rtlCol="0">
            <a:spAutoFit/>
          </a:bodyPr>
          <a:lstStyle/>
          <a:p>
            <a:r>
              <a:rPr lang="en-US" dirty="0">
                <a:latin typeface="Georgia" panose="02040502050405020303" pitchFamily="18" charset="0"/>
              </a:rPr>
              <a:t>Free Block</a:t>
            </a:r>
          </a:p>
        </p:txBody>
      </p:sp>
      <p:sp>
        <p:nvSpPr>
          <p:cNvPr id="79" name="Rectangle 78">
            <a:extLst>
              <a:ext uri="{FF2B5EF4-FFF2-40B4-BE49-F238E27FC236}">
                <a16:creationId xmlns:a16="http://schemas.microsoft.com/office/drawing/2014/main" id="{D42E45E6-D6C3-3944-BC74-648736321662}"/>
              </a:ext>
            </a:extLst>
          </p:cNvPr>
          <p:cNvSpPr/>
          <p:nvPr/>
        </p:nvSpPr>
        <p:spPr>
          <a:xfrm>
            <a:off x="4487081" y="1153773"/>
            <a:ext cx="429896" cy="420987"/>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AD4F1676-4839-EA4A-A5DD-9DD4AE679BF0}"/>
              </a:ext>
            </a:extLst>
          </p:cNvPr>
          <p:cNvSpPr txBox="1"/>
          <p:nvPr/>
        </p:nvSpPr>
        <p:spPr>
          <a:xfrm>
            <a:off x="4991381" y="1181523"/>
            <a:ext cx="1346844" cy="369332"/>
          </a:xfrm>
          <a:prstGeom prst="rect">
            <a:avLst/>
          </a:prstGeom>
          <a:noFill/>
        </p:spPr>
        <p:txBody>
          <a:bodyPr wrap="none" rtlCol="0">
            <a:spAutoFit/>
          </a:bodyPr>
          <a:lstStyle/>
          <a:p>
            <a:r>
              <a:rPr lang="en-US" dirty="0">
                <a:latin typeface="Georgia" panose="02040502050405020303" pitchFamily="18" charset="0"/>
              </a:rPr>
              <a:t>Valid Block</a:t>
            </a:r>
          </a:p>
        </p:txBody>
      </p:sp>
      <p:cxnSp>
        <p:nvCxnSpPr>
          <p:cNvPr id="6" name="Straight Connector 5">
            <a:extLst>
              <a:ext uri="{FF2B5EF4-FFF2-40B4-BE49-F238E27FC236}">
                <a16:creationId xmlns:a16="http://schemas.microsoft.com/office/drawing/2014/main" id="{A795B585-D3D5-5B47-8550-A354A3774966}"/>
              </a:ext>
            </a:extLst>
          </p:cNvPr>
          <p:cNvCxnSpPr>
            <a:cxnSpLocks/>
          </p:cNvCxnSpPr>
          <p:nvPr/>
        </p:nvCxnSpPr>
        <p:spPr>
          <a:xfrm>
            <a:off x="2302353" y="5633451"/>
            <a:ext cx="748458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A2197C-062A-1F41-9272-004605393620}"/>
              </a:ext>
            </a:extLst>
          </p:cNvPr>
          <p:cNvCxnSpPr>
            <a:cxnSpLocks/>
          </p:cNvCxnSpPr>
          <p:nvPr/>
        </p:nvCxnSpPr>
        <p:spPr>
          <a:xfrm>
            <a:off x="2301085" y="5472724"/>
            <a:ext cx="0" cy="3429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9492E25-F1B5-614A-994B-B4C69561CB0A}"/>
              </a:ext>
            </a:extLst>
          </p:cNvPr>
          <p:cNvSpPr txBox="1"/>
          <p:nvPr/>
        </p:nvSpPr>
        <p:spPr>
          <a:xfrm>
            <a:off x="1957882" y="5832294"/>
            <a:ext cx="686406" cy="369332"/>
          </a:xfrm>
          <a:prstGeom prst="rect">
            <a:avLst/>
          </a:prstGeom>
          <a:noFill/>
        </p:spPr>
        <p:txBody>
          <a:bodyPr wrap="none" rtlCol="0">
            <a:spAutoFit/>
          </a:bodyPr>
          <a:lstStyle/>
          <a:p>
            <a:pPr algn="l"/>
            <a:r>
              <a:rPr lang="en-US" dirty="0">
                <a:latin typeface="Georgia" panose="02040502050405020303" pitchFamily="18" charset="0"/>
              </a:rPr>
              <a:t>Start</a:t>
            </a:r>
          </a:p>
        </p:txBody>
      </p:sp>
      <p:cxnSp>
        <p:nvCxnSpPr>
          <p:cNvPr id="89" name="Straight Connector 88">
            <a:extLst>
              <a:ext uri="{FF2B5EF4-FFF2-40B4-BE49-F238E27FC236}">
                <a16:creationId xmlns:a16="http://schemas.microsoft.com/office/drawing/2014/main" id="{2BDABD72-DD38-E44C-9858-20276E8EDCDA}"/>
              </a:ext>
            </a:extLst>
          </p:cNvPr>
          <p:cNvCxnSpPr>
            <a:cxnSpLocks/>
          </p:cNvCxnSpPr>
          <p:nvPr/>
        </p:nvCxnSpPr>
        <p:spPr>
          <a:xfrm>
            <a:off x="4172548" y="5472724"/>
            <a:ext cx="0" cy="3429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11EAF5-32C5-DF47-9CBF-823DEF41A1BE}"/>
              </a:ext>
            </a:extLst>
          </p:cNvPr>
          <p:cNvSpPr txBox="1"/>
          <p:nvPr/>
        </p:nvSpPr>
        <p:spPr>
          <a:xfrm>
            <a:off x="3046002" y="4989366"/>
            <a:ext cx="2193229" cy="369332"/>
          </a:xfrm>
          <a:prstGeom prst="rect">
            <a:avLst/>
          </a:prstGeom>
          <a:noFill/>
        </p:spPr>
        <p:txBody>
          <a:bodyPr wrap="none" rtlCol="0">
            <a:spAutoFit/>
          </a:bodyPr>
          <a:lstStyle/>
          <a:p>
            <a:pPr algn="l"/>
            <a:r>
              <a:rPr lang="en-US" dirty="0">
                <a:latin typeface="Georgia" panose="02040502050405020303" pitchFamily="18" charset="0"/>
              </a:rPr>
              <a:t>Encrypt victim data</a:t>
            </a:r>
          </a:p>
        </p:txBody>
      </p:sp>
      <p:cxnSp>
        <p:nvCxnSpPr>
          <p:cNvPr id="90" name="Straight Connector 89">
            <a:extLst>
              <a:ext uri="{FF2B5EF4-FFF2-40B4-BE49-F238E27FC236}">
                <a16:creationId xmlns:a16="http://schemas.microsoft.com/office/drawing/2014/main" id="{5F9073ED-CA1C-B343-94A4-A4A61DB4AD7D}"/>
              </a:ext>
            </a:extLst>
          </p:cNvPr>
          <p:cNvCxnSpPr>
            <a:cxnSpLocks/>
          </p:cNvCxnSpPr>
          <p:nvPr/>
        </p:nvCxnSpPr>
        <p:spPr>
          <a:xfrm>
            <a:off x="9786938" y="5472724"/>
            <a:ext cx="0" cy="3429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40A03576-C190-7F4C-A516-6672116526E1}"/>
              </a:ext>
            </a:extLst>
          </p:cNvPr>
          <p:cNvSpPr txBox="1"/>
          <p:nvPr/>
        </p:nvSpPr>
        <p:spPr>
          <a:xfrm>
            <a:off x="9484611" y="5859021"/>
            <a:ext cx="604653" cy="369332"/>
          </a:xfrm>
          <a:prstGeom prst="rect">
            <a:avLst/>
          </a:prstGeom>
          <a:noFill/>
        </p:spPr>
        <p:txBody>
          <a:bodyPr wrap="none" rtlCol="0">
            <a:spAutoFit/>
          </a:bodyPr>
          <a:lstStyle/>
          <a:p>
            <a:pPr algn="l"/>
            <a:r>
              <a:rPr lang="en-US" dirty="0">
                <a:latin typeface="Georgia" panose="02040502050405020303" pitchFamily="18" charset="0"/>
              </a:rPr>
              <a:t>End</a:t>
            </a:r>
          </a:p>
        </p:txBody>
      </p:sp>
      <p:pic>
        <p:nvPicPr>
          <p:cNvPr id="92" name="Picture 10" descr="Related image">
            <a:extLst>
              <a:ext uri="{FF2B5EF4-FFF2-40B4-BE49-F238E27FC236}">
                <a16:creationId xmlns:a16="http://schemas.microsoft.com/office/drawing/2014/main" id="{417A456C-DAD0-564F-BD45-F69120AE8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8927" y="4564682"/>
            <a:ext cx="784097" cy="784097"/>
          </a:xfrm>
          <a:prstGeom prst="rect">
            <a:avLst/>
          </a:prstGeom>
          <a:noFill/>
          <a:extLst>
            <a:ext uri="{909E8E84-426E-40DD-AFC4-6F175D3DCCD1}">
              <a14:hiddenFill xmlns:a14="http://schemas.microsoft.com/office/drawing/2010/main">
                <a:solidFill>
                  <a:srgbClr val="FFFFFF"/>
                </a:solidFill>
              </a14:hiddenFill>
            </a:ext>
          </a:extLst>
        </p:spPr>
      </p:pic>
      <p:cxnSp>
        <p:nvCxnSpPr>
          <p:cNvPr id="93" name="Straight Connector 92">
            <a:extLst>
              <a:ext uri="{FF2B5EF4-FFF2-40B4-BE49-F238E27FC236}">
                <a16:creationId xmlns:a16="http://schemas.microsoft.com/office/drawing/2014/main" id="{4AAE75EE-F42B-CE43-938C-34B0F67A3E1B}"/>
              </a:ext>
            </a:extLst>
          </p:cNvPr>
          <p:cNvCxnSpPr>
            <a:cxnSpLocks/>
          </p:cNvCxnSpPr>
          <p:nvPr/>
        </p:nvCxnSpPr>
        <p:spPr>
          <a:xfrm>
            <a:off x="6044011" y="5472724"/>
            <a:ext cx="0" cy="3429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7834EF6-568B-8942-8674-4709DB78DA7F}"/>
              </a:ext>
            </a:extLst>
          </p:cNvPr>
          <p:cNvSpPr txBox="1"/>
          <p:nvPr/>
        </p:nvSpPr>
        <p:spPr>
          <a:xfrm>
            <a:off x="4948999" y="5875633"/>
            <a:ext cx="2190023" cy="369332"/>
          </a:xfrm>
          <a:prstGeom prst="rect">
            <a:avLst/>
          </a:prstGeom>
          <a:noFill/>
        </p:spPr>
        <p:txBody>
          <a:bodyPr wrap="none" rtlCol="0">
            <a:spAutoFit/>
          </a:bodyPr>
          <a:lstStyle/>
          <a:p>
            <a:pPr algn="l"/>
            <a:r>
              <a:rPr lang="en-US" dirty="0">
                <a:latin typeface="Georgia" panose="02040502050405020303" pitchFamily="18" charset="0"/>
              </a:rPr>
              <a:t>Dump garbage data</a:t>
            </a:r>
          </a:p>
        </p:txBody>
      </p:sp>
      <p:cxnSp>
        <p:nvCxnSpPr>
          <p:cNvPr id="94" name="Straight Connector 93">
            <a:extLst>
              <a:ext uri="{FF2B5EF4-FFF2-40B4-BE49-F238E27FC236}">
                <a16:creationId xmlns:a16="http://schemas.microsoft.com/office/drawing/2014/main" id="{E717013E-215E-9445-8718-52AA54038EC8}"/>
              </a:ext>
            </a:extLst>
          </p:cNvPr>
          <p:cNvCxnSpPr>
            <a:cxnSpLocks/>
          </p:cNvCxnSpPr>
          <p:nvPr/>
        </p:nvCxnSpPr>
        <p:spPr>
          <a:xfrm>
            <a:off x="7915474" y="5472724"/>
            <a:ext cx="0" cy="3429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9FD0DD3-A01B-2D47-99DE-335F81868613}"/>
              </a:ext>
            </a:extLst>
          </p:cNvPr>
          <p:cNvSpPr txBox="1"/>
          <p:nvPr/>
        </p:nvSpPr>
        <p:spPr>
          <a:xfrm>
            <a:off x="6666849" y="5038550"/>
            <a:ext cx="2614818" cy="369332"/>
          </a:xfrm>
          <a:prstGeom prst="rect">
            <a:avLst/>
          </a:prstGeom>
          <a:noFill/>
        </p:spPr>
        <p:txBody>
          <a:bodyPr wrap="none" rtlCol="0">
            <a:spAutoFit/>
          </a:bodyPr>
          <a:lstStyle/>
          <a:p>
            <a:pPr algn="l"/>
            <a:r>
              <a:rPr lang="en-US" dirty="0">
                <a:latin typeface="Georgia" panose="02040502050405020303" pitchFamily="18" charset="0"/>
              </a:rPr>
              <a:t>GC removes victim data</a:t>
            </a:r>
          </a:p>
        </p:txBody>
      </p:sp>
      <p:sp>
        <p:nvSpPr>
          <p:cNvPr id="100" name="Rectangle 99">
            <a:extLst>
              <a:ext uri="{FF2B5EF4-FFF2-40B4-BE49-F238E27FC236}">
                <a16:creationId xmlns:a16="http://schemas.microsoft.com/office/drawing/2014/main" id="{A996D193-8F90-E942-A76B-E75F391B2E99}"/>
              </a:ext>
            </a:extLst>
          </p:cNvPr>
          <p:cNvSpPr/>
          <p:nvPr/>
        </p:nvSpPr>
        <p:spPr>
          <a:xfrm>
            <a:off x="6861100" y="2405638"/>
            <a:ext cx="1639555" cy="8447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57B1F6DB-5378-0542-BC81-B7A918AECC69}"/>
              </a:ext>
            </a:extLst>
          </p:cNvPr>
          <p:cNvSpPr/>
          <p:nvPr/>
        </p:nvSpPr>
        <p:spPr>
          <a:xfrm>
            <a:off x="3261528" y="3460329"/>
            <a:ext cx="1639555" cy="8282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3511AE3-7895-8C44-A6D9-9E79CC81DDD9}"/>
              </a:ext>
            </a:extLst>
          </p:cNvPr>
          <p:cNvSpPr/>
          <p:nvPr/>
        </p:nvSpPr>
        <p:spPr>
          <a:xfrm>
            <a:off x="5052230" y="3460329"/>
            <a:ext cx="1637056" cy="8267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67167AC9-38D8-9B43-83A6-0D92BB0879DB}"/>
              </a:ext>
            </a:extLst>
          </p:cNvPr>
          <p:cNvSpPr/>
          <p:nvPr/>
        </p:nvSpPr>
        <p:spPr>
          <a:xfrm>
            <a:off x="6846487" y="3460329"/>
            <a:ext cx="1637056" cy="828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F6E327B9-CD54-8041-BBDE-90CB55D958D6}"/>
              </a:ext>
            </a:extLst>
          </p:cNvPr>
          <p:cNvSpPr/>
          <p:nvPr/>
        </p:nvSpPr>
        <p:spPr>
          <a:xfrm>
            <a:off x="6438972" y="1162844"/>
            <a:ext cx="429896" cy="420987"/>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D55C22FA-6B84-0540-9809-22FBBC8D3E79}"/>
              </a:ext>
            </a:extLst>
          </p:cNvPr>
          <p:cNvSpPr txBox="1"/>
          <p:nvPr/>
        </p:nvSpPr>
        <p:spPr>
          <a:xfrm>
            <a:off x="6917431" y="1191420"/>
            <a:ext cx="2510624" cy="369332"/>
          </a:xfrm>
          <a:prstGeom prst="rect">
            <a:avLst/>
          </a:prstGeom>
          <a:noFill/>
        </p:spPr>
        <p:txBody>
          <a:bodyPr wrap="none" rtlCol="0">
            <a:spAutoFit/>
          </a:bodyPr>
          <a:lstStyle/>
          <a:p>
            <a:r>
              <a:rPr lang="en-US" dirty="0">
                <a:latin typeface="Georgia" panose="02040502050405020303" pitchFamily="18" charset="0"/>
              </a:rPr>
              <a:t>Retained Invalid Block</a:t>
            </a:r>
          </a:p>
        </p:txBody>
      </p:sp>
      <p:pic>
        <p:nvPicPr>
          <p:cNvPr id="124" name="Picture 14">
            <a:extLst>
              <a:ext uri="{FF2B5EF4-FFF2-40B4-BE49-F238E27FC236}">
                <a16:creationId xmlns:a16="http://schemas.microsoft.com/office/drawing/2014/main" id="{65749B31-68B2-9746-924F-1A4D38460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8535" y="3585085"/>
            <a:ext cx="585723" cy="585723"/>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14">
            <a:extLst>
              <a:ext uri="{FF2B5EF4-FFF2-40B4-BE49-F238E27FC236}">
                <a16:creationId xmlns:a16="http://schemas.microsoft.com/office/drawing/2014/main" id="{940816FF-9C45-E14E-9452-9B6245BE65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3607" y="3591414"/>
            <a:ext cx="585723" cy="585723"/>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4">
            <a:extLst>
              <a:ext uri="{FF2B5EF4-FFF2-40B4-BE49-F238E27FC236}">
                <a16:creationId xmlns:a16="http://schemas.microsoft.com/office/drawing/2014/main" id="{38C7F23B-B219-D048-86B5-24713078FE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3691" y="3576482"/>
            <a:ext cx="585723" cy="585723"/>
          </a:xfrm>
          <a:prstGeom prst="rect">
            <a:avLst/>
          </a:prstGeom>
          <a:noFill/>
          <a:extLst>
            <a:ext uri="{909E8E84-426E-40DD-AFC4-6F175D3DCCD1}">
              <a14:hiddenFill xmlns:a14="http://schemas.microsoft.com/office/drawing/2010/main">
                <a:solidFill>
                  <a:srgbClr val="FFFFFF"/>
                </a:solidFill>
              </a14:hiddenFill>
            </a:ext>
          </a:extLst>
        </p:spPr>
      </p:pic>
      <p:sp>
        <p:nvSpPr>
          <p:cNvPr id="47" name="Google Shape;100;p1">
            <a:extLst>
              <a:ext uri="{FF2B5EF4-FFF2-40B4-BE49-F238E27FC236}">
                <a16:creationId xmlns:a16="http://schemas.microsoft.com/office/drawing/2014/main" id="{F678C490-B111-834B-9690-771C2763A67A}"/>
              </a:ext>
            </a:extLst>
          </p:cNvPr>
          <p:cNvSpPr txBox="1"/>
          <p:nvPr/>
        </p:nvSpPr>
        <p:spPr>
          <a:xfrm>
            <a:off x="65436" y="143274"/>
            <a:ext cx="11541198" cy="707846"/>
          </a:xfrm>
          <a:prstGeom prst="rect">
            <a:avLst/>
          </a:prstGeom>
          <a:noFill/>
          <a:ln>
            <a:noFill/>
          </a:ln>
        </p:spPr>
        <p:txBody>
          <a:bodyPr spcFirstLastPara="1" wrap="square" lIns="91425" tIns="45700" rIns="91425" bIns="45700" anchor="t" anchorCtr="0">
            <a:spAutoFit/>
          </a:bodyPr>
          <a:lstStyle/>
          <a:p>
            <a:pPr lvl="0"/>
            <a:r>
              <a:rPr lang="en-US" sz="4000" dirty="0">
                <a:solidFill>
                  <a:schemeClr val="bg1"/>
                </a:solidFill>
                <a:latin typeface="Georgia"/>
                <a:ea typeface="Helvetica Neue Light"/>
                <a:cs typeface="Helvetica Neue Light"/>
                <a:sym typeface="Helvetica Neue Light"/>
              </a:rPr>
              <a:t>Ransomware 2.0: GC Attack</a:t>
            </a:r>
            <a:endParaRPr lang="en-US" sz="4000" dirty="0">
              <a:solidFill>
                <a:schemeClr val="bg1"/>
              </a:solidFill>
              <a:latin typeface="Georgia"/>
              <a:ea typeface="Helvetica Neue Light"/>
              <a:cs typeface="Helvetica Neue Light"/>
            </a:endParaRPr>
          </a:p>
        </p:txBody>
      </p:sp>
      <p:sp>
        <p:nvSpPr>
          <p:cNvPr id="48" name="TextBox 47">
            <a:extLst>
              <a:ext uri="{FF2B5EF4-FFF2-40B4-BE49-F238E27FC236}">
                <a16:creationId xmlns:a16="http://schemas.microsoft.com/office/drawing/2014/main" id="{A131E2F4-C71A-A048-ABB4-3C0A0BFBB116}"/>
              </a:ext>
            </a:extLst>
          </p:cNvPr>
          <p:cNvSpPr txBox="1"/>
          <p:nvPr/>
        </p:nvSpPr>
        <p:spPr>
          <a:xfrm>
            <a:off x="7943584" y="6483505"/>
            <a:ext cx="4912963" cy="307777"/>
          </a:xfrm>
          <a:prstGeom prst="rect">
            <a:avLst/>
          </a:prstGeom>
          <a:noFill/>
        </p:spPr>
        <p:txBody>
          <a:bodyPr wrap="square" rtlCol="0">
            <a:spAutoFit/>
          </a:bodyPr>
          <a:lstStyle/>
          <a:p>
            <a:pPr algn="ctr"/>
            <a:r>
              <a:rPr lang="en-US" sz="1400" dirty="0">
                <a:solidFill>
                  <a:schemeClr val="bg1"/>
                </a:solidFill>
                <a:latin typeface="Georgia" panose="02040502050405020303" pitchFamily="18" charset="0"/>
              </a:rPr>
              <a:t>Systems Platform Research Group at UIUC</a:t>
            </a:r>
          </a:p>
        </p:txBody>
      </p:sp>
      <p:pic>
        <p:nvPicPr>
          <p:cNvPr id="128" name="Picture 14">
            <a:extLst>
              <a:ext uri="{FF2B5EF4-FFF2-40B4-BE49-F238E27FC236}">
                <a16:creationId xmlns:a16="http://schemas.microsoft.com/office/drawing/2014/main" id="{46B5CE06-888A-9241-B229-AC7BB397A9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8535" y="2567231"/>
            <a:ext cx="585723" cy="585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09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mph" presetSubtype="2" fill="hold" nodeType="withEffect">
                                  <p:stCondLst>
                                    <p:cond delay="0"/>
                                  </p:stCondLst>
                                  <p:childTnLst>
                                    <p:animClr clrSpc="rgb" dir="cw">
                                      <p:cBhvr>
                                        <p:cTn id="10" dur="1000" fill="hold"/>
                                        <p:tgtEl>
                                          <p:spTgt spid="98"/>
                                        </p:tgtEl>
                                        <p:attrNameLst>
                                          <p:attrName>fillcolor</p:attrName>
                                        </p:attrNameLst>
                                      </p:cBhvr>
                                      <p:to>
                                        <a:schemeClr val="bg2"/>
                                      </p:to>
                                    </p:animClr>
                                    <p:set>
                                      <p:cBhvr>
                                        <p:cTn id="11" dur="1000" fill="hold"/>
                                        <p:tgtEl>
                                          <p:spTgt spid="98"/>
                                        </p:tgtEl>
                                        <p:attrNameLst>
                                          <p:attrName>fill.type</p:attrName>
                                        </p:attrNameLst>
                                      </p:cBhvr>
                                      <p:to>
                                        <p:strVal val="solid"/>
                                      </p:to>
                                    </p:set>
                                    <p:set>
                                      <p:cBhvr>
                                        <p:cTn id="12" dur="1000" fill="hold"/>
                                        <p:tgtEl>
                                          <p:spTgt spid="98"/>
                                        </p:tgtEl>
                                        <p:attrNameLst>
                                          <p:attrName>fill.on</p:attrName>
                                        </p:attrNameLst>
                                      </p:cBhvr>
                                      <p:to>
                                        <p:strVal val="true"/>
                                      </p:to>
                                    </p:set>
                                  </p:childTnLst>
                                </p:cTn>
                              </p:par>
                              <p:par>
                                <p:cTn id="13" presetID="1" presetClass="entr" presetSubtype="0" fill="hold" grpId="0" nodeType="with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par>
                                <p:cTn id="19" presetID="9" presetClass="emph" presetSubtype="0" grpId="1" nodeType="withEffect">
                                  <p:stCondLst>
                                    <p:cond delay="0"/>
                                  </p:stCondLst>
                                  <p:childTnLst>
                                    <p:set>
                                      <p:cBhvr>
                                        <p:cTn id="20" dur="indefinite"/>
                                        <p:tgtEl>
                                          <p:spTgt spid="35"/>
                                        </p:tgtEl>
                                        <p:attrNameLst>
                                          <p:attrName>style.opacity</p:attrName>
                                        </p:attrNameLst>
                                      </p:cBhvr>
                                      <p:to>
                                        <p:strVal val="0.5"/>
                                      </p:to>
                                    </p:set>
                                    <p:animEffect filter="image" prLst="opacity: 0.5">
                                      <p:cBhvr rctx="IE">
                                        <p:cTn id="21" dur="indefinite"/>
                                        <p:tgtEl>
                                          <p:spTgt spid="35"/>
                                        </p:tgtEl>
                                      </p:cBhvr>
                                    </p:animEffect>
                                  </p:childTnLst>
                                </p:cTn>
                              </p:par>
                              <p:par>
                                <p:cTn id="22" presetID="9" presetClass="emph" presetSubtype="0" nodeType="withEffect">
                                  <p:stCondLst>
                                    <p:cond delay="0"/>
                                  </p:stCondLst>
                                  <p:childTnLst>
                                    <p:set>
                                      <p:cBhvr>
                                        <p:cTn id="23" dur="indefinite"/>
                                        <p:tgtEl>
                                          <p:spTgt spid="89"/>
                                        </p:tgtEl>
                                        <p:attrNameLst>
                                          <p:attrName>style.opacity</p:attrName>
                                        </p:attrNameLst>
                                      </p:cBhvr>
                                      <p:to>
                                        <p:strVal val="0.25"/>
                                      </p:to>
                                    </p:set>
                                    <p:animEffect filter="image" prLst="opacity: 0.25">
                                      <p:cBhvr rctx="IE">
                                        <p:cTn id="24" dur="indefinite"/>
                                        <p:tgtEl>
                                          <p:spTgt spid="89"/>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childTnLst>
                          </p:cTn>
                        </p:par>
                        <p:par>
                          <p:cTn id="29" fill="hold">
                            <p:stCondLst>
                              <p:cond delay="0"/>
                            </p:stCondLst>
                            <p:childTnLst>
                              <p:par>
                                <p:cTn id="30" presetID="1" presetClass="emph" presetSubtype="2" fill="hold" nodeType="afterEffect">
                                  <p:stCondLst>
                                    <p:cond delay="0"/>
                                  </p:stCondLst>
                                  <p:childTnLst>
                                    <p:animClr clrSpc="rgb" dir="cw">
                                      <p:cBhvr>
                                        <p:cTn id="31" dur="500" fill="hold"/>
                                        <p:tgtEl>
                                          <p:spTgt spid="100"/>
                                        </p:tgtEl>
                                        <p:attrNameLst>
                                          <p:attrName>fillcolor</p:attrName>
                                        </p:attrNameLst>
                                      </p:cBhvr>
                                      <p:to>
                                        <a:srgbClr val="FF7E79"/>
                                      </p:to>
                                    </p:animClr>
                                    <p:set>
                                      <p:cBhvr>
                                        <p:cTn id="32" dur="500" fill="hold"/>
                                        <p:tgtEl>
                                          <p:spTgt spid="100"/>
                                        </p:tgtEl>
                                        <p:attrNameLst>
                                          <p:attrName>fill.type</p:attrName>
                                        </p:attrNameLst>
                                      </p:cBhvr>
                                      <p:to>
                                        <p:strVal val="solid"/>
                                      </p:to>
                                    </p:set>
                                    <p:set>
                                      <p:cBhvr>
                                        <p:cTn id="33" dur="500" fill="hold"/>
                                        <p:tgtEl>
                                          <p:spTgt spid="100"/>
                                        </p:tgtEl>
                                        <p:attrNameLst>
                                          <p:attrName>fill.on</p:attrName>
                                        </p:attrNameLst>
                                      </p:cBhvr>
                                      <p:to>
                                        <p:strVal val="true"/>
                                      </p:to>
                                    </p:set>
                                  </p:childTnLst>
                                </p:cTn>
                              </p:par>
                              <p:par>
                                <p:cTn id="34" presetID="1" presetClass="entr" presetSubtype="0" fill="hold" nodeType="withEffect">
                                  <p:stCondLst>
                                    <p:cond delay="0"/>
                                  </p:stCondLst>
                                  <p:childTnLst>
                                    <p:set>
                                      <p:cBhvr>
                                        <p:cTn id="35" dur="1" fill="hold">
                                          <p:stCondLst>
                                            <p:cond delay="0"/>
                                          </p:stCondLst>
                                        </p:cTn>
                                        <p:tgtEl>
                                          <p:spTgt spid="128"/>
                                        </p:tgtEl>
                                        <p:attrNameLst>
                                          <p:attrName>style.visibility</p:attrName>
                                        </p:attrNameLst>
                                      </p:cBhvr>
                                      <p:to>
                                        <p:strVal val="visible"/>
                                      </p:to>
                                    </p:set>
                                  </p:childTnLst>
                                </p:cTn>
                              </p:par>
                            </p:childTnLst>
                          </p:cTn>
                        </p:par>
                        <p:par>
                          <p:cTn id="36" fill="hold">
                            <p:stCondLst>
                              <p:cond delay="500"/>
                            </p:stCondLst>
                            <p:childTnLst>
                              <p:par>
                                <p:cTn id="37" presetID="1" presetClass="emph" presetSubtype="2" fill="hold" nodeType="afterEffect">
                                  <p:stCondLst>
                                    <p:cond delay="0"/>
                                  </p:stCondLst>
                                  <p:childTnLst>
                                    <p:animClr clrSpc="rgb" dir="cw">
                                      <p:cBhvr>
                                        <p:cTn id="38" dur="500" fill="hold"/>
                                        <p:tgtEl>
                                          <p:spTgt spid="103"/>
                                        </p:tgtEl>
                                        <p:attrNameLst>
                                          <p:attrName>fillcolor</p:attrName>
                                        </p:attrNameLst>
                                      </p:cBhvr>
                                      <p:to>
                                        <a:srgbClr val="FF7E79"/>
                                      </p:to>
                                    </p:animClr>
                                    <p:set>
                                      <p:cBhvr>
                                        <p:cTn id="39" dur="500" fill="hold"/>
                                        <p:tgtEl>
                                          <p:spTgt spid="103"/>
                                        </p:tgtEl>
                                        <p:attrNameLst>
                                          <p:attrName>fill.type</p:attrName>
                                        </p:attrNameLst>
                                      </p:cBhvr>
                                      <p:to>
                                        <p:strVal val="solid"/>
                                      </p:to>
                                    </p:set>
                                    <p:set>
                                      <p:cBhvr>
                                        <p:cTn id="40" dur="500" fill="hold"/>
                                        <p:tgtEl>
                                          <p:spTgt spid="103"/>
                                        </p:tgtEl>
                                        <p:attrNameLst>
                                          <p:attrName>fill.on</p:attrName>
                                        </p:attrNameLst>
                                      </p:cBhvr>
                                      <p:to>
                                        <p:strVal val="true"/>
                                      </p:to>
                                    </p:set>
                                  </p:childTnLst>
                                </p:cTn>
                              </p:par>
                              <p:par>
                                <p:cTn id="41" presetID="1" presetClass="entr" presetSubtype="0" fill="hold" nodeType="with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childTnLst>
                          </p:cTn>
                        </p:par>
                        <p:par>
                          <p:cTn id="43" fill="hold">
                            <p:stCondLst>
                              <p:cond delay="1000"/>
                            </p:stCondLst>
                            <p:childTnLst>
                              <p:par>
                                <p:cTn id="44" presetID="1" presetClass="emph" presetSubtype="2" fill="hold" nodeType="afterEffect">
                                  <p:stCondLst>
                                    <p:cond delay="0"/>
                                  </p:stCondLst>
                                  <p:childTnLst>
                                    <p:animClr clrSpc="rgb" dir="cw">
                                      <p:cBhvr>
                                        <p:cTn id="45" dur="500" fill="hold"/>
                                        <p:tgtEl>
                                          <p:spTgt spid="104"/>
                                        </p:tgtEl>
                                        <p:attrNameLst>
                                          <p:attrName>fillcolor</p:attrName>
                                        </p:attrNameLst>
                                      </p:cBhvr>
                                      <p:to>
                                        <a:srgbClr val="FF7E79"/>
                                      </p:to>
                                    </p:animClr>
                                    <p:set>
                                      <p:cBhvr>
                                        <p:cTn id="46" dur="500" fill="hold"/>
                                        <p:tgtEl>
                                          <p:spTgt spid="104"/>
                                        </p:tgtEl>
                                        <p:attrNameLst>
                                          <p:attrName>fill.type</p:attrName>
                                        </p:attrNameLst>
                                      </p:cBhvr>
                                      <p:to>
                                        <p:strVal val="solid"/>
                                      </p:to>
                                    </p:set>
                                    <p:set>
                                      <p:cBhvr>
                                        <p:cTn id="47" dur="500" fill="hold"/>
                                        <p:tgtEl>
                                          <p:spTgt spid="104"/>
                                        </p:tgtEl>
                                        <p:attrNameLst>
                                          <p:attrName>fill.on</p:attrName>
                                        </p:attrNameLst>
                                      </p:cBhvr>
                                      <p:to>
                                        <p:strVal val="true"/>
                                      </p:to>
                                    </p:set>
                                  </p:childTnLst>
                                </p:cTn>
                              </p:par>
                              <p:par>
                                <p:cTn id="48" presetID="1" presetClass="entr" presetSubtype="0" fill="hold" nodeType="withEffect">
                                  <p:stCondLst>
                                    <p:cond delay="0"/>
                                  </p:stCondLst>
                                  <p:childTnLst>
                                    <p:set>
                                      <p:cBhvr>
                                        <p:cTn id="49" dur="1" fill="hold">
                                          <p:stCondLst>
                                            <p:cond delay="0"/>
                                          </p:stCondLst>
                                        </p:cTn>
                                        <p:tgtEl>
                                          <p:spTgt spid="125"/>
                                        </p:tgtEl>
                                        <p:attrNameLst>
                                          <p:attrName>style.visibility</p:attrName>
                                        </p:attrNameLst>
                                      </p:cBhvr>
                                      <p:to>
                                        <p:strVal val="visible"/>
                                      </p:to>
                                    </p:set>
                                  </p:childTnLst>
                                </p:cTn>
                              </p:par>
                            </p:childTnLst>
                          </p:cTn>
                        </p:par>
                        <p:par>
                          <p:cTn id="50" fill="hold">
                            <p:stCondLst>
                              <p:cond delay="1500"/>
                            </p:stCondLst>
                            <p:childTnLst>
                              <p:par>
                                <p:cTn id="51" presetID="1" presetClass="emph" presetSubtype="2" fill="hold" nodeType="afterEffect">
                                  <p:stCondLst>
                                    <p:cond delay="0"/>
                                  </p:stCondLst>
                                  <p:childTnLst>
                                    <p:animClr clrSpc="rgb" dir="cw">
                                      <p:cBhvr>
                                        <p:cTn id="52" dur="500" fill="hold"/>
                                        <p:tgtEl>
                                          <p:spTgt spid="105"/>
                                        </p:tgtEl>
                                        <p:attrNameLst>
                                          <p:attrName>fillcolor</p:attrName>
                                        </p:attrNameLst>
                                      </p:cBhvr>
                                      <p:to>
                                        <a:srgbClr val="FF7E79"/>
                                      </p:to>
                                    </p:animClr>
                                    <p:set>
                                      <p:cBhvr>
                                        <p:cTn id="53" dur="500" fill="hold"/>
                                        <p:tgtEl>
                                          <p:spTgt spid="105"/>
                                        </p:tgtEl>
                                        <p:attrNameLst>
                                          <p:attrName>fill.type</p:attrName>
                                        </p:attrNameLst>
                                      </p:cBhvr>
                                      <p:to>
                                        <p:strVal val="solid"/>
                                      </p:to>
                                    </p:set>
                                    <p:set>
                                      <p:cBhvr>
                                        <p:cTn id="54" dur="500" fill="hold"/>
                                        <p:tgtEl>
                                          <p:spTgt spid="105"/>
                                        </p:tgtEl>
                                        <p:attrNameLst>
                                          <p:attrName>fill.on</p:attrName>
                                        </p:attrNameLst>
                                      </p:cBhvr>
                                      <p:to>
                                        <p:strVal val="true"/>
                                      </p:to>
                                    </p:set>
                                  </p:childTnLst>
                                </p:cTn>
                              </p:par>
                              <p:par>
                                <p:cTn id="55" presetID="1" presetClass="entr" presetSubtype="0" fill="hold" nodeType="withEffect">
                                  <p:stCondLst>
                                    <p:cond delay="0"/>
                                  </p:stCondLst>
                                  <p:childTnLst>
                                    <p:set>
                                      <p:cBhvr>
                                        <p:cTn id="56" dur="1" fill="hold">
                                          <p:stCondLst>
                                            <p:cond delay="0"/>
                                          </p:stCondLst>
                                        </p:cTn>
                                        <p:tgtEl>
                                          <p:spTgt spid="1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4"/>
                                        </p:tgtEl>
                                        <p:attrNameLst>
                                          <p:attrName>style.visibility</p:attrName>
                                        </p:attrNameLst>
                                      </p:cBhvr>
                                      <p:to>
                                        <p:strVal val="visible"/>
                                      </p:to>
                                    </p:set>
                                  </p:childTnLst>
                                </p:cTn>
                              </p:par>
                              <p:par>
                                <p:cTn id="61" presetID="9" presetClass="emph" presetSubtype="0" grpId="1" nodeType="withEffect">
                                  <p:stCondLst>
                                    <p:cond delay="0"/>
                                  </p:stCondLst>
                                  <p:childTnLst>
                                    <p:set>
                                      <p:cBhvr>
                                        <p:cTn id="62" dur="indefinite"/>
                                        <p:tgtEl>
                                          <p:spTgt spid="43"/>
                                        </p:tgtEl>
                                        <p:attrNameLst>
                                          <p:attrName>style.opacity</p:attrName>
                                        </p:attrNameLst>
                                      </p:cBhvr>
                                      <p:to>
                                        <p:strVal val="0.5"/>
                                      </p:to>
                                    </p:set>
                                    <p:animEffect filter="image" prLst="opacity: 0.5">
                                      <p:cBhvr rctx="IE">
                                        <p:cTn id="63" dur="indefinite"/>
                                        <p:tgtEl>
                                          <p:spTgt spid="43"/>
                                        </p:tgtEl>
                                      </p:cBhvr>
                                    </p:animEffect>
                                  </p:childTnLst>
                                </p:cTn>
                              </p:par>
                              <p:par>
                                <p:cTn id="64" presetID="9" presetClass="emph" presetSubtype="0" nodeType="withEffect">
                                  <p:stCondLst>
                                    <p:cond delay="0"/>
                                  </p:stCondLst>
                                  <p:childTnLst>
                                    <p:set>
                                      <p:cBhvr>
                                        <p:cTn id="65" dur="indefinite"/>
                                        <p:tgtEl>
                                          <p:spTgt spid="93"/>
                                        </p:tgtEl>
                                        <p:attrNameLst>
                                          <p:attrName>style.opacity</p:attrName>
                                        </p:attrNameLst>
                                      </p:cBhvr>
                                      <p:to>
                                        <p:strVal val="0.25"/>
                                      </p:to>
                                    </p:set>
                                    <p:animEffect filter="image" prLst="opacity: 0.25">
                                      <p:cBhvr rctx="IE">
                                        <p:cTn id="66" dur="indefinite"/>
                                        <p:tgtEl>
                                          <p:spTgt spid="93"/>
                                        </p:tgtEl>
                                      </p:cBhvr>
                                    </p:animEffect>
                                  </p:childTnLst>
                                </p:cTn>
                              </p:par>
                              <p:par>
                                <p:cTn id="67" presetID="9" presetClass="emph" presetSubtype="0" nodeType="withEffect">
                                  <p:stCondLst>
                                    <p:cond delay="0"/>
                                  </p:stCondLst>
                                  <p:childTnLst>
                                    <p:set>
                                      <p:cBhvr>
                                        <p:cTn id="68" dur="indefinite"/>
                                        <p:tgtEl>
                                          <p:spTgt spid="92"/>
                                        </p:tgtEl>
                                        <p:attrNameLst>
                                          <p:attrName>style.opacity</p:attrName>
                                        </p:attrNameLst>
                                      </p:cBhvr>
                                      <p:to>
                                        <p:strVal val="0.25"/>
                                      </p:to>
                                    </p:set>
                                    <p:animEffect filter="image" prLst="opacity: 0.25">
                                      <p:cBhvr rctx="IE">
                                        <p:cTn id="69" dur="indefinite"/>
                                        <p:tgtEl>
                                          <p:spTgt spid="92"/>
                                        </p:tgtEl>
                                      </p:cBhvr>
                                    </p:animEffect>
                                  </p:childTnLst>
                                </p:cTn>
                              </p:par>
                              <p:par>
                                <p:cTn id="70" presetID="1" presetClass="entr" presetSubtype="0" fill="hold" grpId="0" nodeType="withEffect">
                                  <p:stCondLst>
                                    <p:cond delay="0"/>
                                  </p:stCondLst>
                                  <p:childTnLst>
                                    <p:set>
                                      <p:cBhvr>
                                        <p:cTn id="71" dur="1" fill="hold">
                                          <p:stCondLst>
                                            <p:cond delay="0"/>
                                          </p:stCondLst>
                                        </p:cTn>
                                        <p:tgtEl>
                                          <p:spTgt spid="64"/>
                                        </p:tgtEl>
                                        <p:attrNameLst>
                                          <p:attrName>style.visibility</p:attrName>
                                        </p:attrNameLst>
                                      </p:cBhvr>
                                      <p:to>
                                        <p:strVal val="visible"/>
                                      </p:to>
                                    </p:set>
                                  </p:childTnLst>
                                </p:cTn>
                              </p:par>
                              <p:par>
                                <p:cTn id="72" presetID="1" presetClass="exit" presetSubtype="0" fill="hold" grpId="0" nodeType="withEffect">
                                  <p:stCondLst>
                                    <p:cond delay="0"/>
                                  </p:stCondLst>
                                  <p:childTnLst>
                                    <p:set>
                                      <p:cBhvr>
                                        <p:cTn id="73" dur="1" fill="hold">
                                          <p:stCondLst>
                                            <p:cond delay="0"/>
                                          </p:stCondLst>
                                        </p:cTn>
                                        <p:tgtEl>
                                          <p:spTgt spid="98"/>
                                        </p:tgtEl>
                                        <p:attrNameLst>
                                          <p:attrName>style.visibility</p:attrName>
                                        </p:attrNameLst>
                                      </p:cBhvr>
                                      <p:to>
                                        <p:strVal val="hidden"/>
                                      </p:to>
                                    </p:set>
                                  </p:childTnLst>
                                </p:cTn>
                              </p:par>
                              <p:par>
                                <p:cTn id="74" presetID="1" presetClass="entr" presetSubtype="0" fill="hold" nodeType="withEffect">
                                  <p:stCondLst>
                                    <p:cond delay="0"/>
                                  </p:stCondLst>
                                  <p:childTnLst>
                                    <p:set>
                                      <p:cBhvr>
                                        <p:cTn id="75" dur="1" fill="hold">
                                          <p:stCondLst>
                                            <p:cond delay="0"/>
                                          </p:stCondLst>
                                        </p:cTn>
                                        <p:tgtEl>
                                          <p:spTgt spid="5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9" presetClass="emph" presetSubtype="0" nodeType="clickEffect">
                                  <p:stCondLst>
                                    <p:cond delay="0"/>
                                  </p:stCondLst>
                                  <p:childTnLst>
                                    <p:set>
                                      <p:cBhvr>
                                        <p:cTn id="79" dur="indefinite"/>
                                        <p:tgtEl>
                                          <p:spTgt spid="94"/>
                                        </p:tgtEl>
                                        <p:attrNameLst>
                                          <p:attrName>style.opacity</p:attrName>
                                        </p:attrNameLst>
                                      </p:cBhvr>
                                      <p:to>
                                        <p:strVal val="0.25"/>
                                      </p:to>
                                    </p:set>
                                    <p:animEffect filter="image" prLst="opacity: 0.25">
                                      <p:cBhvr rctx="IE">
                                        <p:cTn id="80" dur="indefinite"/>
                                        <p:tgtEl>
                                          <p:spTgt spid="94"/>
                                        </p:tgtEl>
                                      </p:cBhvr>
                                    </p:animEffect>
                                  </p:childTnLst>
                                </p:cTn>
                              </p:par>
                              <p:par>
                                <p:cTn id="81" presetID="9" presetClass="emph" presetSubtype="0" grpId="1" nodeType="withEffect">
                                  <p:stCondLst>
                                    <p:cond delay="0"/>
                                  </p:stCondLst>
                                  <p:childTnLst>
                                    <p:set>
                                      <p:cBhvr>
                                        <p:cTn id="82" dur="indefinite"/>
                                        <p:tgtEl>
                                          <p:spTgt spid="64"/>
                                        </p:tgtEl>
                                        <p:attrNameLst>
                                          <p:attrName>style.opacity</p:attrName>
                                        </p:attrNameLst>
                                      </p:cBhvr>
                                      <p:to>
                                        <p:strVal val="0.5"/>
                                      </p:to>
                                    </p:set>
                                    <p:animEffect filter="image" prLst="opacity: 0.5">
                                      <p:cBhvr rctx="IE">
                                        <p:cTn id="83" dur="indefinite"/>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animBg="1"/>
      <p:bldP spid="35" grpId="0"/>
      <p:bldP spid="35" grpId="1"/>
      <p:bldP spid="43" grpId="0"/>
      <p:bldP spid="43" grpId="1"/>
      <p:bldP spid="64" grpId="0"/>
      <p:bldP spid="64"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5080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smtClean="0">
            <a:latin typeface="Georgia" panose="02040502050405020303"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24693</TotalTime>
  <Words>4283</Words>
  <Application>Microsoft Macintosh PowerPoint</Application>
  <PresentationFormat>Widescreen</PresentationFormat>
  <Paragraphs>883</Paragraphs>
  <Slides>51</Slides>
  <Notes>51</Notes>
  <HiddenSlides>22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Georgia</vt:lpstr>
      <vt:lpstr>Gill Sans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Reidys, Benjamin</dc:creator>
  <cp:lastModifiedBy>Reidys, Benjamin</cp:lastModifiedBy>
  <cp:revision>969</cp:revision>
  <dcterms:created xsi:type="dcterms:W3CDTF">2022-02-07T17:24:10Z</dcterms:created>
  <dcterms:modified xsi:type="dcterms:W3CDTF">2022-03-04T18:19:56Z</dcterms:modified>
</cp:coreProperties>
</file>